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3"/>
  </p:notesMasterIdLst>
  <p:sldIdLst>
    <p:sldId id="480" r:id="rId2"/>
    <p:sldId id="481" r:id="rId3"/>
    <p:sldId id="483" r:id="rId4"/>
    <p:sldId id="482" r:id="rId5"/>
    <p:sldId id="484" r:id="rId6"/>
    <p:sldId id="485" r:id="rId7"/>
    <p:sldId id="486" r:id="rId8"/>
    <p:sldId id="487" r:id="rId9"/>
    <p:sldId id="488" r:id="rId10"/>
    <p:sldId id="489" r:id="rId11"/>
    <p:sldId id="490" r:id="rId12"/>
    <p:sldId id="491" r:id="rId13"/>
    <p:sldId id="492" r:id="rId14"/>
    <p:sldId id="493" r:id="rId15"/>
    <p:sldId id="494" r:id="rId16"/>
    <p:sldId id="495" r:id="rId17"/>
    <p:sldId id="504" r:id="rId18"/>
    <p:sldId id="575" r:id="rId19"/>
    <p:sldId id="505" r:id="rId20"/>
    <p:sldId id="506" r:id="rId21"/>
    <p:sldId id="507" r:id="rId22"/>
    <p:sldId id="508" r:id="rId23"/>
    <p:sldId id="574" r:id="rId24"/>
    <p:sldId id="509" r:id="rId25"/>
    <p:sldId id="511" r:id="rId26"/>
    <p:sldId id="512" r:id="rId27"/>
    <p:sldId id="513" r:id="rId28"/>
    <p:sldId id="514" r:id="rId29"/>
    <p:sldId id="515" r:id="rId30"/>
    <p:sldId id="576" r:id="rId31"/>
    <p:sldId id="577" r:id="rId32"/>
    <p:sldId id="518" r:id="rId33"/>
    <p:sldId id="519" r:id="rId34"/>
    <p:sldId id="520" r:id="rId35"/>
    <p:sldId id="523" r:id="rId36"/>
    <p:sldId id="524" r:id="rId37"/>
    <p:sldId id="525" r:id="rId38"/>
    <p:sldId id="526" r:id="rId39"/>
    <p:sldId id="578" r:id="rId40"/>
    <p:sldId id="531" r:id="rId41"/>
    <p:sldId id="532" r:id="rId42"/>
    <p:sldId id="579" r:id="rId43"/>
    <p:sldId id="533" r:id="rId44"/>
    <p:sldId id="535" r:id="rId45"/>
    <p:sldId id="528" r:id="rId46"/>
    <p:sldId id="529" r:id="rId47"/>
    <p:sldId id="530" r:id="rId48"/>
    <p:sldId id="541" r:id="rId49"/>
    <p:sldId id="540" r:id="rId50"/>
    <p:sldId id="543" r:id="rId51"/>
    <p:sldId id="545" r:id="rId52"/>
    <p:sldId id="544" r:id="rId53"/>
    <p:sldId id="547" r:id="rId54"/>
    <p:sldId id="548" r:id="rId55"/>
    <p:sldId id="557" r:id="rId56"/>
    <p:sldId id="257" r:id="rId57"/>
    <p:sldId id="558" r:id="rId58"/>
    <p:sldId id="559" r:id="rId59"/>
    <p:sldId id="581" r:id="rId60"/>
    <p:sldId id="580" r:id="rId61"/>
    <p:sldId id="560" r:id="rId62"/>
    <p:sldId id="561" r:id="rId63"/>
    <p:sldId id="562" r:id="rId64"/>
    <p:sldId id="563" r:id="rId65"/>
    <p:sldId id="564" r:id="rId66"/>
    <p:sldId id="565" r:id="rId67"/>
    <p:sldId id="566" r:id="rId68"/>
    <p:sldId id="268" r:id="rId69"/>
    <p:sldId id="269" r:id="rId70"/>
    <p:sldId id="271" r:id="rId71"/>
    <p:sldId id="270" r:id="rId72"/>
    <p:sldId id="272" r:id="rId73"/>
    <p:sldId id="273" r:id="rId74"/>
    <p:sldId id="274" r:id="rId75"/>
    <p:sldId id="275" r:id="rId76"/>
    <p:sldId id="276" r:id="rId77"/>
    <p:sldId id="277" r:id="rId78"/>
    <p:sldId id="278" r:id="rId79"/>
    <p:sldId id="279" r:id="rId80"/>
    <p:sldId id="280" r:id="rId81"/>
    <p:sldId id="281" r:id="rId8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00"/>
    <a:srgbClr val="FF9300"/>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854"/>
    <p:restoredTop sz="82927"/>
  </p:normalViewPr>
  <p:slideViewPr>
    <p:cSldViewPr snapToGrid="0" snapToObjects="1">
      <p:cViewPr varScale="1">
        <p:scale>
          <a:sx n="105" d="100"/>
          <a:sy n="105" d="100"/>
        </p:scale>
        <p:origin x="1400" y="200"/>
      </p:cViewPr>
      <p:guideLst/>
    </p:cSldViewPr>
  </p:slideViewPr>
  <p:outlineViewPr>
    <p:cViewPr>
      <p:scale>
        <a:sx n="33" d="100"/>
        <a:sy n="33" d="100"/>
      </p:scale>
      <p:origin x="0" y="-18472"/>
    </p:cViewPr>
  </p:outlineViewPr>
  <p:notesTextViewPr>
    <p:cViewPr>
      <p:scale>
        <a:sx n="1" d="1"/>
        <a:sy n="1" d="1"/>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255202-5257-3D45-BBBA-18A478C41731}" type="datetimeFigureOut">
              <a:rPr lang="it-IT" smtClean="0"/>
              <a:t>16/04/24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DB442D-F50B-0D4A-9E0B-875CD81AEBEC}" type="slidenum">
              <a:rPr lang="it-IT" smtClean="0"/>
              <a:t>‹N›</a:t>
            </a:fld>
            <a:endParaRPr lang="it-IT"/>
          </a:p>
        </p:txBody>
      </p:sp>
    </p:spTree>
    <p:extLst>
      <p:ext uri="{BB962C8B-B14F-4D97-AF65-F5344CB8AC3E}">
        <p14:creationId xmlns:p14="http://schemas.microsoft.com/office/powerpoint/2010/main" val="2911714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13</a:t>
            </a:fld>
            <a:endParaRPr lang="it-IT"/>
          </a:p>
        </p:txBody>
      </p:sp>
    </p:spTree>
    <p:extLst>
      <p:ext uri="{BB962C8B-B14F-4D97-AF65-F5344CB8AC3E}">
        <p14:creationId xmlns:p14="http://schemas.microsoft.com/office/powerpoint/2010/main" val="3293521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attività di ascolto normale</a:t>
            </a:r>
          </a:p>
          <a:p>
            <a:r>
              <a:rPr lang="it-IT" dirty="0"/>
              <a:t>sorgente sonora in movimento</a:t>
            </a:r>
          </a:p>
        </p:txBody>
      </p:sp>
      <p:sp>
        <p:nvSpPr>
          <p:cNvPr id="4" name="Segnaposto numero diapositiva 3"/>
          <p:cNvSpPr>
            <a:spLocks noGrp="1"/>
          </p:cNvSpPr>
          <p:nvPr>
            <p:ph type="sldNum" sz="quarter" idx="5"/>
          </p:nvPr>
        </p:nvSpPr>
        <p:spPr/>
        <p:txBody>
          <a:bodyPr/>
          <a:lstStyle/>
          <a:p>
            <a:fld id="{E2DB442D-F50B-0D4A-9E0B-875CD81AEBEC}" type="slidenum">
              <a:rPr lang="it-IT" smtClean="0"/>
              <a:t>39</a:t>
            </a:fld>
            <a:endParaRPr lang="it-IT"/>
          </a:p>
        </p:txBody>
      </p:sp>
    </p:spTree>
    <p:extLst>
      <p:ext uri="{BB962C8B-B14F-4D97-AF65-F5344CB8AC3E}">
        <p14:creationId xmlns:p14="http://schemas.microsoft.com/office/powerpoint/2010/main" val="3743736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41</a:t>
            </a:fld>
            <a:endParaRPr lang="it-IT"/>
          </a:p>
        </p:txBody>
      </p:sp>
    </p:spTree>
    <p:extLst>
      <p:ext uri="{BB962C8B-B14F-4D97-AF65-F5344CB8AC3E}">
        <p14:creationId xmlns:p14="http://schemas.microsoft.com/office/powerpoint/2010/main" val="1924710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kern="1200" dirty="0">
                <a:solidFill>
                  <a:schemeClr val="tx1"/>
                </a:solidFill>
                <a:effectLst/>
                <a:latin typeface="+mn-lt"/>
                <a:ea typeface="+mn-ea"/>
                <a:cs typeface="+mn-cs"/>
              </a:rPr>
              <a:t>(Resta da determinare il ruolo della regione anteriore (pars </a:t>
            </a:r>
            <a:r>
              <a:rPr lang="it-IT" sz="1200" b="0" kern="1200" dirty="0" err="1">
                <a:solidFill>
                  <a:schemeClr val="tx1"/>
                </a:solidFill>
                <a:effectLst/>
                <a:latin typeface="+mn-lt"/>
                <a:ea typeface="+mn-ea"/>
                <a:cs typeface="+mn-cs"/>
              </a:rPr>
              <a:t>triangularis</a:t>
            </a:r>
            <a:r>
              <a:rPr lang="it-IT" sz="1200" b="0" kern="1200" dirty="0">
                <a:solidFill>
                  <a:schemeClr val="tx1"/>
                </a:solidFill>
                <a:effectLst/>
                <a:latin typeface="+mn-lt"/>
                <a:ea typeface="+mn-ea"/>
                <a:cs typeface="+mn-cs"/>
              </a:rPr>
              <a:t>), che ha mostrato un effetto di complessità della frase anche durante la prova delle sillabe).</a:t>
            </a:r>
          </a:p>
          <a:p>
            <a:endParaRPr lang="it-IT"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42</a:t>
            </a:fld>
            <a:endParaRPr lang="it-IT"/>
          </a:p>
        </p:txBody>
      </p:sp>
    </p:spTree>
    <p:extLst>
      <p:ext uri="{BB962C8B-B14F-4D97-AF65-F5344CB8AC3E}">
        <p14:creationId xmlns:p14="http://schemas.microsoft.com/office/powerpoint/2010/main" val="471427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44</a:t>
            </a:fld>
            <a:endParaRPr lang="it-IT"/>
          </a:p>
        </p:txBody>
      </p:sp>
    </p:spTree>
    <p:extLst>
      <p:ext uri="{BB962C8B-B14F-4D97-AF65-F5344CB8AC3E}">
        <p14:creationId xmlns:p14="http://schemas.microsoft.com/office/powerpoint/2010/main" val="837753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45</a:t>
            </a:fld>
            <a:endParaRPr lang="it-IT"/>
          </a:p>
        </p:txBody>
      </p:sp>
    </p:spTree>
    <p:extLst>
      <p:ext uri="{BB962C8B-B14F-4D97-AF65-F5344CB8AC3E}">
        <p14:creationId xmlns:p14="http://schemas.microsoft.com/office/powerpoint/2010/main" val="3358544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sono rappresentate due diverse vie: una </a:t>
            </a:r>
            <a:r>
              <a:rPr lang="it-IT" b="1" dirty="0"/>
              <a:t>ventrale</a:t>
            </a:r>
            <a:r>
              <a:rPr lang="it-IT" dirty="0"/>
              <a:t> implicata nella comprensione del linguaggio che è organizzata bilateralmente nel lobo temporale ed una </a:t>
            </a:r>
            <a:r>
              <a:rPr lang="it-IT" b="1" dirty="0"/>
              <a:t>dorsale</a:t>
            </a:r>
            <a:r>
              <a:rPr lang="it-IT" b="0" dirty="0"/>
              <a:t> deputata all’integrazione senso-motoria sostenuta dalla giunzione </a:t>
            </a:r>
            <a:r>
              <a:rPr lang="it-IT" b="0" dirty="0" err="1"/>
              <a:t>temporo</a:t>
            </a:r>
            <a:r>
              <a:rPr lang="it-IT" b="0" dirty="0"/>
              <a:t>-parietale e frontale dell’emisfero  sinistro  </a:t>
            </a:r>
            <a:endParaRPr lang="it-IT" b="1"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46</a:t>
            </a:fld>
            <a:endParaRPr lang="it-IT"/>
          </a:p>
        </p:txBody>
      </p:sp>
    </p:spTree>
    <p:extLst>
      <p:ext uri="{BB962C8B-B14F-4D97-AF65-F5344CB8AC3E}">
        <p14:creationId xmlns:p14="http://schemas.microsoft.com/office/powerpoint/2010/main" val="41800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Questo modello, che postula l’esistenza di 3 branche (1 diretta e 2 indirette) permette di spiegare l’eterogeneità della casistica clinica dei pz con afasia di conduzione, lo studio attribuisce alla corteccia parietale inferiore (39 e 40) un ruolo attivo nell’elaborazione semantica in relazione alle connessioni di quest’area con le aree classiche del linguaggio mediante la via indiretta</a:t>
            </a:r>
          </a:p>
        </p:txBody>
      </p:sp>
      <p:sp>
        <p:nvSpPr>
          <p:cNvPr id="4" name="Segnaposto numero diapositiva 3"/>
          <p:cNvSpPr>
            <a:spLocks noGrp="1"/>
          </p:cNvSpPr>
          <p:nvPr>
            <p:ph type="sldNum" sz="quarter" idx="5"/>
          </p:nvPr>
        </p:nvSpPr>
        <p:spPr/>
        <p:txBody>
          <a:bodyPr/>
          <a:lstStyle/>
          <a:p>
            <a:fld id="{E2DB442D-F50B-0D4A-9E0B-875CD81AEBEC}" type="slidenum">
              <a:rPr lang="it-IT" smtClean="0"/>
              <a:t>50</a:t>
            </a:fld>
            <a:endParaRPr lang="it-IT"/>
          </a:p>
        </p:txBody>
      </p:sp>
    </p:spTree>
    <p:extLst>
      <p:ext uri="{BB962C8B-B14F-4D97-AF65-F5344CB8AC3E}">
        <p14:creationId xmlns:p14="http://schemas.microsoft.com/office/powerpoint/2010/main" val="4195279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FASCIOLO LONGITUDINALE MEDIO IN GIALLO--&gt; connette TEMPORALE ANTERIORE AL PRECUNEO</a:t>
            </a:r>
          </a:p>
        </p:txBody>
      </p:sp>
      <p:sp>
        <p:nvSpPr>
          <p:cNvPr id="4" name="Segnaposto numero diapositiva 3"/>
          <p:cNvSpPr>
            <a:spLocks noGrp="1"/>
          </p:cNvSpPr>
          <p:nvPr>
            <p:ph type="sldNum" sz="quarter" idx="5"/>
          </p:nvPr>
        </p:nvSpPr>
        <p:spPr/>
        <p:txBody>
          <a:bodyPr/>
          <a:lstStyle/>
          <a:p>
            <a:fld id="{E2DB442D-F50B-0D4A-9E0B-875CD81AEBEC}" type="slidenum">
              <a:rPr lang="it-IT" smtClean="0"/>
              <a:t>51</a:t>
            </a:fld>
            <a:endParaRPr lang="it-IT"/>
          </a:p>
        </p:txBody>
      </p:sp>
    </p:spTree>
    <p:extLst>
      <p:ext uri="{BB962C8B-B14F-4D97-AF65-F5344CB8AC3E}">
        <p14:creationId xmlns:p14="http://schemas.microsoft.com/office/powerpoint/2010/main" val="1216902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Questo modello, che postula l’esistenza di 3 branche (1 diretta e 2 indirette) permette di spiegare l’eterogeneità della casistica clinica dei pz con afasia di conduzione, lo studio attribuisce alla corteccia parietale inferiore (39 e 40) un ruolo attivo nell’elaborazione semantica in relazione alle connessioni di quest’area con le aree classiche del linguaggio mediante la via indiretta</a:t>
            </a:r>
          </a:p>
        </p:txBody>
      </p:sp>
      <p:sp>
        <p:nvSpPr>
          <p:cNvPr id="4" name="Segnaposto numero diapositiva 3"/>
          <p:cNvSpPr>
            <a:spLocks noGrp="1"/>
          </p:cNvSpPr>
          <p:nvPr>
            <p:ph type="sldNum" sz="quarter" idx="5"/>
          </p:nvPr>
        </p:nvSpPr>
        <p:spPr/>
        <p:txBody>
          <a:bodyPr/>
          <a:lstStyle/>
          <a:p>
            <a:fld id="{E2DB442D-F50B-0D4A-9E0B-875CD81AEBEC}" type="slidenum">
              <a:rPr lang="it-IT" smtClean="0"/>
              <a:t>52</a:t>
            </a:fld>
            <a:endParaRPr lang="it-IT"/>
          </a:p>
        </p:txBody>
      </p:sp>
    </p:spTree>
    <p:extLst>
      <p:ext uri="{BB962C8B-B14F-4D97-AF65-F5344CB8AC3E}">
        <p14:creationId xmlns:p14="http://schemas.microsoft.com/office/powerpoint/2010/main" val="332091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Questo modello, che postula l’esistenza di 3 branche (1 diretta e 2 indirette) permette di spiegare l’eterogeneità della casistica clinica dei pz con afasia di conduzione, lo studio attribuisce alla corteccia parietale inferiore (39 e 40) un ruolo attivo nell’elaborazione semantica in relazione alle connessioni di quest’area con le aree classiche del linguaggio mediante la via indiretta</a:t>
            </a:r>
          </a:p>
        </p:txBody>
      </p:sp>
      <p:sp>
        <p:nvSpPr>
          <p:cNvPr id="4" name="Segnaposto numero diapositiva 3"/>
          <p:cNvSpPr>
            <a:spLocks noGrp="1"/>
          </p:cNvSpPr>
          <p:nvPr>
            <p:ph type="sldNum" sz="quarter" idx="5"/>
          </p:nvPr>
        </p:nvSpPr>
        <p:spPr/>
        <p:txBody>
          <a:bodyPr/>
          <a:lstStyle/>
          <a:p>
            <a:fld id="{E2DB442D-F50B-0D4A-9E0B-875CD81AEBEC}" type="slidenum">
              <a:rPr lang="it-IT" smtClean="0"/>
              <a:t>53</a:t>
            </a:fld>
            <a:endParaRPr lang="it-IT"/>
          </a:p>
        </p:txBody>
      </p:sp>
    </p:spTree>
    <p:extLst>
      <p:ext uri="{BB962C8B-B14F-4D97-AF65-F5344CB8AC3E}">
        <p14:creationId xmlns:p14="http://schemas.microsoft.com/office/powerpoint/2010/main" val="16301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14</a:t>
            </a:fld>
            <a:endParaRPr lang="it-IT"/>
          </a:p>
        </p:txBody>
      </p:sp>
    </p:spTree>
    <p:extLst>
      <p:ext uri="{BB962C8B-B14F-4D97-AF65-F5344CB8AC3E}">
        <p14:creationId xmlns:p14="http://schemas.microsoft.com/office/powerpoint/2010/main" val="2286066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Questo modello, che postula l’esistenza di 3 branche (1 diretta e 2 indirette) permette di spiegare l’eterogeneità della casistica clinica dei pz con afasia di conduzione, lo studio attribuisce alla corteccia parietale inferiore (39 e 40) un ruolo attivo nell’elaborazione semantica in relazione alle connessioni di quest’area con le aree classiche del linguaggio mediante la via indiretta</a:t>
            </a:r>
          </a:p>
        </p:txBody>
      </p:sp>
      <p:sp>
        <p:nvSpPr>
          <p:cNvPr id="4" name="Segnaposto numero diapositiva 3"/>
          <p:cNvSpPr>
            <a:spLocks noGrp="1"/>
          </p:cNvSpPr>
          <p:nvPr>
            <p:ph type="sldNum" sz="quarter" idx="5"/>
          </p:nvPr>
        </p:nvSpPr>
        <p:spPr/>
        <p:txBody>
          <a:bodyPr/>
          <a:lstStyle/>
          <a:p>
            <a:fld id="{E2DB442D-F50B-0D4A-9E0B-875CD81AEBEC}" type="slidenum">
              <a:rPr lang="it-IT" smtClean="0"/>
              <a:t>54</a:t>
            </a:fld>
            <a:endParaRPr lang="it-IT"/>
          </a:p>
        </p:txBody>
      </p:sp>
    </p:spTree>
    <p:extLst>
      <p:ext uri="{BB962C8B-B14F-4D97-AF65-F5344CB8AC3E}">
        <p14:creationId xmlns:p14="http://schemas.microsoft.com/office/powerpoint/2010/main" val="2757615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egnaposto immagine diapositiva 1">
            <a:extLst>
              <a:ext uri="{FF2B5EF4-FFF2-40B4-BE49-F238E27FC236}">
                <a16:creationId xmlns:a16="http://schemas.microsoft.com/office/drawing/2014/main" id="{5452263F-0522-BD41-AD8E-AB3450A8E0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Segnaposto note 2">
            <a:extLst>
              <a:ext uri="{FF2B5EF4-FFF2-40B4-BE49-F238E27FC236}">
                <a16:creationId xmlns:a16="http://schemas.microsoft.com/office/drawing/2014/main" id="{92220B19-EF1A-4BC0-847D-32E9BA2545E8}"/>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endParaRPr lang="it-IT" altLang="it-IT" dirty="0"/>
          </a:p>
          <a:p>
            <a:pPr marL="171450" indent="-171450" eaLnBrk="1" hangingPunct="1">
              <a:spcBef>
                <a:spcPct val="0"/>
              </a:spcBef>
              <a:buFontTx/>
              <a:buChar char="•"/>
              <a:defRPr/>
            </a:pPr>
            <a:endParaRPr lang="it-IT" altLang="it-IT" dirty="0"/>
          </a:p>
        </p:txBody>
      </p:sp>
      <p:sp>
        <p:nvSpPr>
          <p:cNvPr id="2" name="Segnaposto numero diapositiva 3">
            <a:extLst>
              <a:ext uri="{FF2B5EF4-FFF2-40B4-BE49-F238E27FC236}">
                <a16:creationId xmlns:a16="http://schemas.microsoft.com/office/drawing/2014/main" id="{75426FDD-DCF0-CA48-B0A5-4C56A04230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AFC13E94-0722-B74F-81AE-CC1A1AB3CFA9}" type="slidenum">
              <a:rPr lang="it-IT" altLang="it-IT" smtClean="0">
                <a:latin typeface="Calibri" panose="020F0502020204030204" pitchFamily="34" charset="0"/>
              </a:rPr>
              <a:pPr fontAlgn="base">
                <a:spcBef>
                  <a:spcPct val="0"/>
                </a:spcBef>
                <a:spcAft>
                  <a:spcPct val="0"/>
                </a:spcAft>
              </a:pPr>
              <a:t>56</a:t>
            </a:fld>
            <a:endParaRPr lang="it-IT" altLang="it-IT">
              <a:latin typeface="Calibri" panose="020F0502020204030204" pitchFamily="34" charset="0"/>
            </a:endParaRPr>
          </a:p>
        </p:txBody>
      </p:sp>
    </p:spTree>
    <p:extLst>
      <p:ext uri="{BB962C8B-B14F-4D97-AF65-F5344CB8AC3E}">
        <p14:creationId xmlns:p14="http://schemas.microsoft.com/office/powerpoint/2010/main" val="3396439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egnaposto immagine diapositiva 1">
            <a:extLst>
              <a:ext uri="{FF2B5EF4-FFF2-40B4-BE49-F238E27FC236}">
                <a16:creationId xmlns:a16="http://schemas.microsoft.com/office/drawing/2014/main" id="{7C6850A9-4726-8A4F-8961-30AD728192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Segnaposto note 2">
            <a:extLst>
              <a:ext uri="{FF2B5EF4-FFF2-40B4-BE49-F238E27FC236}">
                <a16:creationId xmlns:a16="http://schemas.microsoft.com/office/drawing/2014/main" id="{52B6F673-4BAE-2C4E-8EDB-0B14AB64DC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23555" name="Segnaposto numero diapositiva 3">
            <a:extLst>
              <a:ext uri="{FF2B5EF4-FFF2-40B4-BE49-F238E27FC236}">
                <a16:creationId xmlns:a16="http://schemas.microsoft.com/office/drawing/2014/main" id="{14475FDF-29D2-C549-B25A-9B23F08186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4717A4FA-D31A-9C4B-87DB-AA8F34BD658C}" type="slidenum">
              <a:rPr lang="it-IT" altLang="it-IT" smtClean="0">
                <a:latin typeface="Calibri" panose="020F0502020204030204" pitchFamily="34" charset="0"/>
              </a:rPr>
              <a:pPr fontAlgn="base">
                <a:spcBef>
                  <a:spcPct val="0"/>
                </a:spcBef>
                <a:spcAft>
                  <a:spcPct val="0"/>
                </a:spcAft>
              </a:pPr>
              <a:t>57</a:t>
            </a:fld>
            <a:endParaRPr lang="it-IT" altLang="it-IT">
              <a:latin typeface="Calibri" panose="020F0502020204030204" pitchFamily="34" charset="0"/>
            </a:endParaRPr>
          </a:p>
        </p:txBody>
      </p:sp>
    </p:spTree>
    <p:extLst>
      <p:ext uri="{BB962C8B-B14F-4D97-AF65-F5344CB8AC3E}">
        <p14:creationId xmlns:p14="http://schemas.microsoft.com/office/powerpoint/2010/main" val="155932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egnaposto immagine diapositiva 1">
            <a:extLst>
              <a:ext uri="{FF2B5EF4-FFF2-40B4-BE49-F238E27FC236}">
                <a16:creationId xmlns:a16="http://schemas.microsoft.com/office/drawing/2014/main" id="{66526B66-3FEF-9343-8569-707C875896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Segnaposto note 2">
            <a:extLst>
              <a:ext uri="{FF2B5EF4-FFF2-40B4-BE49-F238E27FC236}">
                <a16:creationId xmlns:a16="http://schemas.microsoft.com/office/drawing/2014/main" id="{4B343D22-800D-E94F-9A9F-F8E141E60E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latin typeface="Gadugi" pitchFamily="34" charset="0"/>
            </a:endParaRPr>
          </a:p>
        </p:txBody>
      </p:sp>
      <p:sp>
        <p:nvSpPr>
          <p:cNvPr id="25603" name="Segnaposto numero diapositiva 3">
            <a:extLst>
              <a:ext uri="{FF2B5EF4-FFF2-40B4-BE49-F238E27FC236}">
                <a16:creationId xmlns:a16="http://schemas.microsoft.com/office/drawing/2014/main" id="{8138BA48-BE5C-BD4E-A14C-194CB03380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07C3C10A-B246-4942-B126-CE44259E79A9}" type="slidenum">
              <a:rPr lang="it-IT" altLang="it-IT" smtClean="0">
                <a:latin typeface="Calibri" panose="020F0502020204030204" pitchFamily="34" charset="0"/>
              </a:rPr>
              <a:pPr fontAlgn="base">
                <a:spcBef>
                  <a:spcPct val="0"/>
                </a:spcBef>
                <a:spcAft>
                  <a:spcPct val="0"/>
                </a:spcAft>
              </a:pPr>
              <a:t>58</a:t>
            </a:fld>
            <a:endParaRPr lang="it-IT" altLang="it-IT">
              <a:latin typeface="Calibri" panose="020F0502020204030204" pitchFamily="34" charset="0"/>
            </a:endParaRPr>
          </a:p>
        </p:txBody>
      </p:sp>
    </p:spTree>
    <p:extLst>
      <p:ext uri="{BB962C8B-B14F-4D97-AF65-F5344CB8AC3E}">
        <p14:creationId xmlns:p14="http://schemas.microsoft.com/office/powerpoint/2010/main" val="2465991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egnaposto immagine diapositiva 1">
            <a:extLst>
              <a:ext uri="{FF2B5EF4-FFF2-40B4-BE49-F238E27FC236}">
                <a16:creationId xmlns:a16="http://schemas.microsoft.com/office/drawing/2014/main" id="{F368DEE6-DA95-B740-80B0-528E9F2DD0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Segnaposto note 2">
            <a:extLst>
              <a:ext uri="{FF2B5EF4-FFF2-40B4-BE49-F238E27FC236}">
                <a16:creationId xmlns:a16="http://schemas.microsoft.com/office/drawing/2014/main" id="{613A86D7-81A7-8B4F-A1EF-E02758B264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latin typeface="Gadugi" pitchFamily="34" charset="0"/>
            </a:endParaRPr>
          </a:p>
        </p:txBody>
      </p:sp>
      <p:sp>
        <p:nvSpPr>
          <p:cNvPr id="27651" name="Segnaposto numero diapositiva 3">
            <a:extLst>
              <a:ext uri="{FF2B5EF4-FFF2-40B4-BE49-F238E27FC236}">
                <a16:creationId xmlns:a16="http://schemas.microsoft.com/office/drawing/2014/main" id="{853B0E16-C5A0-754A-840B-C8F053BDAE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599B8DF3-3C4C-AD44-B284-ADE8AE6A22E0}" type="slidenum">
              <a:rPr lang="it-IT" altLang="it-IT" smtClean="0">
                <a:latin typeface="Calibri" panose="020F0502020204030204" pitchFamily="34" charset="0"/>
              </a:rPr>
              <a:pPr fontAlgn="base">
                <a:spcBef>
                  <a:spcPct val="0"/>
                </a:spcBef>
                <a:spcAft>
                  <a:spcPct val="0"/>
                </a:spcAft>
              </a:pPr>
              <a:t>61</a:t>
            </a:fld>
            <a:endParaRPr lang="it-IT" altLang="it-IT">
              <a:latin typeface="Calibri" panose="020F0502020204030204" pitchFamily="34" charset="0"/>
            </a:endParaRPr>
          </a:p>
        </p:txBody>
      </p:sp>
    </p:spTree>
    <p:extLst>
      <p:ext uri="{BB962C8B-B14F-4D97-AF65-F5344CB8AC3E}">
        <p14:creationId xmlns:p14="http://schemas.microsoft.com/office/powerpoint/2010/main" val="3061182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egnaposto immagine diapositiva 1">
            <a:extLst>
              <a:ext uri="{FF2B5EF4-FFF2-40B4-BE49-F238E27FC236}">
                <a16:creationId xmlns:a16="http://schemas.microsoft.com/office/drawing/2014/main" id="{6402ADED-F4FD-834B-BB6A-474F33D95B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Segnaposto note 2">
            <a:extLst>
              <a:ext uri="{FF2B5EF4-FFF2-40B4-BE49-F238E27FC236}">
                <a16:creationId xmlns:a16="http://schemas.microsoft.com/office/drawing/2014/main" id="{C2B4E2CF-2152-6244-8BAA-D181F3FA0A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30723" name="Segnaposto numero diapositiva 3">
            <a:extLst>
              <a:ext uri="{FF2B5EF4-FFF2-40B4-BE49-F238E27FC236}">
                <a16:creationId xmlns:a16="http://schemas.microsoft.com/office/drawing/2014/main" id="{75598B03-4E61-574D-BF2B-B2A4A06E26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9B4708EF-6EAF-4B49-9053-86CF72A5AFB4}" type="slidenum">
              <a:rPr lang="it-IT" altLang="it-IT" smtClean="0">
                <a:latin typeface="Calibri" panose="020F0502020204030204" pitchFamily="34" charset="0"/>
              </a:rPr>
              <a:pPr fontAlgn="base">
                <a:spcBef>
                  <a:spcPct val="0"/>
                </a:spcBef>
                <a:spcAft>
                  <a:spcPct val="0"/>
                </a:spcAft>
              </a:pPr>
              <a:t>63</a:t>
            </a:fld>
            <a:endParaRPr lang="it-IT" altLang="it-IT">
              <a:latin typeface="Calibri" panose="020F0502020204030204" pitchFamily="34" charset="0"/>
            </a:endParaRPr>
          </a:p>
        </p:txBody>
      </p:sp>
    </p:spTree>
    <p:extLst>
      <p:ext uri="{BB962C8B-B14F-4D97-AF65-F5344CB8AC3E}">
        <p14:creationId xmlns:p14="http://schemas.microsoft.com/office/powerpoint/2010/main" val="2162304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egnaposto immagine diapositiva 1">
            <a:extLst>
              <a:ext uri="{FF2B5EF4-FFF2-40B4-BE49-F238E27FC236}">
                <a16:creationId xmlns:a16="http://schemas.microsoft.com/office/drawing/2014/main" id="{2453DA39-BA82-6F47-93C6-C988CF63D3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Segnaposto note 2">
            <a:extLst>
              <a:ext uri="{FF2B5EF4-FFF2-40B4-BE49-F238E27FC236}">
                <a16:creationId xmlns:a16="http://schemas.microsoft.com/office/drawing/2014/main" id="{87E65CBA-C525-ED43-B4F4-A92B45E44D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32771" name="Segnaposto numero diapositiva 3">
            <a:extLst>
              <a:ext uri="{FF2B5EF4-FFF2-40B4-BE49-F238E27FC236}">
                <a16:creationId xmlns:a16="http://schemas.microsoft.com/office/drawing/2014/main" id="{30EE5044-D62C-764F-BE97-A8E896071E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C2C50FFF-E384-A644-B046-924C4B72E54A}" type="slidenum">
              <a:rPr lang="it-IT" altLang="it-IT" smtClean="0">
                <a:latin typeface="Calibri" panose="020F0502020204030204" pitchFamily="34" charset="0"/>
              </a:rPr>
              <a:pPr fontAlgn="base">
                <a:spcBef>
                  <a:spcPct val="0"/>
                </a:spcBef>
                <a:spcAft>
                  <a:spcPct val="0"/>
                </a:spcAft>
              </a:pPr>
              <a:t>64</a:t>
            </a:fld>
            <a:endParaRPr lang="it-IT" altLang="it-IT">
              <a:latin typeface="Calibri" panose="020F0502020204030204" pitchFamily="34" charset="0"/>
            </a:endParaRPr>
          </a:p>
        </p:txBody>
      </p:sp>
    </p:spTree>
    <p:extLst>
      <p:ext uri="{BB962C8B-B14F-4D97-AF65-F5344CB8AC3E}">
        <p14:creationId xmlns:p14="http://schemas.microsoft.com/office/powerpoint/2010/main" val="316601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egnaposto immagine diapositiva 1">
            <a:extLst>
              <a:ext uri="{FF2B5EF4-FFF2-40B4-BE49-F238E27FC236}">
                <a16:creationId xmlns:a16="http://schemas.microsoft.com/office/drawing/2014/main" id="{5D611D90-DC79-2F48-8E5A-79C037D949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Segnaposto note 2">
            <a:extLst>
              <a:ext uri="{FF2B5EF4-FFF2-40B4-BE49-F238E27FC236}">
                <a16:creationId xmlns:a16="http://schemas.microsoft.com/office/drawing/2014/main" id="{9CA6D560-0F0C-2E43-905C-B99B5ACA1A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34819" name="Segnaposto numero diapositiva 3">
            <a:extLst>
              <a:ext uri="{FF2B5EF4-FFF2-40B4-BE49-F238E27FC236}">
                <a16:creationId xmlns:a16="http://schemas.microsoft.com/office/drawing/2014/main" id="{52ACC8BE-AB04-A947-8EF1-D7C67888DE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070038A7-82D9-A148-9783-D59C1E41A231}" type="slidenum">
              <a:rPr lang="it-IT" altLang="it-IT" smtClean="0">
                <a:latin typeface="Calibri" panose="020F0502020204030204" pitchFamily="34" charset="0"/>
              </a:rPr>
              <a:pPr fontAlgn="base">
                <a:spcBef>
                  <a:spcPct val="0"/>
                </a:spcBef>
                <a:spcAft>
                  <a:spcPct val="0"/>
                </a:spcAft>
              </a:pPr>
              <a:t>65</a:t>
            </a:fld>
            <a:endParaRPr lang="it-IT" altLang="it-IT">
              <a:latin typeface="Calibri" panose="020F0502020204030204" pitchFamily="34" charset="0"/>
            </a:endParaRPr>
          </a:p>
        </p:txBody>
      </p:sp>
    </p:spTree>
    <p:extLst>
      <p:ext uri="{BB962C8B-B14F-4D97-AF65-F5344CB8AC3E}">
        <p14:creationId xmlns:p14="http://schemas.microsoft.com/office/powerpoint/2010/main" val="2031582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egnaposto immagine diapositiva 1">
            <a:extLst>
              <a:ext uri="{FF2B5EF4-FFF2-40B4-BE49-F238E27FC236}">
                <a16:creationId xmlns:a16="http://schemas.microsoft.com/office/drawing/2014/main" id="{63C7C696-6219-AF42-93F3-54D87A1F09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Segnaposto note 2">
            <a:extLst>
              <a:ext uri="{FF2B5EF4-FFF2-40B4-BE49-F238E27FC236}">
                <a16:creationId xmlns:a16="http://schemas.microsoft.com/office/drawing/2014/main" id="{3CC2B968-1864-2040-9F2E-40F9BEF820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36867" name="Segnaposto numero diapositiva 3">
            <a:extLst>
              <a:ext uri="{FF2B5EF4-FFF2-40B4-BE49-F238E27FC236}">
                <a16:creationId xmlns:a16="http://schemas.microsoft.com/office/drawing/2014/main" id="{92656740-B59B-2F4B-80DA-6968A0E4B7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A7B67EA1-5663-C949-80CA-7DC5FA42BADA}" type="slidenum">
              <a:rPr lang="it-IT" altLang="it-IT" smtClean="0">
                <a:latin typeface="Calibri" panose="020F0502020204030204" pitchFamily="34" charset="0"/>
              </a:rPr>
              <a:pPr fontAlgn="base">
                <a:spcBef>
                  <a:spcPct val="0"/>
                </a:spcBef>
                <a:spcAft>
                  <a:spcPct val="0"/>
                </a:spcAft>
              </a:pPr>
              <a:t>66</a:t>
            </a:fld>
            <a:endParaRPr lang="it-IT" altLang="it-IT">
              <a:latin typeface="Calibri" panose="020F0502020204030204" pitchFamily="34" charset="0"/>
            </a:endParaRPr>
          </a:p>
        </p:txBody>
      </p:sp>
    </p:spTree>
    <p:extLst>
      <p:ext uri="{BB962C8B-B14F-4D97-AF65-F5344CB8AC3E}">
        <p14:creationId xmlns:p14="http://schemas.microsoft.com/office/powerpoint/2010/main" val="854681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egnaposto immagine diapositiva 1">
            <a:extLst>
              <a:ext uri="{FF2B5EF4-FFF2-40B4-BE49-F238E27FC236}">
                <a16:creationId xmlns:a16="http://schemas.microsoft.com/office/drawing/2014/main" id="{DD9C2925-BAA7-AD46-B759-3F2D327760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Segnaposto note 2">
            <a:extLst>
              <a:ext uri="{FF2B5EF4-FFF2-40B4-BE49-F238E27FC236}">
                <a16:creationId xmlns:a16="http://schemas.microsoft.com/office/drawing/2014/main" id="{7D51DBE1-6557-0745-ACFA-9D43ACB368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38915" name="Segnaposto numero diapositiva 3">
            <a:extLst>
              <a:ext uri="{FF2B5EF4-FFF2-40B4-BE49-F238E27FC236}">
                <a16:creationId xmlns:a16="http://schemas.microsoft.com/office/drawing/2014/main" id="{57087A1A-73D9-B444-9DDF-46AA288F6D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67625710-8892-8341-8DAA-85DED1161DEE}" type="slidenum">
              <a:rPr lang="it-IT" altLang="it-IT" smtClean="0">
                <a:latin typeface="Calibri" panose="020F0502020204030204" pitchFamily="34" charset="0"/>
              </a:rPr>
              <a:pPr fontAlgn="base">
                <a:spcBef>
                  <a:spcPct val="0"/>
                </a:spcBef>
                <a:spcAft>
                  <a:spcPct val="0"/>
                </a:spcAft>
              </a:pPr>
              <a:t>67</a:t>
            </a:fld>
            <a:endParaRPr lang="it-IT" altLang="it-IT">
              <a:latin typeface="Calibri" panose="020F0502020204030204" pitchFamily="34" charset="0"/>
            </a:endParaRPr>
          </a:p>
        </p:txBody>
      </p:sp>
    </p:spTree>
    <p:extLst>
      <p:ext uri="{BB962C8B-B14F-4D97-AF65-F5344CB8AC3E}">
        <p14:creationId xmlns:p14="http://schemas.microsoft.com/office/powerpoint/2010/main" val="2698366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15</a:t>
            </a:fld>
            <a:endParaRPr lang="it-IT"/>
          </a:p>
        </p:txBody>
      </p:sp>
    </p:spTree>
    <p:extLst>
      <p:ext uri="{BB962C8B-B14F-4D97-AF65-F5344CB8AC3E}">
        <p14:creationId xmlns:p14="http://schemas.microsoft.com/office/powerpoint/2010/main" val="1182195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egnaposto immagine diapositiva 1">
            <a:extLst>
              <a:ext uri="{FF2B5EF4-FFF2-40B4-BE49-F238E27FC236}">
                <a16:creationId xmlns:a16="http://schemas.microsoft.com/office/drawing/2014/main" id="{8BAEB6E2-DC2C-E543-AC65-48EEE39E80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Segnaposto note 2">
            <a:extLst>
              <a:ext uri="{FF2B5EF4-FFF2-40B4-BE49-F238E27FC236}">
                <a16:creationId xmlns:a16="http://schemas.microsoft.com/office/drawing/2014/main" id="{C0E8CD19-78CD-054A-B274-4468BCCF4D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40963" name="Segnaposto numero diapositiva 3">
            <a:extLst>
              <a:ext uri="{FF2B5EF4-FFF2-40B4-BE49-F238E27FC236}">
                <a16:creationId xmlns:a16="http://schemas.microsoft.com/office/drawing/2014/main" id="{D824FF5F-C569-9044-8CD8-28EA0A1698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61923128-744B-124E-B72E-0689DFD93662}" type="slidenum">
              <a:rPr lang="it-IT" altLang="it-IT" smtClean="0">
                <a:latin typeface="Calibri" panose="020F0502020204030204" pitchFamily="34" charset="0"/>
              </a:rPr>
              <a:pPr fontAlgn="base">
                <a:spcBef>
                  <a:spcPct val="0"/>
                </a:spcBef>
                <a:spcAft>
                  <a:spcPct val="0"/>
                </a:spcAft>
              </a:pPr>
              <a:t>68</a:t>
            </a:fld>
            <a:endParaRPr lang="it-IT" altLang="it-IT">
              <a:latin typeface="Calibri" panose="020F0502020204030204" pitchFamily="34" charset="0"/>
            </a:endParaRPr>
          </a:p>
        </p:txBody>
      </p:sp>
    </p:spTree>
    <p:extLst>
      <p:ext uri="{BB962C8B-B14F-4D97-AF65-F5344CB8AC3E}">
        <p14:creationId xmlns:p14="http://schemas.microsoft.com/office/powerpoint/2010/main" val="749670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egnaposto immagine diapositiva 1">
            <a:extLst>
              <a:ext uri="{FF2B5EF4-FFF2-40B4-BE49-F238E27FC236}">
                <a16:creationId xmlns:a16="http://schemas.microsoft.com/office/drawing/2014/main" id="{6223148A-C1FA-8443-ADB8-BEAD4B2088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Segnaposto note 2">
            <a:extLst>
              <a:ext uri="{FF2B5EF4-FFF2-40B4-BE49-F238E27FC236}">
                <a16:creationId xmlns:a16="http://schemas.microsoft.com/office/drawing/2014/main" id="{10ADDD2A-4E60-2C4A-BDC6-A02EA9FB30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43011" name="Segnaposto numero diapositiva 3">
            <a:extLst>
              <a:ext uri="{FF2B5EF4-FFF2-40B4-BE49-F238E27FC236}">
                <a16:creationId xmlns:a16="http://schemas.microsoft.com/office/drawing/2014/main" id="{539571CD-E040-E54C-90A8-44A0BAB82F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B2F203FF-F49B-DE45-8063-C80386B72B70}" type="slidenum">
              <a:rPr lang="it-IT" altLang="it-IT" smtClean="0">
                <a:latin typeface="Calibri" panose="020F0502020204030204" pitchFamily="34" charset="0"/>
              </a:rPr>
              <a:pPr fontAlgn="base">
                <a:spcBef>
                  <a:spcPct val="0"/>
                </a:spcBef>
                <a:spcAft>
                  <a:spcPct val="0"/>
                </a:spcAft>
              </a:pPr>
              <a:t>69</a:t>
            </a:fld>
            <a:endParaRPr lang="it-IT" altLang="it-IT">
              <a:latin typeface="Calibri" panose="020F0502020204030204" pitchFamily="34" charset="0"/>
            </a:endParaRPr>
          </a:p>
        </p:txBody>
      </p:sp>
    </p:spTree>
    <p:extLst>
      <p:ext uri="{BB962C8B-B14F-4D97-AF65-F5344CB8AC3E}">
        <p14:creationId xmlns:p14="http://schemas.microsoft.com/office/powerpoint/2010/main" val="3979635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egnaposto immagine diapositiva 1">
            <a:extLst>
              <a:ext uri="{FF2B5EF4-FFF2-40B4-BE49-F238E27FC236}">
                <a16:creationId xmlns:a16="http://schemas.microsoft.com/office/drawing/2014/main" id="{9DB8D091-B4F6-9949-9F60-96BAB2179D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Segnaposto note 2">
            <a:extLst>
              <a:ext uri="{FF2B5EF4-FFF2-40B4-BE49-F238E27FC236}">
                <a16:creationId xmlns:a16="http://schemas.microsoft.com/office/drawing/2014/main" id="{2A2F816E-E84A-BE44-8B46-FDA85AC160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45059" name="Segnaposto numero diapositiva 3">
            <a:extLst>
              <a:ext uri="{FF2B5EF4-FFF2-40B4-BE49-F238E27FC236}">
                <a16:creationId xmlns:a16="http://schemas.microsoft.com/office/drawing/2014/main" id="{1F33A8CB-6C56-6F4C-9157-C789E7B392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B5A2E99C-759D-7B4A-B9E8-9B5314EAAB8D}" type="slidenum">
              <a:rPr lang="it-IT" altLang="it-IT" smtClean="0">
                <a:latin typeface="Calibri" panose="020F0502020204030204" pitchFamily="34" charset="0"/>
              </a:rPr>
              <a:pPr fontAlgn="base">
                <a:spcBef>
                  <a:spcPct val="0"/>
                </a:spcBef>
                <a:spcAft>
                  <a:spcPct val="0"/>
                </a:spcAft>
              </a:pPr>
              <a:t>70</a:t>
            </a:fld>
            <a:endParaRPr lang="it-IT" altLang="it-IT">
              <a:latin typeface="Calibri" panose="020F0502020204030204" pitchFamily="34" charset="0"/>
            </a:endParaRPr>
          </a:p>
        </p:txBody>
      </p:sp>
    </p:spTree>
    <p:extLst>
      <p:ext uri="{BB962C8B-B14F-4D97-AF65-F5344CB8AC3E}">
        <p14:creationId xmlns:p14="http://schemas.microsoft.com/office/powerpoint/2010/main" val="278697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egnaposto immagine diapositiva 1">
            <a:extLst>
              <a:ext uri="{FF2B5EF4-FFF2-40B4-BE49-F238E27FC236}">
                <a16:creationId xmlns:a16="http://schemas.microsoft.com/office/drawing/2014/main" id="{21DF7472-277E-FD44-8E59-EB5208A8ED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Segnaposto note 2">
            <a:extLst>
              <a:ext uri="{FF2B5EF4-FFF2-40B4-BE49-F238E27FC236}">
                <a16:creationId xmlns:a16="http://schemas.microsoft.com/office/drawing/2014/main" id="{48453C6A-24F9-FA48-8AF1-92DFB6607F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47107" name="Segnaposto numero diapositiva 3">
            <a:extLst>
              <a:ext uri="{FF2B5EF4-FFF2-40B4-BE49-F238E27FC236}">
                <a16:creationId xmlns:a16="http://schemas.microsoft.com/office/drawing/2014/main" id="{6CCA9C03-DF4A-D74D-8A4C-55971676DE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DFC86695-D6E1-B640-B6DA-F6B252B11FC8}" type="slidenum">
              <a:rPr lang="it-IT" altLang="it-IT" smtClean="0">
                <a:latin typeface="Calibri" panose="020F0502020204030204" pitchFamily="34" charset="0"/>
              </a:rPr>
              <a:pPr fontAlgn="base">
                <a:spcBef>
                  <a:spcPct val="0"/>
                </a:spcBef>
                <a:spcAft>
                  <a:spcPct val="0"/>
                </a:spcAft>
              </a:pPr>
              <a:t>71</a:t>
            </a:fld>
            <a:endParaRPr lang="it-IT" altLang="it-IT">
              <a:latin typeface="Calibri" panose="020F0502020204030204" pitchFamily="34" charset="0"/>
            </a:endParaRPr>
          </a:p>
        </p:txBody>
      </p:sp>
    </p:spTree>
    <p:extLst>
      <p:ext uri="{BB962C8B-B14F-4D97-AF65-F5344CB8AC3E}">
        <p14:creationId xmlns:p14="http://schemas.microsoft.com/office/powerpoint/2010/main" val="39715811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egnaposto immagine diapositiva 1">
            <a:extLst>
              <a:ext uri="{FF2B5EF4-FFF2-40B4-BE49-F238E27FC236}">
                <a16:creationId xmlns:a16="http://schemas.microsoft.com/office/drawing/2014/main" id="{2A69ECA0-7C55-FA49-8734-0436CD2438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Segnaposto note 2">
            <a:extLst>
              <a:ext uri="{FF2B5EF4-FFF2-40B4-BE49-F238E27FC236}">
                <a16:creationId xmlns:a16="http://schemas.microsoft.com/office/drawing/2014/main" id="{8BD80AF7-D4C0-DA44-85EB-ECE0A22A1C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49155" name="Segnaposto numero diapositiva 3">
            <a:extLst>
              <a:ext uri="{FF2B5EF4-FFF2-40B4-BE49-F238E27FC236}">
                <a16:creationId xmlns:a16="http://schemas.microsoft.com/office/drawing/2014/main" id="{2CFBEBE6-5A20-0E46-9569-310278C1A4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2583F898-95B5-9948-AA0D-F6F9B2E5B099}" type="slidenum">
              <a:rPr lang="it-IT" altLang="it-IT" smtClean="0">
                <a:latin typeface="Calibri" panose="020F0502020204030204" pitchFamily="34" charset="0"/>
              </a:rPr>
              <a:pPr fontAlgn="base">
                <a:spcBef>
                  <a:spcPct val="0"/>
                </a:spcBef>
                <a:spcAft>
                  <a:spcPct val="0"/>
                </a:spcAft>
              </a:pPr>
              <a:t>72</a:t>
            </a:fld>
            <a:endParaRPr lang="it-IT" altLang="it-IT">
              <a:latin typeface="Calibri" panose="020F0502020204030204" pitchFamily="34" charset="0"/>
            </a:endParaRPr>
          </a:p>
        </p:txBody>
      </p:sp>
    </p:spTree>
    <p:extLst>
      <p:ext uri="{BB962C8B-B14F-4D97-AF65-F5344CB8AC3E}">
        <p14:creationId xmlns:p14="http://schemas.microsoft.com/office/powerpoint/2010/main" val="38743960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egnaposto immagine diapositiva 1">
            <a:extLst>
              <a:ext uri="{FF2B5EF4-FFF2-40B4-BE49-F238E27FC236}">
                <a16:creationId xmlns:a16="http://schemas.microsoft.com/office/drawing/2014/main" id="{61B21B62-7F38-C143-BD2C-503EFBE0B6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Segnaposto note 2">
            <a:extLst>
              <a:ext uri="{FF2B5EF4-FFF2-40B4-BE49-F238E27FC236}">
                <a16:creationId xmlns:a16="http://schemas.microsoft.com/office/drawing/2014/main" id="{006BC623-E07A-854A-B28A-955D406BAB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1203" name="Segnaposto numero diapositiva 3">
            <a:extLst>
              <a:ext uri="{FF2B5EF4-FFF2-40B4-BE49-F238E27FC236}">
                <a16:creationId xmlns:a16="http://schemas.microsoft.com/office/drawing/2014/main" id="{B9A43ACA-95EB-0547-9832-E7F0C509A2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78C14764-723A-3845-B234-335693403874}" type="slidenum">
              <a:rPr lang="it-IT" altLang="it-IT" smtClean="0">
                <a:latin typeface="Calibri" panose="020F0502020204030204" pitchFamily="34" charset="0"/>
              </a:rPr>
              <a:pPr fontAlgn="base">
                <a:spcBef>
                  <a:spcPct val="0"/>
                </a:spcBef>
                <a:spcAft>
                  <a:spcPct val="0"/>
                </a:spcAft>
              </a:pPr>
              <a:t>73</a:t>
            </a:fld>
            <a:endParaRPr lang="it-IT" altLang="it-IT">
              <a:latin typeface="Calibri" panose="020F0502020204030204" pitchFamily="34" charset="0"/>
            </a:endParaRPr>
          </a:p>
        </p:txBody>
      </p:sp>
    </p:spTree>
    <p:extLst>
      <p:ext uri="{BB962C8B-B14F-4D97-AF65-F5344CB8AC3E}">
        <p14:creationId xmlns:p14="http://schemas.microsoft.com/office/powerpoint/2010/main" val="34061983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egnaposto immagine diapositiva 1">
            <a:extLst>
              <a:ext uri="{FF2B5EF4-FFF2-40B4-BE49-F238E27FC236}">
                <a16:creationId xmlns:a16="http://schemas.microsoft.com/office/drawing/2014/main" id="{8A67C55E-AB6F-4342-8597-F582D29684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Segnaposto note 2">
            <a:extLst>
              <a:ext uri="{FF2B5EF4-FFF2-40B4-BE49-F238E27FC236}">
                <a16:creationId xmlns:a16="http://schemas.microsoft.com/office/drawing/2014/main" id="{A12249F4-144B-574E-8ACB-A74F86468A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3251" name="Segnaposto numero diapositiva 3">
            <a:extLst>
              <a:ext uri="{FF2B5EF4-FFF2-40B4-BE49-F238E27FC236}">
                <a16:creationId xmlns:a16="http://schemas.microsoft.com/office/drawing/2014/main" id="{35668993-0C90-CD45-B03C-BCDBF63C2E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20FBB389-A8C4-0A42-8383-0CC07B59AD4E}" type="slidenum">
              <a:rPr lang="it-IT" altLang="it-IT" smtClean="0">
                <a:latin typeface="Calibri" panose="020F0502020204030204" pitchFamily="34" charset="0"/>
              </a:rPr>
              <a:pPr fontAlgn="base">
                <a:spcBef>
                  <a:spcPct val="0"/>
                </a:spcBef>
                <a:spcAft>
                  <a:spcPct val="0"/>
                </a:spcAft>
              </a:pPr>
              <a:t>74</a:t>
            </a:fld>
            <a:endParaRPr lang="it-IT" altLang="it-IT">
              <a:latin typeface="Calibri" panose="020F0502020204030204" pitchFamily="34" charset="0"/>
            </a:endParaRPr>
          </a:p>
        </p:txBody>
      </p:sp>
    </p:spTree>
    <p:extLst>
      <p:ext uri="{BB962C8B-B14F-4D97-AF65-F5344CB8AC3E}">
        <p14:creationId xmlns:p14="http://schemas.microsoft.com/office/powerpoint/2010/main" val="2497641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egnaposto immagine diapositiva 1">
            <a:extLst>
              <a:ext uri="{FF2B5EF4-FFF2-40B4-BE49-F238E27FC236}">
                <a16:creationId xmlns:a16="http://schemas.microsoft.com/office/drawing/2014/main" id="{18549035-E57F-7E42-9925-3DFE3D0A73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Segnaposto note 2">
            <a:extLst>
              <a:ext uri="{FF2B5EF4-FFF2-40B4-BE49-F238E27FC236}">
                <a16:creationId xmlns:a16="http://schemas.microsoft.com/office/drawing/2014/main" id="{5EDC06FA-020F-4B43-9EE6-9893937F6C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5299" name="Segnaposto numero diapositiva 3">
            <a:extLst>
              <a:ext uri="{FF2B5EF4-FFF2-40B4-BE49-F238E27FC236}">
                <a16:creationId xmlns:a16="http://schemas.microsoft.com/office/drawing/2014/main" id="{A10AC113-D41C-3C42-9465-DBB00D023F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DBC2EED5-2DEA-9C4D-8A23-0C04A1B6E5C4}" type="slidenum">
              <a:rPr lang="it-IT" altLang="it-IT" smtClean="0">
                <a:latin typeface="Calibri" panose="020F0502020204030204" pitchFamily="34" charset="0"/>
              </a:rPr>
              <a:pPr fontAlgn="base">
                <a:spcBef>
                  <a:spcPct val="0"/>
                </a:spcBef>
                <a:spcAft>
                  <a:spcPct val="0"/>
                </a:spcAft>
              </a:pPr>
              <a:t>75</a:t>
            </a:fld>
            <a:endParaRPr lang="it-IT" altLang="it-IT">
              <a:latin typeface="Calibri" panose="020F0502020204030204" pitchFamily="34" charset="0"/>
            </a:endParaRPr>
          </a:p>
        </p:txBody>
      </p:sp>
    </p:spTree>
    <p:extLst>
      <p:ext uri="{BB962C8B-B14F-4D97-AF65-F5344CB8AC3E}">
        <p14:creationId xmlns:p14="http://schemas.microsoft.com/office/powerpoint/2010/main" val="17751757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egnaposto immagine diapositiva 1">
            <a:extLst>
              <a:ext uri="{FF2B5EF4-FFF2-40B4-BE49-F238E27FC236}">
                <a16:creationId xmlns:a16="http://schemas.microsoft.com/office/drawing/2014/main" id="{DCA6B330-CF83-764C-A10D-B2B7A4B9AA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Segnaposto note 2">
            <a:extLst>
              <a:ext uri="{FF2B5EF4-FFF2-40B4-BE49-F238E27FC236}">
                <a16:creationId xmlns:a16="http://schemas.microsoft.com/office/drawing/2014/main" id="{397B0BE3-BC22-AB4E-A7D7-008CA6585B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7347" name="Segnaposto numero diapositiva 3">
            <a:extLst>
              <a:ext uri="{FF2B5EF4-FFF2-40B4-BE49-F238E27FC236}">
                <a16:creationId xmlns:a16="http://schemas.microsoft.com/office/drawing/2014/main" id="{CC9878CE-3291-AC44-BD17-1109560B2A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58086FF0-874C-4D43-92B1-D0A3EE3E8C0A}" type="slidenum">
              <a:rPr lang="it-IT" altLang="it-IT" smtClean="0">
                <a:latin typeface="Calibri" panose="020F0502020204030204" pitchFamily="34" charset="0"/>
              </a:rPr>
              <a:pPr fontAlgn="base">
                <a:spcBef>
                  <a:spcPct val="0"/>
                </a:spcBef>
                <a:spcAft>
                  <a:spcPct val="0"/>
                </a:spcAft>
              </a:pPr>
              <a:t>76</a:t>
            </a:fld>
            <a:endParaRPr lang="it-IT" altLang="it-IT">
              <a:latin typeface="Calibri" panose="020F0502020204030204" pitchFamily="34" charset="0"/>
            </a:endParaRPr>
          </a:p>
        </p:txBody>
      </p:sp>
    </p:spTree>
    <p:extLst>
      <p:ext uri="{BB962C8B-B14F-4D97-AF65-F5344CB8AC3E}">
        <p14:creationId xmlns:p14="http://schemas.microsoft.com/office/powerpoint/2010/main" val="1395408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egnaposto immagine diapositiva 1">
            <a:extLst>
              <a:ext uri="{FF2B5EF4-FFF2-40B4-BE49-F238E27FC236}">
                <a16:creationId xmlns:a16="http://schemas.microsoft.com/office/drawing/2014/main" id="{8D37961A-DFF3-DB4C-A5BF-DD05805117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Segnaposto note 2">
            <a:extLst>
              <a:ext uri="{FF2B5EF4-FFF2-40B4-BE49-F238E27FC236}">
                <a16:creationId xmlns:a16="http://schemas.microsoft.com/office/drawing/2014/main" id="{5EF0746B-D9CD-9F4E-A484-39FA414AEF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9395" name="Segnaposto numero diapositiva 3">
            <a:extLst>
              <a:ext uri="{FF2B5EF4-FFF2-40B4-BE49-F238E27FC236}">
                <a16:creationId xmlns:a16="http://schemas.microsoft.com/office/drawing/2014/main" id="{1C459631-F72A-2A46-935F-7B7BF1C749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0901C6DB-9B1A-B049-A27E-4DD14AB24091}" type="slidenum">
              <a:rPr lang="it-IT" altLang="it-IT" smtClean="0">
                <a:latin typeface="Calibri" panose="020F0502020204030204" pitchFamily="34" charset="0"/>
              </a:rPr>
              <a:pPr fontAlgn="base">
                <a:spcBef>
                  <a:spcPct val="0"/>
                </a:spcBef>
                <a:spcAft>
                  <a:spcPct val="0"/>
                </a:spcAft>
              </a:pPr>
              <a:t>77</a:t>
            </a:fld>
            <a:endParaRPr lang="it-IT" altLang="it-IT">
              <a:latin typeface="Calibri" panose="020F0502020204030204" pitchFamily="34" charset="0"/>
            </a:endParaRPr>
          </a:p>
        </p:txBody>
      </p:sp>
    </p:spTree>
    <p:extLst>
      <p:ext uri="{BB962C8B-B14F-4D97-AF65-F5344CB8AC3E}">
        <p14:creationId xmlns:p14="http://schemas.microsoft.com/office/powerpoint/2010/main" val="4077375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16</a:t>
            </a:fld>
            <a:endParaRPr lang="it-IT"/>
          </a:p>
        </p:txBody>
      </p:sp>
    </p:spTree>
    <p:extLst>
      <p:ext uri="{BB962C8B-B14F-4D97-AF65-F5344CB8AC3E}">
        <p14:creationId xmlns:p14="http://schemas.microsoft.com/office/powerpoint/2010/main" val="2258865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egnaposto immagine diapositiva 1">
            <a:extLst>
              <a:ext uri="{FF2B5EF4-FFF2-40B4-BE49-F238E27FC236}">
                <a16:creationId xmlns:a16="http://schemas.microsoft.com/office/drawing/2014/main" id="{5ABD77A3-B94D-CF48-A81D-751D142329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Segnaposto note 2">
            <a:extLst>
              <a:ext uri="{FF2B5EF4-FFF2-40B4-BE49-F238E27FC236}">
                <a16:creationId xmlns:a16="http://schemas.microsoft.com/office/drawing/2014/main" id="{14CA32E6-84D1-3146-81C7-80110246CA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61443" name="Segnaposto numero diapositiva 3">
            <a:extLst>
              <a:ext uri="{FF2B5EF4-FFF2-40B4-BE49-F238E27FC236}">
                <a16:creationId xmlns:a16="http://schemas.microsoft.com/office/drawing/2014/main" id="{9B9A6CDD-0432-2942-B57F-7C1FB6A4CD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2CA8B321-144F-B545-A11C-051E016E4AB7}" type="slidenum">
              <a:rPr lang="it-IT" altLang="it-IT" smtClean="0">
                <a:latin typeface="Calibri" panose="020F0502020204030204" pitchFamily="34" charset="0"/>
              </a:rPr>
              <a:pPr fontAlgn="base">
                <a:spcBef>
                  <a:spcPct val="0"/>
                </a:spcBef>
                <a:spcAft>
                  <a:spcPct val="0"/>
                </a:spcAft>
              </a:pPr>
              <a:t>78</a:t>
            </a:fld>
            <a:endParaRPr lang="it-IT" altLang="it-IT">
              <a:latin typeface="Calibri" panose="020F0502020204030204" pitchFamily="34" charset="0"/>
            </a:endParaRPr>
          </a:p>
        </p:txBody>
      </p:sp>
    </p:spTree>
    <p:extLst>
      <p:ext uri="{BB962C8B-B14F-4D97-AF65-F5344CB8AC3E}">
        <p14:creationId xmlns:p14="http://schemas.microsoft.com/office/powerpoint/2010/main" val="23459296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egnaposto immagine diapositiva 1">
            <a:extLst>
              <a:ext uri="{FF2B5EF4-FFF2-40B4-BE49-F238E27FC236}">
                <a16:creationId xmlns:a16="http://schemas.microsoft.com/office/drawing/2014/main" id="{86ED7243-6F46-014E-8C2F-BA34515764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Segnaposto note 2">
            <a:extLst>
              <a:ext uri="{FF2B5EF4-FFF2-40B4-BE49-F238E27FC236}">
                <a16:creationId xmlns:a16="http://schemas.microsoft.com/office/drawing/2014/main" id="{3700BD91-4EFC-8E4C-B927-F9A1E03F38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63491" name="Segnaposto numero diapositiva 3">
            <a:extLst>
              <a:ext uri="{FF2B5EF4-FFF2-40B4-BE49-F238E27FC236}">
                <a16:creationId xmlns:a16="http://schemas.microsoft.com/office/drawing/2014/main" id="{3A520E2A-8F51-1C46-BE3F-6CD614B1A8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B7E1999D-5914-5548-8697-3B6AEF4898FA}" type="slidenum">
              <a:rPr lang="it-IT" altLang="it-IT" smtClean="0">
                <a:latin typeface="Calibri" panose="020F0502020204030204" pitchFamily="34" charset="0"/>
              </a:rPr>
              <a:pPr fontAlgn="base">
                <a:spcBef>
                  <a:spcPct val="0"/>
                </a:spcBef>
                <a:spcAft>
                  <a:spcPct val="0"/>
                </a:spcAft>
              </a:pPr>
              <a:t>79</a:t>
            </a:fld>
            <a:endParaRPr lang="it-IT" altLang="it-IT">
              <a:latin typeface="Calibri" panose="020F0502020204030204" pitchFamily="34" charset="0"/>
            </a:endParaRPr>
          </a:p>
        </p:txBody>
      </p:sp>
    </p:spTree>
    <p:extLst>
      <p:ext uri="{BB962C8B-B14F-4D97-AF65-F5344CB8AC3E}">
        <p14:creationId xmlns:p14="http://schemas.microsoft.com/office/powerpoint/2010/main" val="16901326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egnaposto immagine diapositiva 1">
            <a:extLst>
              <a:ext uri="{FF2B5EF4-FFF2-40B4-BE49-F238E27FC236}">
                <a16:creationId xmlns:a16="http://schemas.microsoft.com/office/drawing/2014/main" id="{A4698982-3A02-E44A-8101-98E1778DDB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Segnaposto note 2">
            <a:extLst>
              <a:ext uri="{FF2B5EF4-FFF2-40B4-BE49-F238E27FC236}">
                <a16:creationId xmlns:a16="http://schemas.microsoft.com/office/drawing/2014/main" id="{7D38B0CB-6924-2D48-8D09-4E34CFA366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65539" name="Segnaposto numero diapositiva 3">
            <a:extLst>
              <a:ext uri="{FF2B5EF4-FFF2-40B4-BE49-F238E27FC236}">
                <a16:creationId xmlns:a16="http://schemas.microsoft.com/office/drawing/2014/main" id="{7C907A07-0FDD-4745-B688-021A80DB91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41D9CD6F-35C1-7148-B5DC-67629B27A25A}" type="slidenum">
              <a:rPr lang="it-IT" altLang="it-IT" smtClean="0">
                <a:latin typeface="Calibri" panose="020F0502020204030204" pitchFamily="34" charset="0"/>
              </a:rPr>
              <a:pPr fontAlgn="base">
                <a:spcBef>
                  <a:spcPct val="0"/>
                </a:spcBef>
                <a:spcAft>
                  <a:spcPct val="0"/>
                </a:spcAft>
              </a:pPr>
              <a:t>80</a:t>
            </a:fld>
            <a:endParaRPr lang="it-IT" altLang="it-IT">
              <a:latin typeface="Calibri" panose="020F0502020204030204" pitchFamily="34" charset="0"/>
            </a:endParaRPr>
          </a:p>
        </p:txBody>
      </p:sp>
    </p:spTree>
    <p:extLst>
      <p:ext uri="{BB962C8B-B14F-4D97-AF65-F5344CB8AC3E}">
        <p14:creationId xmlns:p14="http://schemas.microsoft.com/office/powerpoint/2010/main" val="21563765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egnaposto immagine diapositiva 1">
            <a:extLst>
              <a:ext uri="{FF2B5EF4-FFF2-40B4-BE49-F238E27FC236}">
                <a16:creationId xmlns:a16="http://schemas.microsoft.com/office/drawing/2014/main" id="{C06453C5-5059-464D-BF6B-3F06E7CA30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Segnaposto note 2">
            <a:extLst>
              <a:ext uri="{FF2B5EF4-FFF2-40B4-BE49-F238E27FC236}">
                <a16:creationId xmlns:a16="http://schemas.microsoft.com/office/drawing/2014/main" id="{E4E24D2F-31A1-1E43-81B4-59E7C1931A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dirty="0"/>
          </a:p>
        </p:txBody>
      </p:sp>
      <p:sp>
        <p:nvSpPr>
          <p:cNvPr id="69635" name="Segnaposto numero diapositiva 3">
            <a:extLst>
              <a:ext uri="{FF2B5EF4-FFF2-40B4-BE49-F238E27FC236}">
                <a16:creationId xmlns:a16="http://schemas.microsoft.com/office/drawing/2014/main" id="{46ED57EB-6139-0A41-996A-8DC17D2796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5F92B071-E84D-9448-8DC2-46167C784D24}" type="slidenum">
              <a:rPr lang="it-IT" altLang="it-IT" smtClean="0">
                <a:latin typeface="Calibri" panose="020F0502020204030204" pitchFamily="34" charset="0"/>
              </a:rPr>
              <a:pPr fontAlgn="base">
                <a:spcBef>
                  <a:spcPct val="0"/>
                </a:spcBef>
                <a:spcAft>
                  <a:spcPct val="0"/>
                </a:spcAft>
              </a:pPr>
              <a:t>81</a:t>
            </a:fld>
            <a:endParaRPr lang="it-IT" altLang="it-IT">
              <a:latin typeface="Calibri" panose="020F0502020204030204" pitchFamily="34" charset="0"/>
            </a:endParaRPr>
          </a:p>
        </p:txBody>
      </p:sp>
    </p:spTree>
    <p:extLst>
      <p:ext uri="{BB962C8B-B14F-4D97-AF65-F5344CB8AC3E}">
        <p14:creationId xmlns:p14="http://schemas.microsoft.com/office/powerpoint/2010/main" val="2260992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giro temporale superiore</a:t>
            </a:r>
          </a:p>
          <a:p>
            <a:r>
              <a:rPr lang="it-IT" dirty="0"/>
              <a:t>solco temporale superiore è un’incisura che separa il giro T superiore e quello medio</a:t>
            </a:r>
          </a:p>
        </p:txBody>
      </p:sp>
      <p:sp>
        <p:nvSpPr>
          <p:cNvPr id="4" name="Segnaposto numero diapositiva 3"/>
          <p:cNvSpPr>
            <a:spLocks noGrp="1"/>
          </p:cNvSpPr>
          <p:nvPr>
            <p:ph type="sldNum" sz="quarter" idx="5"/>
          </p:nvPr>
        </p:nvSpPr>
        <p:spPr/>
        <p:txBody>
          <a:bodyPr/>
          <a:lstStyle/>
          <a:p>
            <a:fld id="{E2DB442D-F50B-0D4A-9E0B-875CD81AEBEC}" type="slidenum">
              <a:rPr lang="it-IT" smtClean="0"/>
              <a:t>18</a:t>
            </a:fld>
            <a:endParaRPr lang="it-IT"/>
          </a:p>
        </p:txBody>
      </p:sp>
    </p:spTree>
    <p:extLst>
      <p:ext uri="{BB962C8B-B14F-4D97-AF65-F5344CB8AC3E}">
        <p14:creationId xmlns:p14="http://schemas.microsoft.com/office/powerpoint/2010/main" val="1312669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solco temporale superiore è un’incisura che separa il giro T superiore e quello medio</a:t>
            </a:r>
          </a:p>
        </p:txBody>
      </p:sp>
      <p:sp>
        <p:nvSpPr>
          <p:cNvPr id="4" name="Segnaposto numero diapositiva 3"/>
          <p:cNvSpPr>
            <a:spLocks noGrp="1"/>
          </p:cNvSpPr>
          <p:nvPr>
            <p:ph type="sldNum" sz="quarter" idx="5"/>
          </p:nvPr>
        </p:nvSpPr>
        <p:spPr/>
        <p:txBody>
          <a:bodyPr/>
          <a:lstStyle/>
          <a:p>
            <a:fld id="{E2DB442D-F50B-0D4A-9E0B-875CD81AEBEC}" type="slidenum">
              <a:rPr lang="it-IT" smtClean="0"/>
              <a:t>19</a:t>
            </a:fld>
            <a:endParaRPr lang="it-IT"/>
          </a:p>
        </p:txBody>
      </p:sp>
    </p:spTree>
    <p:extLst>
      <p:ext uri="{BB962C8B-B14F-4D97-AF65-F5344CB8AC3E}">
        <p14:creationId xmlns:p14="http://schemas.microsoft.com/office/powerpoint/2010/main" val="455409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 esempio, se si confronta l'agilità articolatoria nel pronunciare termini tecnici - come nucleo genicolato laterale o fascicolo arcuato - tra studenti che hanno imparato questi termini ma non hanno molta esperienza nell'articolarli, ed esperti/docenti di neuroanatomia che hanno molta esperienza nell'articolare questi termini, si notano alcune differenze.</a:t>
            </a:r>
          </a:p>
          <a:p>
            <a:pPr marL="171450" indent="-171450">
              <a:buFont typeface="Wingdings" pitchFamily="2" charset="2"/>
              <a:buChar char="à"/>
            </a:pPr>
            <a:r>
              <a:rPr lang="it-IT" dirty="0"/>
              <a:t>Nel primo caso, l'articolazione è lenta e deliberata, come se fosse guidata sillaba per sillaba, mentre nel secondo è rapida e automatica. </a:t>
            </a:r>
          </a:p>
          <a:p>
            <a:pPr marL="171450" indent="-171450">
              <a:buFont typeface="Wingdings" pitchFamily="2" charset="2"/>
              <a:buChar char="à"/>
            </a:pPr>
            <a:r>
              <a:rPr lang="it-IT" dirty="0"/>
              <a:t>Una possibile spiegazione di questo fenomeno è che per il principiante una sequenza complessa deve essere guidata dalla rappresentazione sensoriale appresa della forma della parola, mentre per l'esperto la sequenza è stata "spezzettata" come un'unità motoria che richiede una scarsa guida sensoriale, proprio come una sequenza di battute praticate può essere spezzettata e automatizzata.</a:t>
            </a:r>
          </a:p>
        </p:txBody>
      </p:sp>
      <p:sp>
        <p:nvSpPr>
          <p:cNvPr id="4" name="Segnaposto numero diapositiva 3"/>
          <p:cNvSpPr>
            <a:spLocks noGrp="1"/>
          </p:cNvSpPr>
          <p:nvPr>
            <p:ph type="sldNum" sz="quarter" idx="5"/>
          </p:nvPr>
        </p:nvSpPr>
        <p:spPr/>
        <p:txBody>
          <a:bodyPr/>
          <a:lstStyle/>
          <a:p>
            <a:fld id="{E2DB442D-F50B-0D4A-9E0B-875CD81AEBEC}" type="slidenum">
              <a:rPr lang="it-IT" smtClean="0"/>
              <a:t>29</a:t>
            </a:fld>
            <a:endParaRPr lang="it-IT"/>
          </a:p>
        </p:txBody>
      </p:sp>
    </p:spTree>
    <p:extLst>
      <p:ext uri="{BB962C8B-B14F-4D97-AF65-F5344CB8AC3E}">
        <p14:creationId xmlns:p14="http://schemas.microsoft.com/office/powerpoint/2010/main" val="1612080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2DB442D-F50B-0D4A-9E0B-875CD81AEBEC}" type="slidenum">
              <a:rPr lang="it-IT" smtClean="0"/>
              <a:t>30</a:t>
            </a:fld>
            <a:endParaRPr lang="it-IT"/>
          </a:p>
        </p:txBody>
      </p:sp>
    </p:spTree>
    <p:extLst>
      <p:ext uri="{BB962C8B-B14F-4D97-AF65-F5344CB8AC3E}">
        <p14:creationId xmlns:p14="http://schemas.microsoft.com/office/powerpoint/2010/main" val="2928878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grasping</a:t>
            </a:r>
            <a:r>
              <a:rPr lang="it-IT" dirty="0"/>
              <a:t> e movimenti oculari</a:t>
            </a:r>
          </a:p>
        </p:txBody>
      </p:sp>
      <p:sp>
        <p:nvSpPr>
          <p:cNvPr id="4" name="Segnaposto numero diapositiva 3"/>
          <p:cNvSpPr>
            <a:spLocks noGrp="1"/>
          </p:cNvSpPr>
          <p:nvPr>
            <p:ph type="sldNum" sz="quarter" idx="5"/>
          </p:nvPr>
        </p:nvSpPr>
        <p:spPr/>
        <p:txBody>
          <a:bodyPr/>
          <a:lstStyle/>
          <a:p>
            <a:fld id="{E2DB442D-F50B-0D4A-9E0B-875CD81AEBEC}" type="slidenum">
              <a:rPr lang="it-IT" smtClean="0"/>
              <a:t>32</a:t>
            </a:fld>
            <a:endParaRPr lang="it-IT"/>
          </a:p>
        </p:txBody>
      </p:sp>
    </p:spTree>
    <p:extLst>
      <p:ext uri="{BB962C8B-B14F-4D97-AF65-F5344CB8AC3E}">
        <p14:creationId xmlns:p14="http://schemas.microsoft.com/office/powerpoint/2010/main" val="4217771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
Secondo livello
Terzo livello
Quarto livello
Quinto livello</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4/16/24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5.png"/></Relationships>
</file>

<file path=ppt/slides/_rels/slide7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8EBC8-B166-1F46-B343-8B8B544E2178}"/>
              </a:ext>
            </a:extLst>
          </p:cNvPr>
          <p:cNvSpPr>
            <a:spLocks noGrp="1"/>
          </p:cNvSpPr>
          <p:nvPr>
            <p:ph type="title"/>
          </p:nvPr>
        </p:nvSpPr>
        <p:spPr>
          <a:xfrm>
            <a:off x="1844784" y="557610"/>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Afasie in popolazioni atipiche</a:t>
            </a:r>
          </a:p>
        </p:txBody>
      </p:sp>
      <p:sp>
        <p:nvSpPr>
          <p:cNvPr id="3" name="Segnaposto contenuto 2">
            <a:extLst>
              <a:ext uri="{FF2B5EF4-FFF2-40B4-BE49-F238E27FC236}">
                <a16:creationId xmlns:a16="http://schemas.microsoft.com/office/drawing/2014/main" id="{598EE59C-C26B-A046-954A-27C12B4D7D6E}"/>
              </a:ext>
            </a:extLst>
          </p:cNvPr>
          <p:cNvSpPr>
            <a:spLocks noGrp="1"/>
          </p:cNvSpPr>
          <p:nvPr>
            <p:ph idx="1"/>
          </p:nvPr>
        </p:nvSpPr>
        <p:spPr>
          <a:xfrm>
            <a:off x="1679171" y="1734596"/>
            <a:ext cx="9226927" cy="4466704"/>
          </a:xfrm>
        </p:spPr>
        <p:txBody>
          <a:bodyPr/>
          <a:lstStyle/>
          <a:p>
            <a:pPr algn="just"/>
            <a:r>
              <a:rPr lang="it-IT" sz="2800" dirty="0">
                <a:latin typeface="Arial" panose="020B0604020202020204" pitchFamily="34" charset="0"/>
                <a:cs typeface="Arial" panose="020B0604020202020204" pitchFamily="34" charset="0"/>
              </a:rPr>
              <a:t>pazienti bilingui che diventano afasici non hanno sempre lo stesso tipo e la stessa gravità di disturbi linguistici nelle due lingue</a:t>
            </a:r>
          </a:p>
          <a:p>
            <a:pPr algn="just"/>
            <a:r>
              <a:rPr lang="it-IT" sz="2800" dirty="0">
                <a:latin typeface="Arial" panose="020B0604020202020204" pitchFamily="34" charset="0"/>
                <a:cs typeface="Arial" panose="020B0604020202020204" pitchFamily="34" charset="0"/>
              </a:rPr>
              <a:t>legge di </a:t>
            </a:r>
            <a:r>
              <a:rPr lang="it-IT" sz="2800" dirty="0" err="1">
                <a:latin typeface="Arial" panose="020B0604020202020204" pitchFamily="34" charset="0"/>
                <a:cs typeface="Arial" panose="020B0604020202020204" pitchFamily="34" charset="0"/>
              </a:rPr>
              <a:t>Ribot</a:t>
            </a:r>
            <a:r>
              <a:rPr lang="it-IT" sz="2800" dirty="0">
                <a:latin typeface="Arial" panose="020B0604020202020204" pitchFamily="34" charset="0"/>
                <a:cs typeface="Arial" panose="020B0604020202020204" pitchFamily="34" charset="0"/>
              </a:rPr>
              <a:t> secondo la quale è fondamentale la lingua acquisita per prima</a:t>
            </a:r>
          </a:p>
          <a:p>
            <a:pPr algn="just"/>
            <a:r>
              <a:rPr lang="it-IT" sz="2800" dirty="0">
                <a:latin typeface="Arial" panose="020B0604020202020204" pitchFamily="34" charset="0"/>
                <a:cs typeface="Arial" panose="020B0604020202020204" pitchFamily="34" charset="0"/>
              </a:rPr>
              <a:t>legge di </a:t>
            </a:r>
            <a:r>
              <a:rPr lang="it-IT" sz="2800" dirty="0" err="1">
                <a:latin typeface="Arial" panose="020B0604020202020204" pitchFamily="34" charset="0"/>
                <a:cs typeface="Arial" panose="020B0604020202020204" pitchFamily="34" charset="0"/>
              </a:rPr>
              <a:t>Pitres</a:t>
            </a:r>
            <a:r>
              <a:rPr lang="it-IT" sz="2800" dirty="0">
                <a:latin typeface="Arial" panose="020B0604020202020204" pitchFamily="34" charset="0"/>
                <a:cs typeface="Arial" panose="020B0604020202020204" pitchFamily="34" charset="0"/>
              </a:rPr>
              <a:t> secondo la quale il recupero è migliore per la lingua più utilizzata</a:t>
            </a:r>
          </a:p>
          <a:p>
            <a:endParaRPr lang="it-IT" dirty="0"/>
          </a:p>
        </p:txBody>
      </p:sp>
    </p:spTree>
    <p:extLst>
      <p:ext uri="{BB962C8B-B14F-4D97-AF65-F5344CB8AC3E}">
        <p14:creationId xmlns:p14="http://schemas.microsoft.com/office/powerpoint/2010/main" val="2767589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8EBC8-B166-1F46-B343-8B8B544E2178}"/>
              </a:ext>
            </a:extLst>
          </p:cNvPr>
          <p:cNvSpPr>
            <a:spLocks noGrp="1"/>
          </p:cNvSpPr>
          <p:nvPr>
            <p:ph type="title"/>
          </p:nvPr>
        </p:nvSpPr>
        <p:spPr>
          <a:xfrm>
            <a:off x="1844784" y="557610"/>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Afasie in popolazioni atipiche: </a:t>
            </a:r>
            <a:r>
              <a:rPr lang="it-IT" b="1" dirty="0" err="1">
                <a:solidFill>
                  <a:srgbClr val="FF0000"/>
                </a:solidFill>
                <a:latin typeface="Arial" panose="020B0604020202020204" pitchFamily="34" charset="0"/>
                <a:cs typeface="Arial" panose="020B0604020202020204" pitchFamily="34" charset="0"/>
              </a:rPr>
              <a:t>neuroimaging</a:t>
            </a:r>
            <a:endParaRPr lang="it-IT" b="1" i="1" dirty="0">
              <a:solidFill>
                <a:srgbClr val="FF0000"/>
              </a:solidFill>
              <a:latin typeface="Arial" panose="020B0604020202020204" pitchFamily="34" charset="0"/>
              <a:cs typeface="Arial" panose="020B0604020202020204" pitchFamily="34" charset="0"/>
            </a:endParaRPr>
          </a:p>
        </p:txBody>
      </p:sp>
      <p:sp>
        <p:nvSpPr>
          <p:cNvPr id="3" name="Segnaposto contenuto 2">
            <a:extLst>
              <a:ext uri="{FF2B5EF4-FFF2-40B4-BE49-F238E27FC236}">
                <a16:creationId xmlns:a16="http://schemas.microsoft.com/office/drawing/2014/main" id="{598EE59C-C26B-A046-954A-27C12B4D7D6E}"/>
              </a:ext>
            </a:extLst>
          </p:cNvPr>
          <p:cNvSpPr>
            <a:spLocks noGrp="1"/>
          </p:cNvSpPr>
          <p:nvPr>
            <p:ph idx="1"/>
          </p:nvPr>
        </p:nvSpPr>
        <p:spPr>
          <a:xfrm>
            <a:off x="1679171" y="1917471"/>
            <a:ext cx="9226927" cy="4466704"/>
          </a:xfrm>
        </p:spPr>
        <p:txBody>
          <a:bodyPr>
            <a:normAutofit/>
          </a:bodyPr>
          <a:lstStyle/>
          <a:p>
            <a:pPr algn="just"/>
            <a:r>
              <a:rPr lang="it-IT" sz="2800" dirty="0">
                <a:latin typeface="Arial" panose="020B0604020202020204" pitchFamily="34" charset="0"/>
                <a:cs typeface="Arial" panose="020B0604020202020204" pitchFamily="34" charset="0"/>
              </a:rPr>
              <a:t>L2 sarebbe acquisita e supportata nella sua elaborazione dallo stesso substrato neurale responsabile di L1</a:t>
            </a:r>
          </a:p>
          <a:p>
            <a:pPr algn="just"/>
            <a:r>
              <a:rPr lang="it-IT" sz="2800" dirty="0">
                <a:latin typeface="Arial" panose="020B0604020202020204" pitchFamily="34" charset="0"/>
                <a:cs typeface="Arial" panose="020B0604020202020204" pitchFamily="34" charset="0"/>
              </a:rPr>
              <a:t>i pattern di attivazione fonologici, lessicali e sintattici sono congruenti fra L1 e L2 ma modulati da fattori specifici: età di acquisizione, padronanza, uso e quantità di esposizione </a:t>
            </a:r>
          </a:p>
          <a:p>
            <a:pPr algn="just"/>
            <a:r>
              <a:rPr lang="it-IT" sz="2800" dirty="0">
                <a:latin typeface="Arial" panose="020B0604020202020204" pitchFamily="34" charset="0"/>
                <a:cs typeface="Arial" panose="020B0604020202020204" pitchFamily="34" charset="0"/>
              </a:rPr>
              <a:t>quindi l’organizzazione </a:t>
            </a:r>
            <a:r>
              <a:rPr lang="it-IT" sz="2800" dirty="0" err="1">
                <a:latin typeface="Arial" panose="020B0604020202020204" pitchFamily="34" charset="0"/>
                <a:cs typeface="Arial" panose="020B0604020202020204" pitchFamily="34" charset="0"/>
              </a:rPr>
              <a:t>neurofunzionale</a:t>
            </a:r>
            <a:r>
              <a:rPr lang="it-IT" sz="2800" dirty="0">
                <a:latin typeface="Arial" panose="020B0604020202020204" pitchFamily="34" charset="0"/>
                <a:cs typeface="Arial" panose="020B0604020202020204" pitchFamily="34" charset="0"/>
              </a:rPr>
              <a:t> nei bilingui è frutto di fattori innati e ambientali</a:t>
            </a:r>
          </a:p>
        </p:txBody>
      </p:sp>
    </p:spTree>
    <p:extLst>
      <p:ext uri="{BB962C8B-B14F-4D97-AF65-F5344CB8AC3E}">
        <p14:creationId xmlns:p14="http://schemas.microsoft.com/office/powerpoint/2010/main" val="2894120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8EBC8-B166-1F46-B343-8B8B544E2178}"/>
              </a:ext>
            </a:extLst>
          </p:cNvPr>
          <p:cNvSpPr>
            <a:spLocks noGrp="1"/>
          </p:cNvSpPr>
          <p:nvPr>
            <p:ph type="title"/>
          </p:nvPr>
        </p:nvSpPr>
        <p:spPr>
          <a:xfrm>
            <a:off x="1844784" y="557610"/>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Afasie in popolazioni atipiche: recupero e </a:t>
            </a:r>
            <a:r>
              <a:rPr lang="it-IT" b="1" dirty="0" err="1">
                <a:solidFill>
                  <a:srgbClr val="FF0000"/>
                </a:solidFill>
                <a:latin typeface="Arial" panose="020B0604020202020204" pitchFamily="34" charset="0"/>
                <a:cs typeface="Arial" panose="020B0604020202020204" pitchFamily="34" charset="0"/>
              </a:rPr>
              <a:t>neuroimaging</a:t>
            </a:r>
            <a:endParaRPr lang="it-IT" b="1" i="1" dirty="0">
              <a:solidFill>
                <a:srgbClr val="FF0000"/>
              </a:solidFill>
              <a:latin typeface="Arial" panose="020B0604020202020204" pitchFamily="34" charset="0"/>
              <a:cs typeface="Arial" panose="020B0604020202020204" pitchFamily="34" charset="0"/>
            </a:endParaRPr>
          </a:p>
        </p:txBody>
      </p:sp>
      <p:sp>
        <p:nvSpPr>
          <p:cNvPr id="3" name="Segnaposto contenuto 2">
            <a:extLst>
              <a:ext uri="{FF2B5EF4-FFF2-40B4-BE49-F238E27FC236}">
                <a16:creationId xmlns:a16="http://schemas.microsoft.com/office/drawing/2014/main" id="{598EE59C-C26B-A046-954A-27C12B4D7D6E}"/>
              </a:ext>
            </a:extLst>
          </p:cNvPr>
          <p:cNvSpPr>
            <a:spLocks noGrp="1"/>
          </p:cNvSpPr>
          <p:nvPr>
            <p:ph idx="1"/>
          </p:nvPr>
        </p:nvSpPr>
        <p:spPr>
          <a:xfrm>
            <a:off x="1679171" y="1917471"/>
            <a:ext cx="9226927" cy="4466704"/>
          </a:xfrm>
        </p:spPr>
        <p:txBody>
          <a:bodyPr>
            <a:normAutofit/>
          </a:bodyPr>
          <a:lstStyle/>
          <a:p>
            <a:pPr algn="just"/>
            <a:r>
              <a:rPr lang="it-IT" sz="2800" dirty="0">
                <a:latin typeface="Arial" panose="020B0604020202020204" pitchFamily="34" charset="0"/>
                <a:cs typeface="Arial" panose="020B0604020202020204" pitchFamily="34" charset="0"/>
              </a:rPr>
              <a:t>Spiegazioni sul possibile recupero delle lingue:</a:t>
            </a:r>
          </a:p>
          <a:p>
            <a:pPr marL="0" indent="0" algn="just">
              <a:buNone/>
            </a:pPr>
            <a:endParaRPr lang="it-IT" sz="2800" dirty="0">
              <a:latin typeface="Arial" panose="020B0604020202020204" pitchFamily="34" charset="0"/>
              <a:cs typeface="Arial" panose="020B0604020202020204" pitchFamily="34" charset="0"/>
            </a:endParaRPr>
          </a:p>
          <a:p>
            <a:pPr lvl="1" algn="just"/>
            <a:r>
              <a:rPr lang="it-IT" sz="2600" dirty="0">
                <a:latin typeface="Arial" panose="020B0604020202020204" pitchFamily="34" charset="0"/>
                <a:cs typeface="Arial" panose="020B0604020202020204" pitchFamily="34" charset="0"/>
              </a:rPr>
              <a:t>recupero funzionale delle aree del linguaggio specifiche</a:t>
            </a:r>
          </a:p>
          <a:p>
            <a:pPr lvl="1" algn="just"/>
            <a:r>
              <a:rPr lang="it-IT" sz="2600" dirty="0">
                <a:latin typeface="Arial" panose="020B0604020202020204" pitchFamily="34" charset="0"/>
                <a:cs typeface="Arial" panose="020B0604020202020204" pitchFamily="34" charset="0"/>
              </a:rPr>
              <a:t>presa in carico di funzioni del linguaggio perse da parte del tessuto cerebrale adiacente alla lesione</a:t>
            </a:r>
          </a:p>
          <a:p>
            <a:pPr lvl="1" algn="just"/>
            <a:r>
              <a:rPr lang="it-IT" sz="2600" dirty="0">
                <a:latin typeface="Arial" panose="020B0604020202020204" pitchFamily="34" charset="0"/>
                <a:cs typeface="Arial" panose="020B0604020202020204" pitchFamily="34" charset="0"/>
              </a:rPr>
              <a:t>attivazione/apprendimento di funzioni linguistiche da parte di strutture omotopiche dell’emisfero destro soprattutto in fase acuta</a:t>
            </a:r>
          </a:p>
        </p:txBody>
      </p:sp>
    </p:spTree>
    <p:extLst>
      <p:ext uri="{BB962C8B-B14F-4D97-AF65-F5344CB8AC3E}">
        <p14:creationId xmlns:p14="http://schemas.microsoft.com/office/powerpoint/2010/main" val="3427160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8EBC8-B166-1F46-B343-8B8B544E2178}"/>
              </a:ext>
            </a:extLst>
          </p:cNvPr>
          <p:cNvSpPr>
            <a:spLocks noGrp="1"/>
          </p:cNvSpPr>
          <p:nvPr>
            <p:ph type="title"/>
          </p:nvPr>
        </p:nvSpPr>
        <p:spPr>
          <a:xfrm>
            <a:off x="1844784" y="557610"/>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Afasie in popolazioni atipiche: recupero e </a:t>
            </a:r>
            <a:r>
              <a:rPr lang="it-IT" b="1" dirty="0" err="1">
                <a:solidFill>
                  <a:srgbClr val="FF0000"/>
                </a:solidFill>
                <a:latin typeface="Arial" panose="020B0604020202020204" pitchFamily="34" charset="0"/>
                <a:cs typeface="Arial" panose="020B0604020202020204" pitchFamily="34" charset="0"/>
              </a:rPr>
              <a:t>neuroimaging</a:t>
            </a:r>
            <a:endParaRPr lang="it-IT" b="1" i="1" dirty="0">
              <a:solidFill>
                <a:srgbClr val="FF0000"/>
              </a:solidFill>
              <a:latin typeface="Arial" panose="020B0604020202020204" pitchFamily="34" charset="0"/>
              <a:cs typeface="Arial" panose="020B0604020202020204" pitchFamily="34" charset="0"/>
            </a:endParaRPr>
          </a:p>
        </p:txBody>
      </p:sp>
      <p:sp>
        <p:nvSpPr>
          <p:cNvPr id="3" name="Segnaposto contenuto 2">
            <a:extLst>
              <a:ext uri="{FF2B5EF4-FFF2-40B4-BE49-F238E27FC236}">
                <a16:creationId xmlns:a16="http://schemas.microsoft.com/office/drawing/2014/main" id="{598EE59C-C26B-A046-954A-27C12B4D7D6E}"/>
              </a:ext>
            </a:extLst>
          </p:cNvPr>
          <p:cNvSpPr>
            <a:spLocks noGrp="1"/>
          </p:cNvSpPr>
          <p:nvPr>
            <p:ph idx="1"/>
          </p:nvPr>
        </p:nvSpPr>
        <p:spPr>
          <a:xfrm>
            <a:off x="1679171" y="1917471"/>
            <a:ext cx="9226927" cy="4466704"/>
          </a:xfrm>
        </p:spPr>
        <p:txBody>
          <a:bodyPr>
            <a:normAutofit lnSpcReduction="10000"/>
          </a:bodyPr>
          <a:lstStyle/>
          <a:p>
            <a:pPr algn="just"/>
            <a:r>
              <a:rPr lang="it-IT" sz="2800" dirty="0">
                <a:latin typeface="Arial" panose="020B0604020202020204" pitchFamily="34" charset="0"/>
                <a:cs typeface="Arial" panose="020B0604020202020204" pitchFamily="34" charset="0"/>
              </a:rPr>
              <a:t>in qualche occasione quest’ultimo meccanismo non è sempre utile perché un recupero efficiente dell’emisfero sinistro è condizionato dal processo di inibizione </a:t>
            </a:r>
            <a:r>
              <a:rPr lang="it-IT" sz="2800" dirty="0" err="1">
                <a:latin typeface="Arial" panose="020B0604020202020204" pitchFamily="34" charset="0"/>
                <a:cs typeface="Arial" panose="020B0604020202020204" pitchFamily="34" charset="0"/>
              </a:rPr>
              <a:t>transcallosa</a:t>
            </a:r>
            <a:r>
              <a:rPr lang="it-IT" sz="2800" dirty="0">
                <a:latin typeface="Arial" panose="020B0604020202020204" pitchFamily="34" charset="0"/>
                <a:cs typeface="Arial" panose="020B0604020202020204" pitchFamily="34" charset="0"/>
              </a:rPr>
              <a:t> che blocca il prodotto delle aree omotopiche dell’emisfero destro permettendo all’emisfero sinistro dominante il processo di recupero</a:t>
            </a:r>
          </a:p>
          <a:p>
            <a:pPr algn="just"/>
            <a:r>
              <a:rPr lang="it-IT" sz="2800" dirty="0">
                <a:latin typeface="Arial" panose="020B0604020202020204" pitchFamily="34" charset="0"/>
                <a:cs typeface="Arial" panose="020B0604020202020204" pitchFamily="34" charset="0"/>
              </a:rPr>
              <a:t>è anche possibile che il recupero sia svolto da sistemi neurali NON modulari come quelli sottesi dai lobi </a:t>
            </a:r>
            <a:r>
              <a:rPr lang="it-IT" sz="2800" dirty="0" err="1">
                <a:latin typeface="Arial" panose="020B0604020202020204" pitchFamily="34" charset="0"/>
                <a:cs typeface="Arial" panose="020B0604020202020204" pitchFamily="34" charset="0"/>
              </a:rPr>
              <a:t>F</a:t>
            </a:r>
            <a:r>
              <a:rPr lang="it-IT" sz="2800" dirty="0">
                <a:latin typeface="Arial" panose="020B0604020202020204" pitchFamily="34" charset="0"/>
                <a:cs typeface="Arial" panose="020B0604020202020204" pitchFamily="34" charset="0"/>
              </a:rPr>
              <a:t> mediali, dalle aree sottocorticali e corticali posteriori critiche per il controllo cognitivo e l’attenzione</a:t>
            </a:r>
          </a:p>
          <a:p>
            <a:pPr algn="just"/>
            <a:endParaRPr lang="it-IT" sz="2800" dirty="0">
              <a:latin typeface="Arial" panose="020B0604020202020204" pitchFamily="34" charset="0"/>
              <a:cs typeface="Arial" panose="020B0604020202020204" pitchFamily="34" charset="0"/>
            </a:endParaRPr>
          </a:p>
          <a:p>
            <a:pPr marL="0" indent="0" algn="just">
              <a:buNone/>
            </a:pPr>
            <a:endParaRPr lang="it-IT"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9226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8EBC8-B166-1F46-B343-8B8B544E2178}"/>
              </a:ext>
            </a:extLst>
          </p:cNvPr>
          <p:cNvSpPr>
            <a:spLocks noGrp="1"/>
          </p:cNvSpPr>
          <p:nvPr>
            <p:ph type="title"/>
          </p:nvPr>
        </p:nvSpPr>
        <p:spPr>
          <a:xfrm>
            <a:off x="1844784" y="557610"/>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Afasie in popolazioni atipiche: recupero e </a:t>
            </a:r>
            <a:r>
              <a:rPr lang="it-IT" b="1" dirty="0" err="1">
                <a:solidFill>
                  <a:srgbClr val="FF0000"/>
                </a:solidFill>
                <a:latin typeface="Arial" panose="020B0604020202020204" pitchFamily="34" charset="0"/>
                <a:cs typeface="Arial" panose="020B0604020202020204" pitchFamily="34" charset="0"/>
              </a:rPr>
              <a:t>neuroimaging</a:t>
            </a:r>
            <a:endParaRPr lang="it-IT" b="1" i="1" dirty="0">
              <a:solidFill>
                <a:srgbClr val="FF0000"/>
              </a:solidFill>
              <a:latin typeface="Arial" panose="020B0604020202020204" pitchFamily="34" charset="0"/>
              <a:cs typeface="Arial" panose="020B0604020202020204" pitchFamily="34" charset="0"/>
            </a:endParaRPr>
          </a:p>
        </p:txBody>
      </p:sp>
      <p:sp>
        <p:nvSpPr>
          <p:cNvPr id="3" name="Segnaposto contenuto 2">
            <a:extLst>
              <a:ext uri="{FF2B5EF4-FFF2-40B4-BE49-F238E27FC236}">
                <a16:creationId xmlns:a16="http://schemas.microsoft.com/office/drawing/2014/main" id="{598EE59C-C26B-A046-954A-27C12B4D7D6E}"/>
              </a:ext>
            </a:extLst>
          </p:cNvPr>
          <p:cNvSpPr>
            <a:spLocks noGrp="1"/>
          </p:cNvSpPr>
          <p:nvPr>
            <p:ph idx="1"/>
          </p:nvPr>
        </p:nvSpPr>
        <p:spPr>
          <a:xfrm>
            <a:off x="1679171" y="1917471"/>
            <a:ext cx="9226927" cy="4466704"/>
          </a:xfrm>
        </p:spPr>
        <p:txBody>
          <a:bodyPr>
            <a:normAutofit fontScale="92500" lnSpcReduction="10000"/>
          </a:bodyPr>
          <a:lstStyle/>
          <a:p>
            <a:pPr algn="just"/>
            <a:r>
              <a:rPr lang="it-IT" sz="2800" dirty="0">
                <a:latin typeface="Arial" panose="020B0604020202020204" pitchFamily="34" charset="0"/>
                <a:cs typeface="Arial" panose="020B0604020202020204" pitchFamily="34" charset="0"/>
              </a:rPr>
              <a:t>queste aree risponderebbero alla richiesta di maggior sforzo nei compiti di linguaggio quando le aree preposte sono danneggiate da una lesione</a:t>
            </a:r>
          </a:p>
          <a:p>
            <a:pPr algn="just"/>
            <a:r>
              <a:rPr lang="it-IT" sz="2800" dirty="0">
                <a:latin typeface="Arial" panose="020B0604020202020204" pitchFamily="34" charset="0"/>
                <a:cs typeface="Arial" panose="020B0604020202020204" pitchFamily="34" charset="0"/>
              </a:rPr>
              <a:t>l’inefficienza o l’inabilità di coinvolgere questi sistemi di controllo potrebbe spiegare il recupero subottimale o il mancato recupero di L2</a:t>
            </a:r>
          </a:p>
          <a:p>
            <a:pPr algn="just"/>
            <a:r>
              <a:rPr lang="it-IT" sz="2800" dirty="0">
                <a:latin typeface="Arial" panose="020B0604020202020204" pitchFamily="34" charset="0"/>
                <a:cs typeface="Arial" panose="020B0604020202020204" pitchFamily="34" charset="0"/>
              </a:rPr>
              <a:t>studi di </a:t>
            </a:r>
            <a:r>
              <a:rPr lang="it-IT" sz="2800" dirty="0" err="1">
                <a:latin typeface="Arial" panose="020B0604020202020204" pitchFamily="34" charset="0"/>
                <a:cs typeface="Arial" panose="020B0604020202020204" pitchFamily="34" charset="0"/>
              </a:rPr>
              <a:t>fMRI</a:t>
            </a:r>
            <a:r>
              <a:rPr lang="it-IT" sz="2800" dirty="0">
                <a:latin typeface="Arial" panose="020B0604020202020204" pitchFamily="34" charset="0"/>
                <a:cs typeface="Arial" panose="020B0604020202020204" pitchFamily="34" charset="0"/>
              </a:rPr>
              <a:t> in bilingui che hanno analizzato le connessioni fra sistemi di linguaggio e di controllo hanno documentato delle differenze che potevano spiegare il diverso recupero: dove la connettività era maggiore migliore era il recupero della lingua più danneggiata</a:t>
            </a:r>
          </a:p>
          <a:p>
            <a:pPr marL="0" indent="0" algn="just">
              <a:buNone/>
            </a:pPr>
            <a:endParaRPr lang="it-IT"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6767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8EBC8-B166-1F46-B343-8B8B544E2178}"/>
              </a:ext>
            </a:extLst>
          </p:cNvPr>
          <p:cNvSpPr>
            <a:spLocks noGrp="1"/>
          </p:cNvSpPr>
          <p:nvPr>
            <p:ph type="title"/>
          </p:nvPr>
        </p:nvSpPr>
        <p:spPr>
          <a:xfrm>
            <a:off x="1844784" y="557610"/>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Afasie in popolazioni atipiche: segnanti</a:t>
            </a:r>
            <a:endParaRPr lang="it-IT" b="1" i="1" dirty="0">
              <a:solidFill>
                <a:srgbClr val="FF0000"/>
              </a:solidFill>
              <a:latin typeface="Arial" panose="020B0604020202020204" pitchFamily="34" charset="0"/>
              <a:cs typeface="Arial" panose="020B0604020202020204" pitchFamily="34" charset="0"/>
            </a:endParaRPr>
          </a:p>
        </p:txBody>
      </p:sp>
      <p:sp>
        <p:nvSpPr>
          <p:cNvPr id="3" name="Segnaposto contenuto 2">
            <a:extLst>
              <a:ext uri="{FF2B5EF4-FFF2-40B4-BE49-F238E27FC236}">
                <a16:creationId xmlns:a16="http://schemas.microsoft.com/office/drawing/2014/main" id="{598EE59C-C26B-A046-954A-27C12B4D7D6E}"/>
              </a:ext>
            </a:extLst>
          </p:cNvPr>
          <p:cNvSpPr>
            <a:spLocks noGrp="1"/>
          </p:cNvSpPr>
          <p:nvPr>
            <p:ph idx="1"/>
          </p:nvPr>
        </p:nvSpPr>
        <p:spPr>
          <a:xfrm>
            <a:off x="1679171" y="1917471"/>
            <a:ext cx="9226927" cy="4466704"/>
          </a:xfrm>
        </p:spPr>
        <p:txBody>
          <a:bodyPr>
            <a:normAutofit/>
          </a:bodyPr>
          <a:lstStyle/>
          <a:p>
            <a:pPr algn="just"/>
            <a:r>
              <a:rPr lang="it-IT" sz="2800" dirty="0">
                <a:latin typeface="Arial" panose="020B0604020202020204" pitchFamily="34" charset="0"/>
                <a:cs typeface="Arial" panose="020B0604020202020204" pitchFamily="34" charset="0"/>
              </a:rPr>
              <a:t>lingua di segni con un lessico e una grammatica con regole specifiche</a:t>
            </a:r>
          </a:p>
          <a:p>
            <a:pPr algn="just"/>
            <a:r>
              <a:rPr lang="it-IT" sz="2800" dirty="0">
                <a:latin typeface="Arial" panose="020B0604020202020204" pitchFamily="34" charset="0"/>
                <a:cs typeface="Arial" panose="020B0604020202020204" pitchFamily="34" charset="0"/>
              </a:rPr>
              <a:t>a livello </a:t>
            </a:r>
            <a:r>
              <a:rPr lang="it-IT" sz="2800" dirty="0" err="1">
                <a:latin typeface="Arial" panose="020B0604020202020204" pitchFamily="34" charset="0"/>
                <a:cs typeface="Arial" panose="020B0604020202020204" pitchFamily="34" charset="0"/>
              </a:rPr>
              <a:t>sublessicale</a:t>
            </a:r>
            <a:r>
              <a:rPr lang="it-IT" sz="2800" dirty="0">
                <a:latin typeface="Arial" panose="020B0604020202020204" pitchFamily="34" charset="0"/>
                <a:cs typeface="Arial" panose="020B0604020202020204" pitchFamily="34" charset="0"/>
              </a:rPr>
              <a:t> i segni sono frazionati in singoli elementi (detti </a:t>
            </a:r>
            <a:r>
              <a:rPr lang="it-IT" sz="2800" i="1" dirty="0" err="1">
                <a:latin typeface="Arial" panose="020B0604020202020204" pitchFamily="34" charset="0"/>
                <a:cs typeface="Arial" panose="020B0604020202020204" pitchFamily="34" charset="0"/>
              </a:rPr>
              <a:t>cheremi</a:t>
            </a:r>
            <a:r>
              <a:rPr lang="it-IT" sz="2800" dirty="0">
                <a:latin typeface="Arial" panose="020B0604020202020204" pitchFamily="34" charset="0"/>
                <a:cs typeface="Arial" panose="020B0604020202020204" pitchFamily="34" charset="0"/>
              </a:rPr>
              <a:t>) caratterizzati dal luogo di produzione, dalla configurazione e orientamento della mano, dal tipo di movimento</a:t>
            </a:r>
          </a:p>
          <a:p>
            <a:pPr algn="just"/>
            <a:r>
              <a:rPr lang="it-IT" sz="2800" dirty="0">
                <a:latin typeface="Arial" panose="020B0604020202020204" pitchFamily="34" charset="0"/>
                <a:cs typeface="Arial" panose="020B0604020202020204" pitchFamily="34" charset="0"/>
              </a:rPr>
              <a:t>la lingua di segni varia nelle diverse comunità linguistiche ma con differenze minori rispetto alle lingue parlate</a:t>
            </a:r>
          </a:p>
          <a:p>
            <a:pPr algn="just"/>
            <a:endParaRPr lang="it-IT"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749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8EBC8-B166-1F46-B343-8B8B544E2178}"/>
              </a:ext>
            </a:extLst>
          </p:cNvPr>
          <p:cNvSpPr>
            <a:spLocks noGrp="1"/>
          </p:cNvSpPr>
          <p:nvPr>
            <p:ph type="title"/>
          </p:nvPr>
        </p:nvSpPr>
        <p:spPr>
          <a:xfrm>
            <a:off x="1844784" y="557610"/>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Afasie in popolazioni atipiche: segnanti</a:t>
            </a:r>
            <a:endParaRPr lang="it-IT" b="1" i="1" dirty="0">
              <a:solidFill>
                <a:srgbClr val="FF0000"/>
              </a:solidFill>
              <a:latin typeface="Arial" panose="020B0604020202020204" pitchFamily="34" charset="0"/>
              <a:cs typeface="Arial" panose="020B0604020202020204" pitchFamily="34" charset="0"/>
            </a:endParaRPr>
          </a:p>
        </p:txBody>
      </p:sp>
      <p:sp>
        <p:nvSpPr>
          <p:cNvPr id="3" name="Segnaposto contenuto 2">
            <a:extLst>
              <a:ext uri="{FF2B5EF4-FFF2-40B4-BE49-F238E27FC236}">
                <a16:creationId xmlns:a16="http://schemas.microsoft.com/office/drawing/2014/main" id="{598EE59C-C26B-A046-954A-27C12B4D7D6E}"/>
              </a:ext>
            </a:extLst>
          </p:cNvPr>
          <p:cNvSpPr>
            <a:spLocks noGrp="1"/>
          </p:cNvSpPr>
          <p:nvPr>
            <p:ph idx="1"/>
          </p:nvPr>
        </p:nvSpPr>
        <p:spPr>
          <a:xfrm>
            <a:off x="1679171" y="1917471"/>
            <a:ext cx="9226927" cy="4466704"/>
          </a:xfrm>
        </p:spPr>
        <p:txBody>
          <a:bodyPr>
            <a:normAutofit/>
          </a:bodyPr>
          <a:lstStyle/>
          <a:p>
            <a:pPr algn="just"/>
            <a:r>
              <a:rPr lang="it-IT" sz="2800" dirty="0">
                <a:latin typeface="Arial" panose="020B0604020202020204" pitchFamily="34" charset="0"/>
                <a:cs typeface="Arial" panose="020B0604020202020204" pitchFamily="34" charset="0"/>
              </a:rPr>
              <a:t>i segnanti che diventano afasici hanno le stesse caratteristiche dei parlanti:</a:t>
            </a:r>
          </a:p>
          <a:p>
            <a:pPr lvl="1" algn="just"/>
            <a:r>
              <a:rPr lang="it-IT" sz="2600" dirty="0" err="1">
                <a:latin typeface="Arial" panose="020B0604020202020204" pitchFamily="34" charset="0"/>
                <a:cs typeface="Arial" panose="020B0604020202020204" pitchFamily="34" charset="0"/>
              </a:rPr>
              <a:t>Broca</a:t>
            </a:r>
            <a:r>
              <a:rPr lang="it-IT" sz="2600" dirty="0">
                <a:latin typeface="Arial" panose="020B0604020202020204" pitchFamily="34" charset="0"/>
                <a:cs typeface="Arial" panose="020B0604020202020204" pitchFamily="34" charset="0"/>
              </a:rPr>
              <a:t> difficoltà a produrre i segni, errori di forma e orientamento delle mani, produzione limitata a segni isolati</a:t>
            </a:r>
          </a:p>
          <a:p>
            <a:pPr lvl="1" algn="just"/>
            <a:r>
              <a:rPr lang="it-IT" sz="2600" dirty="0" err="1">
                <a:latin typeface="Arial" panose="020B0604020202020204" pitchFamily="34" charset="0"/>
                <a:cs typeface="Arial" panose="020B0604020202020204" pitchFamily="34" charset="0"/>
              </a:rPr>
              <a:t>Wernicke</a:t>
            </a:r>
            <a:r>
              <a:rPr lang="it-IT" sz="2600" dirty="0">
                <a:latin typeface="Arial" panose="020B0604020202020204" pitchFamily="34" charset="0"/>
                <a:cs typeface="Arial" panose="020B0604020202020204" pitchFamily="34" charset="0"/>
              </a:rPr>
              <a:t> difficoltà di comprensione del linguaggio dei segni, produzione fluente dei segni e con neologismi e sostituzioni lessicali</a:t>
            </a:r>
          </a:p>
          <a:p>
            <a:pPr algn="just"/>
            <a:endParaRPr lang="it-IT"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4228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8EBC8-B166-1F46-B343-8B8B544E2178}"/>
              </a:ext>
            </a:extLst>
          </p:cNvPr>
          <p:cNvSpPr>
            <a:spLocks noGrp="1"/>
          </p:cNvSpPr>
          <p:nvPr>
            <p:ph type="title"/>
          </p:nvPr>
        </p:nvSpPr>
        <p:spPr>
          <a:xfrm>
            <a:off x="1844784" y="557610"/>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Afasie in popolazioni atipiche: segnanti</a:t>
            </a:r>
            <a:endParaRPr lang="it-IT" b="1" i="1" dirty="0">
              <a:solidFill>
                <a:srgbClr val="FF0000"/>
              </a:solidFill>
              <a:latin typeface="Arial" panose="020B0604020202020204" pitchFamily="34" charset="0"/>
              <a:cs typeface="Arial" panose="020B0604020202020204" pitchFamily="34" charset="0"/>
            </a:endParaRPr>
          </a:p>
        </p:txBody>
      </p:sp>
      <p:sp>
        <p:nvSpPr>
          <p:cNvPr id="3" name="Segnaposto contenuto 2">
            <a:extLst>
              <a:ext uri="{FF2B5EF4-FFF2-40B4-BE49-F238E27FC236}">
                <a16:creationId xmlns:a16="http://schemas.microsoft.com/office/drawing/2014/main" id="{598EE59C-C26B-A046-954A-27C12B4D7D6E}"/>
              </a:ext>
            </a:extLst>
          </p:cNvPr>
          <p:cNvSpPr>
            <a:spLocks noGrp="1"/>
          </p:cNvSpPr>
          <p:nvPr>
            <p:ph idx="1"/>
          </p:nvPr>
        </p:nvSpPr>
        <p:spPr>
          <a:xfrm>
            <a:off x="1679171" y="1917471"/>
            <a:ext cx="9226927" cy="4466704"/>
          </a:xfrm>
        </p:spPr>
        <p:txBody>
          <a:bodyPr>
            <a:normAutofit fontScale="92500" lnSpcReduction="20000"/>
          </a:bodyPr>
          <a:lstStyle/>
          <a:p>
            <a:pPr algn="just"/>
            <a:r>
              <a:rPr lang="it-IT" sz="2800" dirty="0">
                <a:latin typeface="Arial" panose="020B0604020202020204" pitchFamily="34" charset="0"/>
                <a:cs typeface="Arial" panose="020B0604020202020204" pitchFamily="34" charset="0"/>
              </a:rPr>
              <a:t>anche in questi soggetti le regioni </a:t>
            </a:r>
            <a:r>
              <a:rPr lang="it-IT" sz="2800" dirty="0" err="1">
                <a:latin typeface="Arial" panose="020B0604020202020204" pitchFamily="34" charset="0"/>
                <a:cs typeface="Arial" panose="020B0604020202020204" pitchFamily="34" charset="0"/>
              </a:rPr>
              <a:t>perisilviane</a:t>
            </a:r>
            <a:r>
              <a:rPr lang="it-IT" sz="2800" dirty="0">
                <a:latin typeface="Arial" panose="020B0604020202020204" pitchFamily="34" charset="0"/>
                <a:cs typeface="Arial" panose="020B0604020202020204" pitchFamily="34" charset="0"/>
              </a:rPr>
              <a:t> rappresentano il nucleo centrale della funzione linguistica</a:t>
            </a:r>
          </a:p>
          <a:p>
            <a:pPr algn="just"/>
            <a:r>
              <a:rPr lang="it-IT" sz="2800" dirty="0">
                <a:latin typeface="Arial" panose="020B0604020202020204" pitchFamily="34" charset="0"/>
                <a:cs typeface="Arial" panose="020B0604020202020204" pitchFamily="34" charset="0"/>
              </a:rPr>
              <a:t>nei segnanti i LP paiono avere un ruolo nel sistema del linguaggio dei segni per l’uso referenziale dello spazio infatti alcune frasi nella lingua dei segni richiedono una esatta localizzazione dello spazio per esprime la relazione fra agente, oggetto e azione.</a:t>
            </a:r>
          </a:p>
          <a:p>
            <a:pPr lvl="1" algn="just"/>
            <a:r>
              <a:rPr lang="it-IT" sz="2600" dirty="0">
                <a:latin typeface="Arial" panose="020B0604020202020204" pitchFamily="34" charset="0"/>
                <a:cs typeface="Arial" panose="020B0604020202020204" pitchFamily="34" charset="0"/>
              </a:rPr>
              <a:t> «il fiore è rosso» (la realizzazione del segno-movimento e posizione- è fonologica)</a:t>
            </a:r>
          </a:p>
          <a:p>
            <a:pPr lvl="1" algn="just"/>
            <a:r>
              <a:rPr lang="it-IT" sz="2600" dirty="0">
                <a:latin typeface="Arial" panose="020B0604020202020204" pitchFamily="34" charset="0"/>
                <a:cs typeface="Arial" panose="020B0604020202020204" pitchFamily="34" charset="0"/>
              </a:rPr>
              <a:t>«il maestro ha corretto lo studente» (la realizzazione del segno il -maestro ha una posizione gerarchica rispetto allo studente- è referenziale)</a:t>
            </a:r>
          </a:p>
          <a:p>
            <a:pPr marL="457200" lvl="1" indent="0" algn="just">
              <a:buNone/>
            </a:pPr>
            <a:endParaRPr lang="it-IT"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5940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9ED0C1-F278-F742-8EFE-135E9B2A850B}"/>
              </a:ext>
            </a:extLst>
          </p:cNvPr>
          <p:cNvSpPr>
            <a:spLocks noGrp="1"/>
          </p:cNvSpPr>
          <p:nvPr>
            <p:ph type="title"/>
          </p:nvPr>
        </p:nvSpPr>
        <p:spPr>
          <a:xfrm>
            <a:off x="1498930" y="507176"/>
            <a:ext cx="10290629" cy="1280890"/>
          </a:xfrm>
        </p:spPr>
        <p:txBody>
          <a:bodyPr/>
          <a:lstStyle/>
          <a:p>
            <a:pPr algn="ctr"/>
            <a:r>
              <a:rPr lang="it-IT" b="1" dirty="0">
                <a:solidFill>
                  <a:srgbClr val="FF0000"/>
                </a:solidFill>
                <a:latin typeface="Arial" panose="020B0604020202020204" pitchFamily="34" charset="0"/>
                <a:cs typeface="Arial" panose="020B0604020202020204" pitchFamily="34" charset="0"/>
              </a:rPr>
              <a:t>NEUROANATOMIA FUNZIONALE DEL LINGUAGGIO</a:t>
            </a:r>
          </a:p>
        </p:txBody>
      </p:sp>
      <p:sp>
        <p:nvSpPr>
          <p:cNvPr id="3" name="Segnaposto contenuto 2">
            <a:extLst>
              <a:ext uri="{FF2B5EF4-FFF2-40B4-BE49-F238E27FC236}">
                <a16:creationId xmlns:a16="http://schemas.microsoft.com/office/drawing/2014/main" id="{2EAC05B8-23CE-2049-995C-32F073B8EC20}"/>
              </a:ext>
            </a:extLst>
          </p:cNvPr>
          <p:cNvSpPr>
            <a:spLocks noGrp="1"/>
          </p:cNvSpPr>
          <p:nvPr>
            <p:ph idx="1"/>
          </p:nvPr>
        </p:nvSpPr>
        <p:spPr>
          <a:xfrm>
            <a:off x="1548378" y="2447472"/>
            <a:ext cx="10241181" cy="2900705"/>
          </a:xfrm>
        </p:spPr>
        <p:txBody>
          <a:bodyPr/>
          <a:lstStyle/>
          <a:p>
            <a:pPr marL="0" indent="0" algn="ctr">
              <a:buNone/>
            </a:pPr>
            <a:r>
              <a:rPr lang="it-IT" sz="2600" dirty="0">
                <a:latin typeface="Arial" panose="020B0604020202020204" pitchFamily="34" charset="0"/>
                <a:cs typeface="Arial" panose="020B0604020202020204" pitchFamily="34" charset="0"/>
              </a:rPr>
              <a:t>L’oggetto di molte ricerche delle neuroscienze del linguaggio è la mappatura dei circuiti neurali che supportano i vari livelli delle trasformazioni computazionali dei processi linguistici e la comprensione della relazione tra i sistemi di input e di output </a:t>
            </a:r>
          </a:p>
          <a:p>
            <a:pPr marL="0" indent="0">
              <a:buNone/>
            </a:pPr>
            <a:endParaRPr lang="it-IT" dirty="0"/>
          </a:p>
        </p:txBody>
      </p:sp>
    </p:spTree>
    <p:extLst>
      <p:ext uri="{BB962C8B-B14F-4D97-AF65-F5344CB8AC3E}">
        <p14:creationId xmlns:p14="http://schemas.microsoft.com/office/powerpoint/2010/main" val="97276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9F42634-75DA-F446-B909-DFCC03646E38}"/>
              </a:ext>
            </a:extLst>
          </p:cNvPr>
          <p:cNvPicPr>
            <a:picLocks noChangeAspect="1"/>
          </p:cNvPicPr>
          <p:nvPr/>
        </p:nvPicPr>
        <p:blipFill>
          <a:blip r:embed="rId3"/>
          <a:stretch>
            <a:fillRect/>
          </a:stretch>
        </p:blipFill>
        <p:spPr>
          <a:xfrm>
            <a:off x="5887114" y="2227811"/>
            <a:ext cx="6053955" cy="4197927"/>
          </a:xfrm>
          <a:prstGeom prst="rect">
            <a:avLst/>
          </a:prstGeom>
        </p:spPr>
      </p:pic>
      <p:pic>
        <p:nvPicPr>
          <p:cNvPr id="7" name="Immagine 6">
            <a:extLst>
              <a:ext uri="{FF2B5EF4-FFF2-40B4-BE49-F238E27FC236}">
                <a16:creationId xmlns:a16="http://schemas.microsoft.com/office/drawing/2014/main" id="{F329E137-8C87-6140-A5AF-15048843955D}"/>
              </a:ext>
            </a:extLst>
          </p:cNvPr>
          <p:cNvPicPr>
            <a:picLocks noChangeAspect="1"/>
          </p:cNvPicPr>
          <p:nvPr/>
        </p:nvPicPr>
        <p:blipFill>
          <a:blip r:embed="rId4"/>
          <a:stretch>
            <a:fillRect/>
          </a:stretch>
        </p:blipFill>
        <p:spPr>
          <a:xfrm>
            <a:off x="576811" y="2988613"/>
            <a:ext cx="5004609" cy="2932701"/>
          </a:xfrm>
          <a:prstGeom prst="rect">
            <a:avLst/>
          </a:prstGeom>
        </p:spPr>
      </p:pic>
      <p:sp>
        <p:nvSpPr>
          <p:cNvPr id="8" name="Titolo 1">
            <a:extLst>
              <a:ext uri="{FF2B5EF4-FFF2-40B4-BE49-F238E27FC236}">
                <a16:creationId xmlns:a16="http://schemas.microsoft.com/office/drawing/2014/main" id="{672C8991-9B81-D045-8ABB-04113CDB7190}"/>
              </a:ext>
            </a:extLst>
          </p:cNvPr>
          <p:cNvSpPr txBox="1">
            <a:spLocks/>
          </p:cNvSpPr>
          <p:nvPr/>
        </p:nvSpPr>
        <p:spPr>
          <a:xfrm>
            <a:off x="1712687" y="629122"/>
            <a:ext cx="9898742" cy="1280890"/>
          </a:xfrm>
          <a:prstGeom prst="rect">
            <a:avLst/>
          </a:prstGeom>
        </p:spPr>
        <p:txBody>
          <a:bodyP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a:solidFill>
                  <a:srgbClr val="FF0000"/>
                </a:solidFill>
                <a:latin typeface="Arial" panose="020B0604020202020204" pitchFamily="34" charset="0"/>
                <a:cs typeface="Arial" panose="020B0604020202020204" pitchFamily="34" charset="0"/>
              </a:rPr>
              <a:t>Il riconoscimento vocale è organizzato bilateralmente nel giro temporale superiore</a:t>
            </a:r>
            <a:endParaRPr lang="it-IT"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8269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3E4313-D5AF-D04C-8DC5-896016979BB8}"/>
              </a:ext>
            </a:extLst>
          </p:cNvPr>
          <p:cNvSpPr>
            <a:spLocks noGrp="1"/>
          </p:cNvSpPr>
          <p:nvPr>
            <p:ph type="title"/>
          </p:nvPr>
        </p:nvSpPr>
        <p:spPr>
          <a:xfrm>
            <a:off x="1712687" y="246739"/>
            <a:ext cx="9898742" cy="1280890"/>
          </a:xfrm>
        </p:spPr>
        <p:txBody>
          <a:bodyPr>
            <a:normAutofit/>
          </a:bodyPr>
          <a:lstStyle/>
          <a:p>
            <a:r>
              <a:rPr lang="it-IT" b="1" dirty="0">
                <a:solidFill>
                  <a:srgbClr val="FF0000"/>
                </a:solidFill>
                <a:latin typeface="Arial" panose="020B0604020202020204" pitchFamily="34" charset="0"/>
                <a:cs typeface="Arial" panose="020B0604020202020204" pitchFamily="34" charset="0"/>
              </a:rPr>
              <a:t>Il riconoscimento vocale è organizzato bilateralmente nel giro temporale superiore</a:t>
            </a:r>
          </a:p>
        </p:txBody>
      </p:sp>
      <p:sp>
        <p:nvSpPr>
          <p:cNvPr id="3" name="Segnaposto contenuto 2">
            <a:extLst>
              <a:ext uri="{FF2B5EF4-FFF2-40B4-BE49-F238E27FC236}">
                <a16:creationId xmlns:a16="http://schemas.microsoft.com/office/drawing/2014/main" id="{272BFFC8-029D-5F4E-AA23-3AC15F965DBE}"/>
              </a:ext>
            </a:extLst>
          </p:cNvPr>
          <p:cNvSpPr>
            <a:spLocks noGrp="1"/>
          </p:cNvSpPr>
          <p:nvPr>
            <p:ph idx="1"/>
          </p:nvPr>
        </p:nvSpPr>
        <p:spPr>
          <a:xfrm>
            <a:off x="768096" y="1527629"/>
            <a:ext cx="11423904" cy="5117011"/>
          </a:xfrm>
        </p:spPr>
        <p:txBody>
          <a:bodyPr>
            <a:normAutofit/>
          </a:bodyPr>
          <a:lstStyle/>
          <a:p>
            <a:pPr algn="just"/>
            <a:r>
              <a:rPr lang="it-IT" sz="2400" dirty="0">
                <a:latin typeface="Arial" panose="020B0604020202020204" pitchFamily="34" charset="0"/>
                <a:cs typeface="Arial" panose="020B0604020202020204" pitchFamily="34" charset="0"/>
              </a:rPr>
              <a:t>il riconoscimento delle parole avviene attraverso diversi stadi fonologici supportati da sistemi neurali nel lobo temporale superiore: giro temporale superiore (STG) e solco temporale superiore (STS)</a:t>
            </a:r>
          </a:p>
          <a:p>
            <a:pPr algn="just"/>
            <a:r>
              <a:rPr lang="it-IT" sz="2400" dirty="0">
                <a:latin typeface="Arial" panose="020B0604020202020204" pitchFamily="34" charset="0"/>
                <a:cs typeface="Arial" panose="020B0604020202020204" pitchFamily="34" charset="0"/>
              </a:rPr>
              <a:t>infatti in studi di </a:t>
            </a:r>
            <a:r>
              <a:rPr lang="it-IT" sz="2400" dirty="0" err="1">
                <a:latin typeface="Arial" panose="020B0604020202020204" pitchFamily="34" charset="0"/>
                <a:cs typeface="Arial" panose="020B0604020202020204" pitchFamily="34" charset="0"/>
              </a:rPr>
              <a:t>neuroimaging</a:t>
            </a:r>
            <a:r>
              <a:rPr lang="it-IT" sz="2400" dirty="0">
                <a:latin typeface="Arial" panose="020B0604020202020204" pitchFamily="34" charset="0"/>
                <a:cs typeface="Arial" panose="020B0604020202020204" pitchFamily="34" charset="0"/>
              </a:rPr>
              <a:t>, l'ascolto del linguaggio attiva il lobo temporale superiore bilateralmente e in modo ampiamente simmetrico</a:t>
            </a:r>
          </a:p>
          <a:p>
            <a:pPr algn="just"/>
            <a:r>
              <a:rPr lang="it-IT" sz="2400" dirty="0">
                <a:latin typeface="Arial" panose="020B0604020202020204" pitchFamily="34" charset="0"/>
                <a:cs typeface="Arial" panose="020B0604020202020204" pitchFamily="34" charset="0"/>
              </a:rPr>
              <a:t>lesioni al giro temporale superiore producono deficit nel riconoscimento delle parole ascoltate, causati da alterazioni dei processi a livello lessicale-semantico </a:t>
            </a:r>
          </a:p>
          <a:p>
            <a:pPr algn="just"/>
            <a:r>
              <a:rPr lang="it-IT" sz="2400" dirty="0">
                <a:latin typeface="Arial" panose="020B0604020202020204" pitchFamily="34" charset="0"/>
                <a:cs typeface="Arial" panose="020B0604020202020204" pitchFamily="34" charset="0"/>
              </a:rPr>
              <a:t>un danno all'STG bilaterale produce una profonda compromissione del riconoscimento delle parole parlate, una forma di «sordità verbale», una condizione in cui l'udito di base è conservato ma la capacità di comprendere il parlato è di fatto nulla.</a:t>
            </a:r>
          </a:p>
        </p:txBody>
      </p:sp>
    </p:spTree>
    <p:extLst>
      <p:ext uri="{BB962C8B-B14F-4D97-AF65-F5344CB8AC3E}">
        <p14:creationId xmlns:p14="http://schemas.microsoft.com/office/powerpoint/2010/main" val="1476398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8EBC8-B166-1F46-B343-8B8B544E2178}"/>
              </a:ext>
            </a:extLst>
          </p:cNvPr>
          <p:cNvSpPr>
            <a:spLocks noGrp="1"/>
          </p:cNvSpPr>
          <p:nvPr>
            <p:ph type="title"/>
          </p:nvPr>
        </p:nvSpPr>
        <p:spPr>
          <a:xfrm>
            <a:off x="1844784" y="557610"/>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Afasie in popolazioni atipiche</a:t>
            </a:r>
          </a:p>
        </p:txBody>
      </p:sp>
      <p:sp>
        <p:nvSpPr>
          <p:cNvPr id="3" name="Segnaposto contenuto 2">
            <a:extLst>
              <a:ext uri="{FF2B5EF4-FFF2-40B4-BE49-F238E27FC236}">
                <a16:creationId xmlns:a16="http://schemas.microsoft.com/office/drawing/2014/main" id="{598EE59C-C26B-A046-954A-27C12B4D7D6E}"/>
              </a:ext>
            </a:extLst>
          </p:cNvPr>
          <p:cNvSpPr>
            <a:spLocks noGrp="1"/>
          </p:cNvSpPr>
          <p:nvPr>
            <p:ph idx="1"/>
          </p:nvPr>
        </p:nvSpPr>
        <p:spPr>
          <a:xfrm>
            <a:off x="1679171" y="1734596"/>
            <a:ext cx="9226927" cy="4466704"/>
          </a:xfrm>
        </p:spPr>
        <p:txBody>
          <a:bodyPr>
            <a:normAutofit lnSpcReduction="10000"/>
          </a:bodyPr>
          <a:lstStyle/>
          <a:p>
            <a:pPr algn="just"/>
            <a:r>
              <a:rPr lang="it-IT" sz="2800" dirty="0">
                <a:latin typeface="Arial" panose="020B0604020202020204" pitchFamily="34" charset="0"/>
                <a:cs typeface="Arial" panose="020B0604020202020204" pitchFamily="34" charset="0"/>
              </a:rPr>
              <a:t>pazienti bilingui sviluppano una afasia ora definita «multilingue»</a:t>
            </a:r>
          </a:p>
          <a:p>
            <a:pPr algn="just"/>
            <a:r>
              <a:rPr lang="it-IT" sz="2800" dirty="0">
                <a:latin typeface="Arial" panose="020B0604020202020204" pitchFamily="34" charset="0"/>
                <a:cs typeface="Arial" panose="020B0604020202020204" pitchFamily="34" charset="0"/>
              </a:rPr>
              <a:t>vengono ritenuti teoricamente bilingui coloro che usano regolarmente due lingue nella vita quotidiana</a:t>
            </a:r>
          </a:p>
          <a:p>
            <a:pPr algn="just"/>
            <a:r>
              <a:rPr lang="it-IT" sz="2800" dirty="0">
                <a:latin typeface="Arial" panose="020B0604020202020204" pitchFamily="34" charset="0"/>
                <a:cs typeface="Arial" panose="020B0604020202020204" pitchFamily="34" charset="0"/>
              </a:rPr>
              <a:t>casi pubblicati con coerenza metodologica erano fino a pochi anni fa piuttosto ridotti</a:t>
            </a:r>
          </a:p>
          <a:p>
            <a:pPr algn="just"/>
            <a:r>
              <a:rPr lang="it-IT" sz="2800" dirty="0">
                <a:latin typeface="Arial" panose="020B0604020202020204" pitchFamily="34" charset="0"/>
                <a:cs typeface="Arial" panose="020B0604020202020204" pitchFamily="34" charset="0"/>
              </a:rPr>
              <a:t>la capacità nei bilingui di di elaborare diversi aspetti del linguaggio (semantica, morfo-sintassi, lessico, fonologia) dipendono da età, tipo di acquisizione, padronanza e esposizione alla seconda lingua</a:t>
            </a:r>
            <a:endParaRPr lang="it-IT" dirty="0"/>
          </a:p>
        </p:txBody>
      </p:sp>
    </p:spTree>
    <p:extLst>
      <p:ext uri="{BB962C8B-B14F-4D97-AF65-F5344CB8AC3E}">
        <p14:creationId xmlns:p14="http://schemas.microsoft.com/office/powerpoint/2010/main" val="1986541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383579-3F6F-E94C-909A-7781D0BCB7C3}"/>
              </a:ext>
            </a:extLst>
          </p:cNvPr>
          <p:cNvSpPr>
            <a:spLocks noGrp="1"/>
          </p:cNvSpPr>
          <p:nvPr>
            <p:ph type="title"/>
          </p:nvPr>
        </p:nvSpPr>
        <p:spPr>
          <a:xfrm>
            <a:off x="1741714" y="377373"/>
            <a:ext cx="9762898" cy="1233714"/>
          </a:xfrm>
        </p:spPr>
        <p:txBody>
          <a:bodyPr/>
          <a:lstStyle/>
          <a:p>
            <a:r>
              <a:rPr lang="it-IT" b="1" dirty="0">
                <a:solidFill>
                  <a:srgbClr val="FF0000"/>
                </a:solidFill>
                <a:latin typeface="Arial" panose="020B0604020202020204" pitchFamily="34" charset="0"/>
                <a:cs typeface="Arial" panose="020B0604020202020204" pitchFamily="34" charset="0"/>
              </a:rPr>
              <a:t>Il solco temporale superiore è un’area critica per l'elaborazione fonologica</a:t>
            </a:r>
          </a:p>
        </p:txBody>
      </p:sp>
      <p:sp>
        <p:nvSpPr>
          <p:cNvPr id="3" name="Segnaposto contenuto 2">
            <a:extLst>
              <a:ext uri="{FF2B5EF4-FFF2-40B4-BE49-F238E27FC236}">
                <a16:creationId xmlns:a16="http://schemas.microsoft.com/office/drawing/2014/main" id="{08AA75CA-4AC4-7C45-9C61-15124E2B863D}"/>
              </a:ext>
            </a:extLst>
          </p:cNvPr>
          <p:cNvSpPr>
            <a:spLocks noGrp="1"/>
          </p:cNvSpPr>
          <p:nvPr>
            <p:ph idx="1"/>
          </p:nvPr>
        </p:nvSpPr>
        <p:spPr>
          <a:xfrm>
            <a:off x="1233714" y="1698754"/>
            <a:ext cx="10503126" cy="4459792"/>
          </a:xfrm>
        </p:spPr>
        <p:txBody>
          <a:bodyPr>
            <a:noAutofit/>
          </a:bodyPr>
          <a:lstStyle/>
          <a:p>
            <a:pPr algn="just"/>
            <a:r>
              <a:rPr lang="it-IT" sz="2600" dirty="0">
                <a:latin typeface="Arial" panose="020B0604020202020204" pitchFamily="34" charset="0"/>
                <a:cs typeface="Arial" panose="020B0604020202020204" pitchFamily="34" charset="0"/>
              </a:rPr>
              <a:t>una questione attualmente irrisolta è se le regioni anteriori e posteriori del STS hanno ruoli diversi nell'elaborazione fonologica</a:t>
            </a:r>
          </a:p>
          <a:p>
            <a:pPr algn="just"/>
            <a:r>
              <a:rPr lang="it-IT" sz="2600" dirty="0">
                <a:latin typeface="Arial" panose="020B0604020202020204" pitchFamily="34" charset="0"/>
                <a:cs typeface="Arial" panose="020B0604020202020204" pitchFamily="34" charset="0"/>
              </a:rPr>
              <a:t>studi di </a:t>
            </a:r>
            <a:r>
              <a:rPr lang="it-IT" sz="2600" dirty="0" err="1">
                <a:latin typeface="Arial" panose="020B0604020202020204" pitchFamily="34" charset="0"/>
                <a:cs typeface="Arial" panose="020B0604020202020204" pitchFamily="34" charset="0"/>
              </a:rPr>
              <a:t>imaging</a:t>
            </a:r>
            <a:r>
              <a:rPr lang="it-IT" sz="2600" dirty="0">
                <a:latin typeface="Arial" panose="020B0604020202020204" pitchFamily="34" charset="0"/>
                <a:cs typeface="Arial" panose="020B0604020202020204" pitchFamily="34" charset="0"/>
              </a:rPr>
              <a:t> funzionale che hanno indagato:</a:t>
            </a:r>
          </a:p>
          <a:p>
            <a:pPr lvl="1" algn="just"/>
            <a:r>
              <a:rPr lang="it-IT" sz="2400" dirty="0">
                <a:latin typeface="Arial" panose="020B0604020202020204" pitchFamily="34" charset="0"/>
                <a:cs typeface="Arial" panose="020B0604020202020204" pitchFamily="34" charset="0"/>
              </a:rPr>
              <a:t> un'attivazione </a:t>
            </a:r>
            <a:r>
              <a:rPr lang="it-IT" sz="2400" u="sng" dirty="0">
                <a:latin typeface="Arial" panose="020B0604020202020204" pitchFamily="34" charset="0"/>
                <a:cs typeface="Arial" panose="020B0604020202020204" pitchFamily="34" charset="0"/>
              </a:rPr>
              <a:t>posteriore</a:t>
            </a:r>
            <a:r>
              <a:rPr lang="it-IT" sz="2400" dirty="0">
                <a:latin typeface="Arial" panose="020B0604020202020204" pitchFamily="34" charset="0"/>
                <a:cs typeface="Arial" panose="020B0604020202020204" pitchFamily="34" charset="0"/>
              </a:rPr>
              <a:t> dell’STS nell’elaborazione </a:t>
            </a:r>
            <a:r>
              <a:rPr lang="it-IT" sz="2400" u="sng" dirty="0">
                <a:latin typeface="Arial" panose="020B0604020202020204" pitchFamily="34" charset="0"/>
                <a:cs typeface="Arial" panose="020B0604020202020204" pitchFamily="34" charset="0"/>
              </a:rPr>
              <a:t>fonologica</a:t>
            </a:r>
          </a:p>
          <a:p>
            <a:pPr lvl="1" algn="just"/>
            <a:r>
              <a:rPr lang="it-IT" sz="2400" dirty="0">
                <a:latin typeface="Arial" panose="020B0604020202020204" pitchFamily="34" charset="0"/>
                <a:cs typeface="Arial" panose="020B0604020202020204" pitchFamily="34" charset="0"/>
              </a:rPr>
              <a:t>altri studi, in cui sono state utilizzate </a:t>
            </a:r>
            <a:r>
              <a:rPr lang="it-IT" sz="2400" i="1" u="sng" dirty="0">
                <a:latin typeface="Arial" panose="020B0604020202020204" pitchFamily="34" charset="0"/>
                <a:cs typeface="Arial" panose="020B0604020202020204" pitchFamily="34" charset="0"/>
              </a:rPr>
              <a:t>delle frasi </a:t>
            </a:r>
            <a:r>
              <a:rPr lang="it-IT" sz="2400" dirty="0">
                <a:latin typeface="Arial" panose="020B0604020202020204" pitchFamily="34" charset="0"/>
                <a:cs typeface="Arial" panose="020B0604020202020204" pitchFamily="34" charset="0"/>
              </a:rPr>
              <a:t>hanno evidenziato un’attivazione delle </a:t>
            </a:r>
            <a:r>
              <a:rPr lang="it-IT" sz="2400" i="1" u="sng" dirty="0">
                <a:latin typeface="Arial" panose="020B0604020202020204" pitchFamily="34" charset="0"/>
                <a:cs typeface="Arial" panose="020B0604020202020204" pitchFamily="34" charset="0"/>
              </a:rPr>
              <a:t>regioni anteriori </a:t>
            </a:r>
            <a:r>
              <a:rPr lang="it-IT" sz="2400" dirty="0">
                <a:latin typeface="Arial" panose="020B0604020202020204" pitchFamily="34" charset="0"/>
                <a:cs typeface="Arial" panose="020B0604020202020204" pitchFamily="34" charset="0"/>
              </a:rPr>
              <a:t>sollevando la possibilità che siano implicate in aspetti, come l’organizzazione sintattica o prosodica</a:t>
            </a:r>
          </a:p>
          <a:p>
            <a:pPr algn="just"/>
            <a:r>
              <a:rPr lang="it-IT" sz="2600" dirty="0">
                <a:latin typeface="Arial" panose="020B0604020202020204" pitchFamily="34" charset="0"/>
                <a:cs typeface="Arial" panose="020B0604020202020204" pitchFamily="34" charset="0"/>
              </a:rPr>
              <a:t>studi di lesione mostrano che i danni alle aree del lobo temporale posteriore sono maggiormente predittivi di deficit di comprensione uditiva</a:t>
            </a:r>
          </a:p>
          <a:p>
            <a:pPr algn="just"/>
            <a:endParaRPr lang="it-IT"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7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AF85B9-E381-3D43-A65D-7FA427D4211B}"/>
              </a:ext>
            </a:extLst>
          </p:cNvPr>
          <p:cNvSpPr>
            <a:spLocks noGrp="1"/>
          </p:cNvSpPr>
          <p:nvPr>
            <p:ph type="title"/>
          </p:nvPr>
        </p:nvSpPr>
        <p:spPr>
          <a:xfrm>
            <a:off x="1727200" y="391886"/>
            <a:ext cx="10072913" cy="1364343"/>
          </a:xfrm>
        </p:spPr>
        <p:txBody>
          <a:bodyPr/>
          <a:lstStyle/>
          <a:p>
            <a:r>
              <a:rPr lang="it-IT" b="1" dirty="0">
                <a:solidFill>
                  <a:srgbClr val="FF0000"/>
                </a:solidFill>
                <a:latin typeface="Arial" panose="020B0604020202020204" pitchFamily="34" charset="0"/>
                <a:cs typeface="Arial" panose="020B0604020202020204" pitchFamily="34" charset="0"/>
              </a:rPr>
              <a:t>Ruolo dei sistemi motori nel riconoscimento vocale</a:t>
            </a:r>
          </a:p>
        </p:txBody>
      </p:sp>
      <p:sp>
        <p:nvSpPr>
          <p:cNvPr id="3" name="Segnaposto contenuto 2">
            <a:extLst>
              <a:ext uri="{FF2B5EF4-FFF2-40B4-BE49-F238E27FC236}">
                <a16:creationId xmlns:a16="http://schemas.microsoft.com/office/drawing/2014/main" id="{0FC0E8AB-C4BC-5D41-9E74-ACAE94C46F8B}"/>
              </a:ext>
            </a:extLst>
          </p:cNvPr>
          <p:cNvSpPr>
            <a:spLocks noGrp="1"/>
          </p:cNvSpPr>
          <p:nvPr>
            <p:ph idx="1"/>
          </p:nvPr>
        </p:nvSpPr>
        <p:spPr>
          <a:xfrm>
            <a:off x="798286" y="1756229"/>
            <a:ext cx="10706326" cy="4702628"/>
          </a:xfrm>
        </p:spPr>
        <p:txBody>
          <a:bodyPr>
            <a:normAutofit lnSpcReduction="10000"/>
          </a:bodyPr>
          <a:lstStyle/>
          <a:p>
            <a:pPr algn="just"/>
            <a:r>
              <a:rPr lang="it-IT" sz="2600" dirty="0">
                <a:latin typeface="Arial" panose="020B0604020202020204" pitchFamily="34" charset="0"/>
                <a:cs typeface="Arial" panose="020B0604020202020204" pitchFamily="34" charset="0"/>
              </a:rPr>
              <a:t>la scoperta dei neuroni specchio nel lobo frontale dei macachi coinvolti sia nell’esecuzione dell’azione che nella sua percezione </a:t>
            </a:r>
            <a:r>
              <a:rPr lang="it-IT" sz="2600" dirty="0">
                <a:latin typeface="Arial" panose="020B0604020202020204" pitchFamily="34" charset="0"/>
                <a:cs typeface="Arial" panose="020B0604020202020204" pitchFamily="34" charset="0"/>
                <a:sym typeface="Wingdings" pitchFamily="2" charset="2"/>
              </a:rPr>
              <a:t> la percezione del linguaggio è spesso considerata come una forma di percezione dell’azione</a:t>
            </a:r>
          </a:p>
          <a:p>
            <a:pPr algn="just"/>
            <a:r>
              <a:rPr lang="it-IT" sz="2600" dirty="0">
                <a:latin typeface="Arial" panose="020B0604020202020204" pitchFamily="34" charset="0"/>
                <a:cs typeface="Arial" panose="020B0604020202020204" pitchFamily="34" charset="0"/>
              </a:rPr>
              <a:t>esistono evidenze che i sistemi e i processi legati a componenti motorie possano svolgere un ruolo in alcuni compiti di percezione del linguaggio</a:t>
            </a:r>
          </a:p>
          <a:p>
            <a:pPr lvl="1" algn="just"/>
            <a:r>
              <a:rPr lang="it-IT" sz="2400" dirty="0">
                <a:latin typeface="Arial" panose="020B0604020202020204" pitchFamily="34" charset="0"/>
                <a:cs typeface="Arial" panose="020B0604020202020204" pitchFamily="34" charset="0"/>
              </a:rPr>
              <a:t>per esempio, la stimolazione delle aree motorie labiali produce un </a:t>
            </a:r>
            <a:r>
              <a:rPr lang="it-IT" sz="2400" dirty="0" err="1">
                <a:latin typeface="Arial" panose="020B0604020202020204" pitchFamily="34" charset="0"/>
                <a:cs typeface="Arial" panose="020B0604020202020204" pitchFamily="34" charset="0"/>
              </a:rPr>
              <a:t>bias</a:t>
            </a:r>
            <a:r>
              <a:rPr lang="it-IT" sz="2400" dirty="0">
                <a:latin typeface="Arial" panose="020B0604020202020204" pitchFamily="34" charset="0"/>
                <a:cs typeface="Arial" panose="020B0604020202020204" pitchFamily="34" charset="0"/>
              </a:rPr>
              <a:t> nella percezione di suoni parzialmente ambigui come un suono formato dalla chiusura delle labbra (per esempio, /b/), mentre la stimolazione delle aree motorie della lingua distorce la percezione dei suoni con movimenti prominenti della lingua (per esempio, /t/)</a:t>
            </a:r>
          </a:p>
        </p:txBody>
      </p:sp>
    </p:spTree>
    <p:extLst>
      <p:ext uri="{BB962C8B-B14F-4D97-AF65-F5344CB8AC3E}">
        <p14:creationId xmlns:p14="http://schemas.microsoft.com/office/powerpoint/2010/main" val="1532953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E42489E7-B17B-564E-98BB-9675B84EA22F}"/>
              </a:ext>
            </a:extLst>
          </p:cNvPr>
          <p:cNvSpPr>
            <a:spLocks noGrp="1"/>
          </p:cNvSpPr>
          <p:nvPr>
            <p:ph idx="1"/>
          </p:nvPr>
        </p:nvSpPr>
        <p:spPr>
          <a:xfrm>
            <a:off x="1658111" y="1780032"/>
            <a:ext cx="9859845" cy="4645152"/>
          </a:xfrm>
        </p:spPr>
        <p:txBody>
          <a:bodyPr>
            <a:normAutofit fontScale="77500" lnSpcReduction="20000"/>
          </a:bodyPr>
          <a:lstStyle/>
          <a:p>
            <a:pPr algn="just"/>
            <a:r>
              <a:rPr lang="it-IT" sz="2800" dirty="0">
                <a:latin typeface="Arial" panose="020B0604020202020204" pitchFamily="34" charset="0"/>
                <a:cs typeface="Arial" panose="020B0604020202020204" pitchFamily="34" charset="0"/>
              </a:rPr>
              <a:t>se ipotizziamo che i sistemi motori del linguaggio siano fondamentali per il riconoscimento vocale, allora un danno ai sistemi motori dovrebbe produrre un  deficit nel riconoscimento del parlato</a:t>
            </a:r>
          </a:p>
          <a:p>
            <a:pPr marL="0" indent="0" algn="just">
              <a:buNone/>
            </a:pPr>
            <a:endParaRPr lang="it-IT" sz="2800" dirty="0">
              <a:latin typeface="Arial" panose="020B0604020202020204" pitchFamily="34" charset="0"/>
              <a:cs typeface="Arial" panose="020B0604020202020204" pitchFamily="34" charset="0"/>
            </a:endParaRPr>
          </a:p>
          <a:p>
            <a:pPr algn="just"/>
            <a:r>
              <a:rPr lang="it-IT" sz="2800" dirty="0">
                <a:latin typeface="Arial" panose="020B0604020202020204" pitchFamily="34" charset="0"/>
                <a:cs typeface="Arial" panose="020B0604020202020204" pitchFamily="34" charset="0"/>
              </a:rPr>
              <a:t>esistono diverse prove contrarie a tale ipotesi: </a:t>
            </a:r>
          </a:p>
          <a:p>
            <a:pPr marL="0" indent="0" algn="just">
              <a:buNone/>
            </a:pPr>
            <a:endParaRPr lang="it-IT" sz="2600" dirty="0">
              <a:latin typeface="Arial" panose="020B0604020202020204" pitchFamily="34" charset="0"/>
              <a:cs typeface="Arial" panose="020B0604020202020204" pitchFamily="34" charset="0"/>
            </a:endParaRPr>
          </a:p>
          <a:p>
            <a:pPr marL="914400" lvl="1" indent="-514350" algn="just">
              <a:buFont typeface="+mj-lt"/>
              <a:buAutoNum type="arabicPeriod"/>
            </a:pPr>
            <a:r>
              <a:rPr lang="it-IT" sz="2400" dirty="0">
                <a:latin typeface="Arial" panose="020B0604020202020204" pitchFamily="34" charset="0"/>
                <a:cs typeface="Arial" panose="020B0604020202020204" pitchFamily="34" charset="0"/>
              </a:rPr>
              <a:t>un danno focale della corteccia motoria primaria che proietta ai muscoli della faccia e della bocca può produrre gravi deficit nella produzione del linguaggio (ad esempio, produzione limitata a grugniti) ma può lasciare indenne la comprensione del discorso;</a:t>
            </a:r>
          </a:p>
          <a:p>
            <a:pPr marL="914400" lvl="1" indent="-514350" algn="just">
              <a:buFont typeface="+mj-lt"/>
              <a:buAutoNum type="arabicPeriod"/>
            </a:pPr>
            <a:r>
              <a:rPr lang="it-IT" sz="2400" dirty="0">
                <a:latin typeface="Arial" panose="020B0604020202020204" pitchFamily="34" charset="0"/>
                <a:cs typeface="Arial" panose="020B0604020202020204" pitchFamily="34" charset="0"/>
              </a:rPr>
              <a:t>una grave "afasia di </a:t>
            </a:r>
            <a:r>
              <a:rPr lang="it-IT" sz="2400" dirty="0" err="1">
                <a:latin typeface="Arial" panose="020B0604020202020204" pitchFamily="34" charset="0"/>
                <a:cs typeface="Arial" panose="020B0604020202020204" pitchFamily="34" charset="0"/>
              </a:rPr>
              <a:t>Broca</a:t>
            </a:r>
            <a:r>
              <a:rPr lang="it-IT" sz="2400" dirty="0">
                <a:latin typeface="Arial" panose="020B0604020202020204" pitchFamily="34" charset="0"/>
                <a:cs typeface="Arial" panose="020B0604020202020204" pitchFamily="34" charset="0"/>
              </a:rPr>
              <a:t>" cronica, causata da lesioni estese che coinvolgono la regione di </a:t>
            </a:r>
            <a:r>
              <a:rPr lang="it-IT" sz="2400" dirty="0" err="1">
                <a:latin typeface="Arial" panose="020B0604020202020204" pitchFamily="34" charset="0"/>
                <a:cs typeface="Arial" panose="020B0604020202020204" pitchFamily="34" charset="0"/>
              </a:rPr>
              <a:t>Broca</a:t>
            </a:r>
            <a:r>
              <a:rPr lang="it-IT" sz="2400" dirty="0">
                <a:latin typeface="Arial" panose="020B0604020202020204" pitchFamily="34" charset="0"/>
                <a:cs typeface="Arial" panose="020B0604020202020204" pitchFamily="34" charset="0"/>
              </a:rPr>
              <a:t>, la corteccia motoria primaria inferiore e i tessuti circostanti, può lasciare il paziente senza produzione vocale o con produzione solo stereotipata, ma con una comprensione relativamente conservata.</a:t>
            </a:r>
          </a:p>
          <a:p>
            <a:pPr marL="400050" lvl="1" indent="0">
              <a:buNone/>
            </a:pPr>
            <a:endParaRPr lang="it-IT" sz="2400" dirty="0">
              <a:latin typeface="Arial" panose="020B0604020202020204" pitchFamily="34" charset="0"/>
              <a:cs typeface="Arial" panose="020B0604020202020204" pitchFamily="34" charset="0"/>
            </a:endParaRPr>
          </a:p>
        </p:txBody>
      </p:sp>
      <p:sp>
        <p:nvSpPr>
          <p:cNvPr id="3" name="Titolo 1">
            <a:extLst>
              <a:ext uri="{FF2B5EF4-FFF2-40B4-BE49-F238E27FC236}">
                <a16:creationId xmlns:a16="http://schemas.microsoft.com/office/drawing/2014/main" id="{07AD2E19-B557-BE4A-B18C-E18619991916}"/>
              </a:ext>
            </a:extLst>
          </p:cNvPr>
          <p:cNvSpPr>
            <a:spLocks noGrp="1"/>
          </p:cNvSpPr>
          <p:nvPr>
            <p:ph type="title"/>
          </p:nvPr>
        </p:nvSpPr>
        <p:spPr>
          <a:xfrm>
            <a:off x="1727200" y="391886"/>
            <a:ext cx="10072913" cy="1364343"/>
          </a:xfrm>
        </p:spPr>
        <p:txBody>
          <a:bodyPr/>
          <a:lstStyle/>
          <a:p>
            <a:r>
              <a:rPr lang="it-IT" b="1" dirty="0">
                <a:solidFill>
                  <a:srgbClr val="FF0000"/>
                </a:solidFill>
                <a:latin typeface="Arial" panose="020B0604020202020204" pitchFamily="34" charset="0"/>
                <a:cs typeface="Arial" panose="020B0604020202020204" pitchFamily="34" charset="0"/>
              </a:rPr>
              <a:t>Ruolo dei sistemi motori nel riconoscimento vocale</a:t>
            </a:r>
          </a:p>
        </p:txBody>
      </p:sp>
    </p:spTree>
    <p:extLst>
      <p:ext uri="{BB962C8B-B14F-4D97-AF65-F5344CB8AC3E}">
        <p14:creationId xmlns:p14="http://schemas.microsoft.com/office/powerpoint/2010/main" val="865140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3EE22AA-CDAA-954B-9AFE-03FDDA22AAEE}"/>
              </a:ext>
            </a:extLst>
          </p:cNvPr>
          <p:cNvSpPr>
            <a:spLocks noGrp="1"/>
          </p:cNvSpPr>
          <p:nvPr>
            <p:ph idx="1"/>
          </p:nvPr>
        </p:nvSpPr>
        <p:spPr>
          <a:xfrm>
            <a:off x="1276678" y="1775968"/>
            <a:ext cx="10145484" cy="4344416"/>
          </a:xfrm>
        </p:spPr>
        <p:txBody>
          <a:bodyPr>
            <a:normAutofit fontScale="85000" lnSpcReduction="10000"/>
          </a:bodyPr>
          <a:lstStyle/>
          <a:p>
            <a:pPr marL="0" indent="0">
              <a:buNone/>
            </a:pPr>
            <a:endParaRPr lang="it-IT" sz="2400" dirty="0">
              <a:latin typeface="Arial" panose="020B0604020202020204" pitchFamily="34" charset="0"/>
              <a:cs typeface="Arial" panose="020B0604020202020204" pitchFamily="34" charset="0"/>
            </a:endParaRPr>
          </a:p>
          <a:p>
            <a:pPr lvl="1" indent="-342900" algn="just">
              <a:buFont typeface="+mj-lt"/>
              <a:buAutoNum type="arabicPeriod" startAt="3"/>
            </a:pPr>
            <a:r>
              <a:rPr lang="it-IT" sz="2400" dirty="0">
                <a:latin typeface="Arial" panose="020B0604020202020204" pitchFamily="34" charset="0"/>
                <a:cs typeface="Arial" panose="020B0604020202020204" pitchFamily="34" charset="0"/>
              </a:rPr>
              <a:t>le lesioni bilaterali della corteccia dell'opercolo anteriore possono causare </a:t>
            </a:r>
            <a:r>
              <a:rPr lang="it-IT" sz="2400" dirty="0" err="1">
                <a:latin typeface="Arial" panose="020B0604020202020204" pitchFamily="34" charset="0"/>
                <a:cs typeface="Arial" panose="020B0604020202020204" pitchFamily="34" charset="0"/>
              </a:rPr>
              <a:t>anartria</a:t>
            </a:r>
            <a:r>
              <a:rPr lang="it-IT" sz="2400" dirty="0">
                <a:latin typeface="Arial" panose="020B0604020202020204" pitchFamily="34" charset="0"/>
                <a:cs typeface="Arial" panose="020B0604020202020204" pitchFamily="34" charset="0"/>
              </a:rPr>
              <a:t> (perdita del controllo muscolare volontario del linguaggio) ma queste lesioni non causano deficit di riconoscimento del linguaggio.</a:t>
            </a:r>
          </a:p>
          <a:p>
            <a:pPr lvl="1" indent="-342900" algn="just">
              <a:buFont typeface="+mj-lt"/>
              <a:buAutoNum type="arabicPeriod" startAt="3"/>
            </a:pPr>
            <a:r>
              <a:rPr lang="it-IT" sz="2400" dirty="0">
                <a:latin typeface="Arial" panose="020B0604020202020204" pitchFamily="34" charset="0"/>
                <a:cs typeface="Arial" panose="020B0604020202020204" pitchFamily="34" charset="0"/>
              </a:rPr>
              <a:t>l'incapacità di un bambino di sviluppare la capacità motoria del linguaggio, sia come risultato di </a:t>
            </a:r>
            <a:r>
              <a:rPr lang="it-IT" sz="2400" dirty="0" err="1">
                <a:latin typeface="Arial" panose="020B0604020202020204" pitchFamily="34" charset="0"/>
                <a:cs typeface="Arial" panose="020B0604020202020204" pitchFamily="34" charset="0"/>
              </a:rPr>
              <a:t>anartria</a:t>
            </a:r>
            <a:r>
              <a:rPr lang="it-IT" sz="2400" dirty="0">
                <a:latin typeface="Arial" panose="020B0604020202020204" pitchFamily="34" charset="0"/>
                <a:cs typeface="Arial" panose="020B0604020202020204" pitchFamily="34" charset="0"/>
              </a:rPr>
              <a:t> congenita sia di </a:t>
            </a:r>
            <a:r>
              <a:rPr lang="it-IT" sz="2400" dirty="0" err="1">
                <a:latin typeface="Arial" panose="020B0604020202020204" pitchFamily="34" charset="0"/>
                <a:cs typeface="Arial" panose="020B0604020202020204" pitchFamily="34" charset="0"/>
              </a:rPr>
              <a:t>anartria</a:t>
            </a:r>
            <a:r>
              <a:rPr lang="it-IT" sz="2400" dirty="0">
                <a:latin typeface="Arial" panose="020B0604020202020204" pitchFamily="34" charset="0"/>
                <a:cs typeface="Arial" panose="020B0604020202020204" pitchFamily="34" charset="0"/>
              </a:rPr>
              <a:t> acquisita secondaria a lesioni bilaterali dell'opercolo anteriore, non preclude lo sviluppo di un normale linguaggio ricettivo.</a:t>
            </a:r>
          </a:p>
          <a:p>
            <a:pPr lvl="1" indent="-342900" algn="just">
              <a:buFont typeface="+mj-lt"/>
              <a:buAutoNum type="arabicPeriod" startAt="3"/>
            </a:pPr>
            <a:r>
              <a:rPr lang="it-IT" sz="2400" dirty="0">
                <a:latin typeface="Arial" panose="020B0604020202020204" pitchFamily="34" charset="0"/>
                <a:cs typeface="Arial" panose="020B0604020202020204" pitchFamily="34" charset="0"/>
              </a:rPr>
              <a:t>la disattivazione dell'intero emisfero sinistro produce un arresto completo del linguaggio, lasciando relativamente intatta la percezione dei suoni vocali.</a:t>
            </a:r>
          </a:p>
          <a:p>
            <a:pPr lvl="1" indent="-342900" algn="just">
              <a:buFont typeface="+mj-lt"/>
              <a:buAutoNum type="arabicPeriod" startAt="3"/>
            </a:pPr>
            <a:r>
              <a:rPr lang="it-IT" sz="2400" dirty="0">
                <a:latin typeface="Arial" panose="020B0604020202020204" pitchFamily="34" charset="0"/>
                <a:cs typeface="Arial" panose="020B0604020202020204" pitchFamily="34" charset="0"/>
              </a:rPr>
              <a:t>l'interruzione di alcuni livelli del sistema motorio-vocale, compreso il suo completo mancato sviluppo, non preclude la capacità di effettuare sottili discriminazioni dei suoni vocali nella percezione</a:t>
            </a:r>
          </a:p>
        </p:txBody>
      </p:sp>
      <p:sp>
        <p:nvSpPr>
          <p:cNvPr id="4" name="Titolo 1">
            <a:extLst>
              <a:ext uri="{FF2B5EF4-FFF2-40B4-BE49-F238E27FC236}">
                <a16:creationId xmlns:a16="http://schemas.microsoft.com/office/drawing/2014/main" id="{9C63A458-73E1-3847-BAD5-474A460BDD7C}"/>
              </a:ext>
            </a:extLst>
          </p:cNvPr>
          <p:cNvSpPr>
            <a:spLocks noGrp="1"/>
          </p:cNvSpPr>
          <p:nvPr>
            <p:ph type="title"/>
          </p:nvPr>
        </p:nvSpPr>
        <p:spPr>
          <a:xfrm>
            <a:off x="1727200" y="391886"/>
            <a:ext cx="10072913" cy="1364343"/>
          </a:xfrm>
        </p:spPr>
        <p:txBody>
          <a:bodyPr/>
          <a:lstStyle/>
          <a:p>
            <a:r>
              <a:rPr lang="it-IT" b="1" dirty="0">
                <a:solidFill>
                  <a:srgbClr val="FF0000"/>
                </a:solidFill>
                <a:latin typeface="Arial" panose="020B0604020202020204" pitchFamily="34" charset="0"/>
                <a:cs typeface="Arial" panose="020B0604020202020204" pitchFamily="34" charset="0"/>
              </a:rPr>
              <a:t>Ruolo dei sistemi motori nel riconoscimento vocale</a:t>
            </a:r>
          </a:p>
        </p:txBody>
      </p:sp>
    </p:spTree>
    <p:extLst>
      <p:ext uri="{BB962C8B-B14F-4D97-AF65-F5344CB8AC3E}">
        <p14:creationId xmlns:p14="http://schemas.microsoft.com/office/powerpoint/2010/main" val="1167855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3EE22AA-CDAA-954B-9AFE-03FDDA22AAEE}"/>
              </a:ext>
            </a:extLst>
          </p:cNvPr>
          <p:cNvSpPr>
            <a:spLocks noGrp="1"/>
          </p:cNvSpPr>
          <p:nvPr>
            <p:ph idx="1"/>
          </p:nvPr>
        </p:nvSpPr>
        <p:spPr>
          <a:xfrm>
            <a:off x="1654630" y="1775968"/>
            <a:ext cx="10145484" cy="3576320"/>
          </a:xfrm>
        </p:spPr>
        <p:txBody>
          <a:bodyPr>
            <a:noAutofit/>
          </a:bodyPr>
          <a:lstStyle/>
          <a:p>
            <a:pPr marL="0" indent="0">
              <a:buNone/>
            </a:pPr>
            <a:r>
              <a:rPr lang="it-IT" sz="2000" dirty="0">
                <a:latin typeface="Arial" panose="020B0604020202020204" pitchFamily="34" charset="0"/>
                <a:cs typeface="Arial" panose="020B0604020202020204" pitchFamily="34" charset="0"/>
              </a:rPr>
              <a:t>										QUINDI</a:t>
            </a:r>
          </a:p>
          <a:p>
            <a:pPr marL="0" indent="0">
              <a:buNone/>
            </a:pPr>
            <a:endParaRPr lang="it-IT" sz="2000" dirty="0">
              <a:latin typeface="Arial" panose="020B0604020202020204" pitchFamily="34" charset="0"/>
              <a:cs typeface="Arial" panose="020B0604020202020204" pitchFamily="34" charset="0"/>
            </a:endParaRPr>
          </a:p>
          <a:p>
            <a:pPr algn="just">
              <a:buClr>
                <a:srgbClr val="A53010"/>
              </a:buClr>
              <a:buFont typeface="Wingdings" pitchFamily="2" charset="2"/>
              <a:buChar char="ü"/>
            </a:pPr>
            <a:r>
              <a:rPr lang="it-IT" sz="2400" dirty="0">
                <a:latin typeface="Arial" panose="020B0604020202020204" pitchFamily="34" charset="0"/>
                <a:cs typeface="Arial" panose="020B0604020202020204" pitchFamily="34" charset="0"/>
              </a:rPr>
              <a:t>i sistemi motori influenzano la percezione del linguaggio parlato, ma hanno una funzione </a:t>
            </a:r>
            <a:r>
              <a:rPr lang="it-IT" sz="2400" dirty="0" err="1">
                <a:latin typeface="Arial" panose="020B0604020202020204" pitchFamily="34" charset="0"/>
                <a:cs typeface="Arial" panose="020B0604020202020204" pitchFamily="34" charset="0"/>
              </a:rPr>
              <a:t>modulatoria</a:t>
            </a:r>
            <a:r>
              <a:rPr lang="it-IT" sz="2400" dirty="0">
                <a:latin typeface="Arial" panose="020B0604020202020204" pitchFamily="34" charset="0"/>
                <a:cs typeface="Arial" panose="020B0604020202020204" pitchFamily="34" charset="0"/>
              </a:rPr>
              <a:t> non sono componenti centrali dei sistemi di riconoscimento vocale</a:t>
            </a:r>
          </a:p>
          <a:p>
            <a:pPr algn="just">
              <a:buClr>
                <a:srgbClr val="A53010"/>
              </a:buClr>
              <a:buFont typeface="Wingdings" pitchFamily="2" charset="2"/>
              <a:buChar char="ü"/>
            </a:pPr>
            <a:endParaRPr lang="it-IT" sz="2400" dirty="0">
              <a:latin typeface="Arial" panose="020B0604020202020204" pitchFamily="34" charset="0"/>
              <a:cs typeface="Arial" panose="020B0604020202020204" pitchFamily="34" charset="0"/>
            </a:endParaRPr>
          </a:p>
          <a:p>
            <a:pPr algn="just">
              <a:buClr>
                <a:srgbClr val="A53010"/>
              </a:buClr>
              <a:buFont typeface="Wingdings" pitchFamily="2" charset="2"/>
              <a:buChar char="ü"/>
            </a:pPr>
            <a:r>
              <a:rPr lang="it-IT" sz="2400" i="1" dirty="0">
                <a:latin typeface="Arial" panose="020B0604020202020204" pitchFamily="34" charset="0"/>
                <a:cs typeface="Arial" panose="020B0604020202020204" pitchFamily="34" charset="0"/>
              </a:rPr>
              <a:t>la percezione del parlato è un fenomeno uditivo, che può essere modulato da altre fonti di informazione, tra cui, ma non solo, il sistema motorio del parlato</a:t>
            </a:r>
            <a:endParaRPr lang="it-IT" sz="2400" dirty="0">
              <a:latin typeface="Arial" panose="020B0604020202020204" pitchFamily="34" charset="0"/>
              <a:cs typeface="Arial" panose="020B0604020202020204" pitchFamily="34" charset="0"/>
            </a:endParaRPr>
          </a:p>
        </p:txBody>
      </p:sp>
      <p:sp>
        <p:nvSpPr>
          <p:cNvPr id="4" name="Titolo 1">
            <a:extLst>
              <a:ext uri="{FF2B5EF4-FFF2-40B4-BE49-F238E27FC236}">
                <a16:creationId xmlns:a16="http://schemas.microsoft.com/office/drawing/2014/main" id="{9C63A458-73E1-3847-BAD5-474A460BDD7C}"/>
              </a:ext>
            </a:extLst>
          </p:cNvPr>
          <p:cNvSpPr>
            <a:spLocks noGrp="1"/>
          </p:cNvSpPr>
          <p:nvPr>
            <p:ph type="title"/>
          </p:nvPr>
        </p:nvSpPr>
        <p:spPr>
          <a:xfrm>
            <a:off x="1727200" y="391886"/>
            <a:ext cx="10072913" cy="1364343"/>
          </a:xfrm>
        </p:spPr>
        <p:txBody>
          <a:bodyPr/>
          <a:lstStyle/>
          <a:p>
            <a:r>
              <a:rPr lang="it-IT" b="1" dirty="0">
                <a:solidFill>
                  <a:srgbClr val="FF0000"/>
                </a:solidFill>
                <a:latin typeface="Arial" panose="020B0604020202020204" pitchFamily="34" charset="0"/>
                <a:cs typeface="Arial" panose="020B0604020202020204" pitchFamily="34" charset="0"/>
              </a:rPr>
              <a:t>Ruolo dei sistemi motori nel riconoscimento vocale</a:t>
            </a:r>
          </a:p>
        </p:txBody>
      </p:sp>
    </p:spTree>
    <p:extLst>
      <p:ext uri="{BB962C8B-B14F-4D97-AF65-F5344CB8AC3E}">
        <p14:creationId xmlns:p14="http://schemas.microsoft.com/office/powerpoint/2010/main" val="2476055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FA9E94-107E-464C-851D-F412003D4DC3}"/>
              </a:ext>
            </a:extLst>
          </p:cNvPr>
          <p:cNvSpPr>
            <a:spLocks noGrp="1"/>
          </p:cNvSpPr>
          <p:nvPr>
            <p:ph type="title"/>
          </p:nvPr>
        </p:nvSpPr>
        <p:spPr>
          <a:xfrm>
            <a:off x="1727200" y="261253"/>
            <a:ext cx="9777412" cy="943433"/>
          </a:xfrm>
        </p:spPr>
        <p:txBody>
          <a:bodyPr/>
          <a:lstStyle/>
          <a:p>
            <a:r>
              <a:rPr lang="it-IT" b="1" dirty="0">
                <a:solidFill>
                  <a:srgbClr val="FF0000"/>
                </a:solidFill>
                <a:latin typeface="Arial" panose="020B0604020202020204" pitchFamily="34" charset="0"/>
                <a:cs typeface="Arial" panose="020B0604020202020204" pitchFamily="34" charset="0"/>
              </a:rPr>
              <a:t>Accesso ai sistemi semantici concettuali</a:t>
            </a:r>
          </a:p>
        </p:txBody>
      </p:sp>
      <p:sp>
        <p:nvSpPr>
          <p:cNvPr id="3" name="Segnaposto contenuto 2">
            <a:extLst>
              <a:ext uri="{FF2B5EF4-FFF2-40B4-BE49-F238E27FC236}">
                <a16:creationId xmlns:a16="http://schemas.microsoft.com/office/drawing/2014/main" id="{A8DF4BD9-F070-674D-8F6B-CE8D47ECD6E9}"/>
              </a:ext>
            </a:extLst>
          </p:cNvPr>
          <p:cNvSpPr>
            <a:spLocks noGrp="1"/>
          </p:cNvSpPr>
          <p:nvPr>
            <p:ph idx="1"/>
          </p:nvPr>
        </p:nvSpPr>
        <p:spPr>
          <a:xfrm>
            <a:off x="1611086" y="1204686"/>
            <a:ext cx="10348685" cy="5239657"/>
          </a:xfrm>
        </p:spPr>
        <p:txBody>
          <a:bodyPr>
            <a:noAutofit/>
          </a:bodyPr>
          <a:lstStyle/>
          <a:p>
            <a:pPr marL="0" indent="0" algn="just">
              <a:buNone/>
            </a:pPr>
            <a:r>
              <a:rPr lang="it-IT" sz="2600" dirty="0">
                <a:latin typeface="Arial" panose="020B0604020202020204" pitchFamily="34" charset="0"/>
                <a:cs typeface="Arial" panose="020B0604020202020204" pitchFamily="34" charset="0"/>
              </a:rPr>
              <a:t>Diversi approcci teorici:</a:t>
            </a:r>
          </a:p>
          <a:p>
            <a:pPr algn="just"/>
            <a:r>
              <a:rPr lang="it-IT" sz="2600" dirty="0">
                <a:latin typeface="Arial" panose="020B0604020202020204" pitchFamily="34" charset="0"/>
                <a:cs typeface="Arial" panose="020B0604020202020204" pitchFamily="34" charset="0"/>
              </a:rPr>
              <a:t>le informazioni concettuali sono rappresentate in modo ampiamente distribuito nella corteccia. Queste rappresentazioni coinvolgerebbero gli stessi sistemi corticali sensoriali, motori e </a:t>
            </a:r>
            <a:r>
              <a:rPr lang="it-IT" sz="2600" dirty="0" err="1">
                <a:latin typeface="Arial" panose="020B0604020202020204" pitchFamily="34" charset="0"/>
                <a:cs typeface="Arial" panose="020B0604020202020204" pitchFamily="34" charset="0"/>
              </a:rPr>
              <a:t>sopramodali</a:t>
            </a:r>
            <a:r>
              <a:rPr lang="it-IT" sz="2600" dirty="0">
                <a:latin typeface="Arial" panose="020B0604020202020204" pitchFamily="34" charset="0"/>
                <a:cs typeface="Arial" panose="020B0604020202020204" pitchFamily="34" charset="0"/>
              </a:rPr>
              <a:t> originariamente implicati nell'elaborazione delle informazioni </a:t>
            </a:r>
          </a:p>
          <a:p>
            <a:pPr algn="just"/>
            <a:r>
              <a:rPr lang="it-IT" sz="2600" dirty="0">
                <a:latin typeface="Arial" panose="020B0604020202020204" pitchFamily="34" charset="0"/>
                <a:cs typeface="Arial" panose="020B0604020202020204" pitchFamily="34" charset="0"/>
              </a:rPr>
              <a:t>altri ricercatori sostengono l'esistenza di un "nodo" semantico organizzato in modo più focale nella regione temporale anteriore</a:t>
            </a:r>
          </a:p>
          <a:p>
            <a:pPr algn="just"/>
            <a:r>
              <a:rPr lang="it-IT" sz="2600" dirty="0">
                <a:latin typeface="Arial" panose="020B0604020202020204" pitchFamily="34" charset="0"/>
                <a:cs typeface="Arial" panose="020B0604020202020204" pitchFamily="34" charset="0"/>
              </a:rPr>
              <a:t> altri ancora ritengono che la conoscenza semantica sia organizzata in sistemi neurali funzionalmente specializzati, dedicati all'elaborazione di informazioni provenienti da categorie concettuali specifiche</a:t>
            </a:r>
          </a:p>
        </p:txBody>
      </p:sp>
    </p:spTree>
    <p:extLst>
      <p:ext uri="{BB962C8B-B14F-4D97-AF65-F5344CB8AC3E}">
        <p14:creationId xmlns:p14="http://schemas.microsoft.com/office/powerpoint/2010/main" val="3511629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D47B90B2-56E2-284D-9C50-467FC8683579}"/>
              </a:ext>
            </a:extLst>
          </p:cNvPr>
          <p:cNvSpPr>
            <a:spLocks noGrp="1"/>
          </p:cNvSpPr>
          <p:nvPr>
            <p:ph idx="1"/>
          </p:nvPr>
        </p:nvSpPr>
        <p:spPr>
          <a:xfrm>
            <a:off x="1341120" y="1544930"/>
            <a:ext cx="10269633" cy="5174848"/>
          </a:xfrm>
        </p:spPr>
        <p:txBody>
          <a:bodyPr>
            <a:normAutofit/>
          </a:bodyPr>
          <a:lstStyle/>
          <a:p>
            <a:pPr marL="0" indent="0" algn="just">
              <a:buNone/>
            </a:pPr>
            <a:r>
              <a:rPr lang="it-IT" sz="2000" dirty="0">
                <a:latin typeface="Arial" panose="020B0604020202020204" pitchFamily="34" charset="0"/>
                <a:cs typeface="Arial" panose="020B0604020202020204" pitchFamily="34" charset="0"/>
              </a:rPr>
              <a:t>Le regioni temporali posteriori laterali e inferiori hanno un ruolo nella mappatura del suono sul significato?</a:t>
            </a:r>
          </a:p>
          <a:p>
            <a:pPr marL="0" indent="0" algn="just">
              <a:buNone/>
            </a:pPr>
            <a:endParaRPr lang="it-IT" sz="2000" dirty="0">
              <a:latin typeface="Arial" panose="020B0604020202020204" pitchFamily="34" charset="0"/>
              <a:cs typeface="Arial" panose="020B0604020202020204" pitchFamily="34" charset="0"/>
            </a:endParaRPr>
          </a:p>
          <a:p>
            <a:pPr lvl="1" algn="just"/>
            <a:r>
              <a:rPr lang="it-IT" sz="2000" dirty="0">
                <a:latin typeface="Arial" panose="020B0604020202020204" pitchFamily="34" charset="0"/>
                <a:cs typeface="Arial" panose="020B0604020202020204" pitchFamily="34" charset="0"/>
              </a:rPr>
              <a:t>soggetti con ictus con un deficit "semantico" relativamente puro nell'elaborazione delle parole, mostravano alterazioni del LT posteriore laterale e inferiore</a:t>
            </a:r>
          </a:p>
          <a:p>
            <a:pPr lvl="1" algn="just"/>
            <a:r>
              <a:rPr lang="it-IT" sz="2000" dirty="0">
                <a:latin typeface="Arial" panose="020B0604020202020204" pitchFamily="34" charset="0"/>
                <a:cs typeface="Arial" panose="020B0604020202020204" pitchFamily="34" charset="0"/>
              </a:rPr>
              <a:t>i dati provenienti da studi di stimolazione corticale diretta confermano il coinvolgimento del giro temporale medio nella comprensione uditiva, ma indicano anche il coinvolgimento di una rete molto più ampia che coinvolge la maggior parte del lobo temporale superiore (comprese le porzioni anteriori) e il lobo frontale inferiore </a:t>
            </a:r>
          </a:p>
          <a:p>
            <a:pPr lvl="1" algn="just"/>
            <a:r>
              <a:rPr lang="it-IT" sz="2000" dirty="0">
                <a:latin typeface="Arial" panose="020B0604020202020204" pitchFamily="34" charset="0"/>
                <a:cs typeface="Arial" panose="020B0604020202020204" pitchFamily="34" charset="0"/>
              </a:rPr>
              <a:t>studi di </a:t>
            </a:r>
            <a:r>
              <a:rPr lang="it-IT" sz="2000" dirty="0" err="1">
                <a:latin typeface="Arial" panose="020B0604020202020204" pitchFamily="34" charset="0"/>
                <a:cs typeface="Arial" panose="020B0604020202020204" pitchFamily="34" charset="0"/>
              </a:rPr>
              <a:t>imaging</a:t>
            </a:r>
            <a:r>
              <a:rPr lang="it-IT" sz="2000" dirty="0">
                <a:latin typeface="Arial" panose="020B0604020202020204" pitchFamily="34" charset="0"/>
                <a:cs typeface="Arial" panose="020B0604020202020204" pitchFamily="34" charset="0"/>
              </a:rPr>
              <a:t> funzionale hanno anche evidenziato il coinvolgimento delle regioni temporali medio-posteriori nell'elaborazione lessicale e semantica</a:t>
            </a:r>
          </a:p>
        </p:txBody>
      </p:sp>
      <p:sp>
        <p:nvSpPr>
          <p:cNvPr id="3" name="Titolo 1">
            <a:extLst>
              <a:ext uri="{FF2B5EF4-FFF2-40B4-BE49-F238E27FC236}">
                <a16:creationId xmlns:a16="http://schemas.microsoft.com/office/drawing/2014/main" id="{A90553C0-2F87-5046-8095-B4C4FC8D4D3E}"/>
              </a:ext>
            </a:extLst>
          </p:cNvPr>
          <p:cNvSpPr>
            <a:spLocks noGrp="1"/>
          </p:cNvSpPr>
          <p:nvPr>
            <p:ph type="title"/>
          </p:nvPr>
        </p:nvSpPr>
        <p:spPr>
          <a:xfrm>
            <a:off x="1727200" y="601497"/>
            <a:ext cx="9777412" cy="943433"/>
          </a:xfrm>
        </p:spPr>
        <p:txBody>
          <a:bodyPr/>
          <a:lstStyle/>
          <a:p>
            <a:r>
              <a:rPr lang="it-IT" b="1" dirty="0">
                <a:solidFill>
                  <a:srgbClr val="FF0000"/>
                </a:solidFill>
                <a:latin typeface="Arial" panose="020B0604020202020204" pitchFamily="34" charset="0"/>
                <a:cs typeface="Arial" panose="020B0604020202020204" pitchFamily="34" charset="0"/>
              </a:rPr>
              <a:t>Accesso ai sistemi semantici concettuali</a:t>
            </a:r>
          </a:p>
        </p:txBody>
      </p:sp>
    </p:spTree>
    <p:extLst>
      <p:ext uri="{BB962C8B-B14F-4D97-AF65-F5344CB8AC3E}">
        <p14:creationId xmlns:p14="http://schemas.microsoft.com/office/powerpoint/2010/main" val="3773596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32599C63-8C5B-C64C-B765-3CDB87A03FD2}"/>
              </a:ext>
            </a:extLst>
          </p:cNvPr>
          <p:cNvSpPr>
            <a:spLocks noGrp="1"/>
          </p:cNvSpPr>
          <p:nvPr>
            <p:ph idx="1"/>
          </p:nvPr>
        </p:nvSpPr>
        <p:spPr>
          <a:xfrm>
            <a:off x="1265529" y="1533178"/>
            <a:ext cx="10462607" cy="4354284"/>
          </a:xfrm>
        </p:spPr>
        <p:txBody>
          <a:bodyPr>
            <a:normAutofit fontScale="85000" lnSpcReduction="20000"/>
          </a:bodyPr>
          <a:lstStyle/>
          <a:p>
            <a:pPr algn="just"/>
            <a:r>
              <a:rPr lang="it-IT" sz="2800" dirty="0">
                <a:latin typeface="Arial" panose="020B0604020202020204" pitchFamily="34" charset="0"/>
                <a:cs typeface="Arial" panose="020B0604020202020204" pitchFamily="34" charset="0"/>
              </a:rPr>
              <a:t>il lobo temporale anteriore (ALT) è implicato sia nell'elaborazione lessicale-semantica sia nei processi di integrazione sintattica e/o semantica </a:t>
            </a:r>
          </a:p>
          <a:p>
            <a:pPr marL="0" indent="0" algn="just">
              <a:buNone/>
            </a:pPr>
            <a:endParaRPr lang="it-IT" sz="2800" dirty="0">
              <a:latin typeface="Arial" panose="020B0604020202020204" pitchFamily="34" charset="0"/>
              <a:cs typeface="Arial" panose="020B0604020202020204" pitchFamily="34" charset="0"/>
            </a:endParaRPr>
          </a:p>
          <a:p>
            <a:pPr algn="just"/>
            <a:r>
              <a:rPr lang="it-IT" sz="2800" dirty="0">
                <a:latin typeface="Arial" panose="020B0604020202020204" pitchFamily="34" charset="0"/>
                <a:cs typeface="Arial" panose="020B0604020202020204" pitchFamily="34" charset="0"/>
              </a:rPr>
              <a:t>i pazienti affetti da demenza semantica presentano un'atrofia che coinvolge l'ATL bilateralmente. Hanno deficit:</a:t>
            </a:r>
          </a:p>
          <a:p>
            <a:pPr lvl="1" algn="just"/>
            <a:r>
              <a:rPr lang="it-IT" sz="2600" dirty="0">
                <a:latin typeface="Arial" panose="020B0604020202020204" pitchFamily="34" charset="0"/>
                <a:cs typeface="Arial" panose="020B0604020202020204" pitchFamily="34" charset="0"/>
              </a:rPr>
              <a:t> in compiti lessicali come la denominazione, l'associazione semantica e la comprensione di singole parole.</a:t>
            </a:r>
          </a:p>
          <a:p>
            <a:pPr lvl="1" algn="just"/>
            <a:r>
              <a:rPr lang="it-IT" sz="2600" dirty="0">
                <a:latin typeface="Arial" panose="020B0604020202020204" pitchFamily="34" charset="0"/>
                <a:cs typeface="Arial" panose="020B0604020202020204" pitchFamily="34" charset="0"/>
              </a:rPr>
              <a:t> non accedono alla conoscenza degli oggetti non solo da input linguistici uditivi, ma anche da input visivi </a:t>
            </a:r>
            <a:r>
              <a:rPr lang="it-IT" sz="2600" u="sng" dirty="0">
                <a:latin typeface="Arial" panose="020B0604020202020204" pitchFamily="34" charset="0"/>
                <a:cs typeface="Arial" panose="020B0604020202020204" pitchFamily="34" charset="0"/>
              </a:rPr>
              <a:t>il deficit è quindi </a:t>
            </a:r>
            <a:r>
              <a:rPr lang="it-IT" sz="2600" u="sng" dirty="0" err="1">
                <a:latin typeface="Arial" panose="020B0604020202020204" pitchFamily="34" charset="0"/>
                <a:cs typeface="Arial" panose="020B0604020202020204" pitchFamily="34" charset="0"/>
              </a:rPr>
              <a:t>amodale</a:t>
            </a:r>
            <a:r>
              <a:rPr lang="it-IT" sz="2600" dirty="0">
                <a:latin typeface="Arial" panose="020B0604020202020204" pitchFamily="34" charset="0"/>
                <a:cs typeface="Arial" panose="020B0604020202020204" pitchFamily="34" charset="0"/>
              </a:rPr>
              <a:t>: non è limitato alla mappatura sensoriale-concettuale all'interno di una modalità, ma interessa invece le rappresentazioni </a:t>
            </a:r>
            <a:r>
              <a:rPr lang="it-IT" sz="2600" dirty="0" err="1">
                <a:latin typeface="Arial" panose="020B0604020202020204" pitchFamily="34" charset="0"/>
                <a:cs typeface="Arial" panose="020B0604020202020204" pitchFamily="34" charset="0"/>
              </a:rPr>
              <a:t>sovramodali</a:t>
            </a:r>
            <a:r>
              <a:rPr lang="it-IT" sz="2600" dirty="0">
                <a:latin typeface="Arial" panose="020B0604020202020204" pitchFamily="34" charset="0"/>
                <a:cs typeface="Arial" panose="020B0604020202020204" pitchFamily="34" charset="0"/>
              </a:rPr>
              <a:t> della conoscenza concettuale degli oggetti.</a:t>
            </a:r>
          </a:p>
          <a:p>
            <a:pPr marL="0" indent="0" algn="just">
              <a:buNone/>
            </a:pPr>
            <a:endParaRPr lang="it-IT" sz="2000" dirty="0">
              <a:latin typeface="Arial" panose="020B0604020202020204" pitchFamily="34" charset="0"/>
              <a:cs typeface="Arial" panose="020B0604020202020204" pitchFamily="34" charset="0"/>
            </a:endParaRPr>
          </a:p>
        </p:txBody>
      </p:sp>
      <p:sp>
        <p:nvSpPr>
          <p:cNvPr id="3" name="Titolo 1">
            <a:extLst>
              <a:ext uri="{FF2B5EF4-FFF2-40B4-BE49-F238E27FC236}">
                <a16:creationId xmlns:a16="http://schemas.microsoft.com/office/drawing/2014/main" id="{6BEC05B6-273B-1345-8748-273744E00062}"/>
              </a:ext>
            </a:extLst>
          </p:cNvPr>
          <p:cNvSpPr>
            <a:spLocks noGrp="1"/>
          </p:cNvSpPr>
          <p:nvPr>
            <p:ph type="title"/>
          </p:nvPr>
        </p:nvSpPr>
        <p:spPr>
          <a:xfrm>
            <a:off x="1727200" y="548334"/>
            <a:ext cx="9777412" cy="943433"/>
          </a:xfrm>
        </p:spPr>
        <p:txBody>
          <a:bodyPr/>
          <a:lstStyle/>
          <a:p>
            <a:r>
              <a:rPr lang="it-IT" b="1" dirty="0">
                <a:solidFill>
                  <a:srgbClr val="FF0000"/>
                </a:solidFill>
                <a:latin typeface="Arial" panose="020B0604020202020204" pitchFamily="34" charset="0"/>
                <a:cs typeface="Arial" panose="020B0604020202020204" pitchFamily="34" charset="0"/>
              </a:rPr>
              <a:t>Accesso ai sistemi semantici concettuali</a:t>
            </a:r>
          </a:p>
        </p:txBody>
      </p:sp>
    </p:spTree>
    <p:extLst>
      <p:ext uri="{BB962C8B-B14F-4D97-AF65-F5344CB8AC3E}">
        <p14:creationId xmlns:p14="http://schemas.microsoft.com/office/powerpoint/2010/main" val="279372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03BFE7-6082-6D4B-8F55-223003FAF56F}"/>
              </a:ext>
            </a:extLst>
          </p:cNvPr>
          <p:cNvSpPr>
            <a:spLocks noGrp="1"/>
          </p:cNvSpPr>
          <p:nvPr>
            <p:ph type="title"/>
          </p:nvPr>
        </p:nvSpPr>
        <p:spPr>
          <a:xfrm>
            <a:off x="1712686" y="312928"/>
            <a:ext cx="10218057" cy="1349829"/>
          </a:xfrm>
        </p:spPr>
        <p:txBody>
          <a:bodyPr>
            <a:normAutofit fontScale="90000"/>
          </a:bodyPr>
          <a:lstStyle/>
          <a:p>
            <a:r>
              <a:rPr lang="it-IT" b="1" dirty="0">
                <a:solidFill>
                  <a:srgbClr val="FF0000"/>
                </a:solidFill>
                <a:latin typeface="Arial" panose="020B0604020202020204" pitchFamily="34" charset="0"/>
                <a:cs typeface="Arial" panose="020B0604020202020204" pitchFamily="34" charset="0"/>
              </a:rPr>
              <a:t>La corteccia posteriore sinistra è coinvolta negli aspetti fonologici della produzione vocale</a:t>
            </a:r>
          </a:p>
        </p:txBody>
      </p:sp>
      <p:sp>
        <p:nvSpPr>
          <p:cNvPr id="3" name="Segnaposto contenuto 2">
            <a:extLst>
              <a:ext uri="{FF2B5EF4-FFF2-40B4-BE49-F238E27FC236}">
                <a16:creationId xmlns:a16="http://schemas.microsoft.com/office/drawing/2014/main" id="{47E2824A-5978-7D49-8476-EF625443E1FE}"/>
              </a:ext>
            </a:extLst>
          </p:cNvPr>
          <p:cNvSpPr>
            <a:spLocks noGrp="1"/>
          </p:cNvSpPr>
          <p:nvPr>
            <p:ph idx="1"/>
          </p:nvPr>
        </p:nvSpPr>
        <p:spPr>
          <a:xfrm>
            <a:off x="711201" y="1739391"/>
            <a:ext cx="11219542" cy="4441371"/>
          </a:xfrm>
        </p:spPr>
        <p:txBody>
          <a:bodyPr>
            <a:normAutofit lnSpcReduction="10000"/>
          </a:bodyPr>
          <a:lstStyle/>
          <a:p>
            <a:pPr algn="just"/>
            <a:r>
              <a:rPr lang="it-IT" sz="2600" dirty="0">
                <a:latin typeface="Arial" panose="020B0604020202020204" pitchFamily="34" charset="0"/>
                <a:cs typeface="Arial" panose="020B0604020202020204" pitchFamily="34" charset="0"/>
              </a:rPr>
              <a:t>i sistemi sensoriali hanno un’importante influenza sulla produzione del linguaggio, un input uditivo può produrre effetti rapidi e automatici sulla produzione vocale: </a:t>
            </a:r>
          </a:p>
          <a:p>
            <a:pPr lvl="1" algn="just"/>
            <a:r>
              <a:rPr lang="it-IT" sz="2400" dirty="0">
                <a:latin typeface="Arial" panose="020B0604020202020204" pitchFamily="34" charset="0"/>
                <a:cs typeface="Arial" panose="020B0604020202020204" pitchFamily="34" charset="0"/>
              </a:rPr>
              <a:t>ad esempio, un feedback uditivo ritardato della propria voce disturba la fluidità del discorso</a:t>
            </a:r>
          </a:p>
          <a:p>
            <a:pPr lvl="1" algn="just"/>
            <a:r>
              <a:rPr lang="it-IT" sz="2400" dirty="0">
                <a:latin typeface="Arial" panose="020B0604020202020204" pitchFamily="34" charset="0"/>
                <a:cs typeface="Arial" panose="020B0604020202020204" pitchFamily="34" charset="0"/>
              </a:rPr>
              <a:t>altre forme di alterazione del feedback vocale hanno effetti simili: lo spostamento dell'intonazione nel feedback uditivo di un parlante provoca una rapida modulazione compensatoria dell’output verbale </a:t>
            </a:r>
          </a:p>
          <a:p>
            <a:pPr lvl="1" algn="just"/>
            <a:r>
              <a:rPr lang="it-IT" sz="2400" dirty="0">
                <a:latin typeface="Arial" panose="020B0604020202020204" pitchFamily="34" charset="0"/>
                <a:cs typeface="Arial" panose="020B0604020202020204" pitchFamily="34" charset="0"/>
              </a:rPr>
              <a:t>la sordità ad insorgenza adulta è associata a un declino articolatorio, il che indica che il feedback uditivo è importante per mantenere la sintonizzazione articolatoria</a:t>
            </a:r>
          </a:p>
        </p:txBody>
      </p:sp>
    </p:spTree>
    <p:extLst>
      <p:ext uri="{BB962C8B-B14F-4D97-AF65-F5344CB8AC3E}">
        <p14:creationId xmlns:p14="http://schemas.microsoft.com/office/powerpoint/2010/main" val="3510809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50CB58AF-D914-854B-9890-4FAB4543DEE8}"/>
              </a:ext>
            </a:extLst>
          </p:cNvPr>
          <p:cNvSpPr>
            <a:spLocks noGrp="1"/>
          </p:cNvSpPr>
          <p:nvPr>
            <p:ph idx="1"/>
          </p:nvPr>
        </p:nvSpPr>
        <p:spPr>
          <a:xfrm>
            <a:off x="1770063" y="1696911"/>
            <a:ext cx="9734550" cy="5360987"/>
          </a:xfrm>
        </p:spPr>
        <p:txBody>
          <a:bodyPr>
            <a:normAutofit/>
          </a:bodyPr>
          <a:lstStyle/>
          <a:p>
            <a:pPr algn="just"/>
            <a:r>
              <a:rPr lang="it-IT" sz="2600" dirty="0">
                <a:latin typeface="Arial" panose="020B0604020202020204" pitchFamily="34" charset="0"/>
                <a:cs typeface="Arial" panose="020B0604020202020204" pitchFamily="34" charset="0"/>
              </a:rPr>
              <a:t>la guida sensoriale della produzione vocale non si limita ai processi fonetici o di intonazione, ma supporta anche la produzione di sequenze fonemiche. Infatti, è possibile riprodurre una nuova sequenza di fonemi, dopo l’ascolto </a:t>
            </a:r>
          </a:p>
          <a:p>
            <a:pPr algn="just"/>
            <a:r>
              <a:rPr lang="it-IT" sz="2600" dirty="0">
                <a:latin typeface="Arial" panose="020B0604020202020204" pitchFamily="34" charset="0"/>
                <a:cs typeface="Arial" panose="020B0604020202020204" pitchFamily="34" charset="0"/>
              </a:rPr>
              <a:t>se si presenta uditivamente una non-parola, ad esempio </a:t>
            </a:r>
            <a:r>
              <a:rPr lang="it-IT" sz="2600" i="1" dirty="0">
                <a:latin typeface="Arial" panose="020B0604020202020204" pitchFamily="34" charset="0"/>
                <a:cs typeface="Arial" panose="020B0604020202020204" pitchFamily="34" charset="0"/>
              </a:rPr>
              <a:t>«</a:t>
            </a:r>
            <a:r>
              <a:rPr lang="it-IT" sz="2600" i="1" dirty="0" err="1">
                <a:latin typeface="Arial" panose="020B0604020202020204" pitchFamily="34" charset="0"/>
                <a:cs typeface="Arial" panose="020B0604020202020204" pitchFamily="34" charset="0"/>
              </a:rPr>
              <a:t>nederop</a:t>
            </a:r>
            <a:r>
              <a:rPr lang="it-IT" sz="2600" dirty="0">
                <a:latin typeface="Arial" panose="020B0604020202020204" pitchFamily="34" charset="0"/>
                <a:cs typeface="Arial" panose="020B0604020202020204" pitchFamily="34" charset="0"/>
              </a:rPr>
              <a:t>», non si ha alcuna difficoltà a riprodurre vocalmente questo stimolo. Per eseguire questo compito, lo stimolo deve essere codificato nel sistema uditivo/fonologico e poi mappato su una sequenza motoria/articolatoria corrispondente. Dunque, deve esistere un </a:t>
            </a:r>
            <a:r>
              <a:rPr lang="it-IT" sz="2600" b="1" dirty="0">
                <a:latin typeface="Arial" panose="020B0604020202020204" pitchFamily="34" charset="0"/>
                <a:cs typeface="Arial" panose="020B0604020202020204" pitchFamily="34" charset="0"/>
              </a:rPr>
              <a:t>sistema di integrazione uditivo-motoria </a:t>
            </a:r>
            <a:r>
              <a:rPr lang="it-IT" sz="2600" dirty="0">
                <a:latin typeface="Arial" panose="020B0604020202020204" pitchFamily="34" charset="0"/>
                <a:cs typeface="Arial" panose="020B0604020202020204" pitchFamily="34" charset="0"/>
              </a:rPr>
              <a:t>per eseguire tale mappatura a livello di sequenze sonore.</a:t>
            </a:r>
          </a:p>
        </p:txBody>
      </p:sp>
      <p:sp>
        <p:nvSpPr>
          <p:cNvPr id="3" name="Titolo 1">
            <a:extLst>
              <a:ext uri="{FF2B5EF4-FFF2-40B4-BE49-F238E27FC236}">
                <a16:creationId xmlns:a16="http://schemas.microsoft.com/office/drawing/2014/main" id="{3EA89D70-C5D4-2746-811B-00DAE7CADD87}"/>
              </a:ext>
            </a:extLst>
          </p:cNvPr>
          <p:cNvSpPr>
            <a:spLocks noGrp="1"/>
          </p:cNvSpPr>
          <p:nvPr>
            <p:ph type="title"/>
          </p:nvPr>
        </p:nvSpPr>
        <p:spPr>
          <a:xfrm>
            <a:off x="1712686" y="312928"/>
            <a:ext cx="10218057" cy="1349829"/>
          </a:xfrm>
        </p:spPr>
        <p:txBody>
          <a:bodyPr>
            <a:normAutofit fontScale="90000"/>
          </a:bodyPr>
          <a:lstStyle/>
          <a:p>
            <a:r>
              <a:rPr lang="it-IT" b="1" dirty="0">
                <a:solidFill>
                  <a:srgbClr val="FF0000"/>
                </a:solidFill>
                <a:latin typeface="Arial" panose="020B0604020202020204" pitchFamily="34" charset="0"/>
                <a:cs typeface="Arial" panose="020B0604020202020204" pitchFamily="34" charset="0"/>
              </a:rPr>
              <a:t>La corteccia posteriore sinistra è coinvolta negli aspetti fonologici della produzione vocale</a:t>
            </a:r>
          </a:p>
        </p:txBody>
      </p:sp>
    </p:spTree>
    <p:extLst>
      <p:ext uri="{BB962C8B-B14F-4D97-AF65-F5344CB8AC3E}">
        <p14:creationId xmlns:p14="http://schemas.microsoft.com/office/powerpoint/2010/main" val="30290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8EBC8-B166-1F46-B343-8B8B544E2178}"/>
              </a:ext>
            </a:extLst>
          </p:cNvPr>
          <p:cNvSpPr>
            <a:spLocks noGrp="1"/>
          </p:cNvSpPr>
          <p:nvPr>
            <p:ph type="title"/>
          </p:nvPr>
        </p:nvSpPr>
        <p:spPr>
          <a:xfrm>
            <a:off x="1844784" y="557610"/>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Afasie in popolazioni atipiche</a:t>
            </a:r>
          </a:p>
        </p:txBody>
      </p:sp>
      <p:sp>
        <p:nvSpPr>
          <p:cNvPr id="3" name="Segnaposto contenuto 2">
            <a:extLst>
              <a:ext uri="{FF2B5EF4-FFF2-40B4-BE49-F238E27FC236}">
                <a16:creationId xmlns:a16="http://schemas.microsoft.com/office/drawing/2014/main" id="{598EE59C-C26B-A046-954A-27C12B4D7D6E}"/>
              </a:ext>
            </a:extLst>
          </p:cNvPr>
          <p:cNvSpPr>
            <a:spLocks noGrp="1"/>
          </p:cNvSpPr>
          <p:nvPr>
            <p:ph idx="1"/>
          </p:nvPr>
        </p:nvSpPr>
        <p:spPr>
          <a:xfrm>
            <a:off x="1679171" y="1734596"/>
            <a:ext cx="9226927" cy="4466704"/>
          </a:xfrm>
        </p:spPr>
        <p:txBody>
          <a:bodyPr>
            <a:normAutofit/>
          </a:bodyPr>
          <a:lstStyle/>
          <a:p>
            <a:pPr algn="just"/>
            <a:r>
              <a:rPr lang="it-IT" sz="2800" dirty="0">
                <a:latin typeface="Arial" panose="020B0604020202020204" pitchFamily="34" charset="0"/>
                <a:cs typeface="Arial" panose="020B0604020202020204" pitchFamily="34" charset="0"/>
              </a:rPr>
              <a:t>non ci sono evidenze a favore di una divergenza neurale nelle diverse rappresentazioni delle lingue nei pazienti bilingui</a:t>
            </a:r>
          </a:p>
          <a:p>
            <a:pPr algn="just"/>
            <a:r>
              <a:rPr lang="it-IT" sz="2800" dirty="0">
                <a:latin typeface="Arial" panose="020B0604020202020204" pitchFamily="34" charset="0"/>
                <a:cs typeface="Arial" panose="020B0604020202020204" pitchFamily="34" charset="0"/>
              </a:rPr>
              <a:t>tutte le evidenze invece documentano che i bilingui e monolingui hanno a livello cerebrale gli stessi substrati e circuiti per le lingue conosciute ma che nei primi passa essere presente un maggior impegno neurale e cognitivo e quindi ci possa essere una maggior sensibilità al danno neurale </a:t>
            </a:r>
            <a:endParaRPr lang="it-IT" dirty="0"/>
          </a:p>
        </p:txBody>
      </p:sp>
    </p:spTree>
    <p:extLst>
      <p:ext uri="{BB962C8B-B14F-4D97-AF65-F5344CB8AC3E}">
        <p14:creationId xmlns:p14="http://schemas.microsoft.com/office/powerpoint/2010/main" val="3338248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50CB58AF-D914-854B-9890-4FAB4543DEE8}"/>
              </a:ext>
            </a:extLst>
          </p:cNvPr>
          <p:cNvSpPr>
            <a:spLocks noGrp="1"/>
          </p:cNvSpPr>
          <p:nvPr>
            <p:ph idx="1"/>
          </p:nvPr>
        </p:nvSpPr>
        <p:spPr>
          <a:xfrm>
            <a:off x="1440878" y="1818831"/>
            <a:ext cx="9983025" cy="4106481"/>
          </a:xfrm>
        </p:spPr>
        <p:txBody>
          <a:bodyPr>
            <a:normAutofit/>
          </a:bodyPr>
          <a:lstStyle/>
          <a:p>
            <a:pPr algn="just"/>
            <a:r>
              <a:rPr lang="it-IT" sz="2600" dirty="0">
                <a:latin typeface="Arial" panose="020B0604020202020204" pitchFamily="34" charset="0"/>
                <a:cs typeface="Arial" panose="020B0604020202020204" pitchFamily="34" charset="0"/>
              </a:rPr>
              <a:t>il </a:t>
            </a:r>
            <a:r>
              <a:rPr lang="it-IT" sz="2600" b="1" dirty="0">
                <a:latin typeface="Arial" panose="020B0604020202020204" pitchFamily="34" charset="0"/>
                <a:cs typeface="Arial" panose="020B0604020202020204" pitchFamily="34" charset="0"/>
              </a:rPr>
              <a:t>sistema di integrazione uditivo-motoria </a:t>
            </a:r>
            <a:r>
              <a:rPr lang="it-IT" sz="2600" dirty="0">
                <a:latin typeface="Arial" panose="020B0604020202020204" pitchFamily="34" charset="0"/>
                <a:cs typeface="Arial" panose="020B0604020202020204" pitchFamily="34" charset="0"/>
              </a:rPr>
              <a:t>è fondamentale: </a:t>
            </a:r>
          </a:p>
          <a:p>
            <a:pPr marL="0" indent="0" algn="just">
              <a:buNone/>
            </a:pPr>
            <a:endParaRPr lang="it-IT" sz="2600" dirty="0">
              <a:latin typeface="Arial" panose="020B0604020202020204" pitchFamily="34" charset="0"/>
              <a:cs typeface="Arial" panose="020B0604020202020204" pitchFamily="34" charset="0"/>
            </a:endParaRPr>
          </a:p>
          <a:p>
            <a:pPr lvl="1" algn="just"/>
            <a:r>
              <a:rPr lang="it-IT" sz="2400" dirty="0">
                <a:latin typeface="Arial" panose="020B0604020202020204" pitchFamily="34" charset="0"/>
                <a:cs typeface="Arial" panose="020B0604020202020204" pitchFamily="34" charset="0"/>
              </a:rPr>
              <a:t>per lo sviluppo di nuovi vocaboli, compresa l'acquisizione di una seconda lingua, in cui è necessario apprendere il modello sonoro di nuove parole insieme ai loro schemi di sequenza articolatoria</a:t>
            </a:r>
          </a:p>
          <a:p>
            <a:pPr lvl="1" algn="just"/>
            <a:r>
              <a:rPr lang="it-IT" sz="2400" dirty="0">
                <a:latin typeface="Arial" panose="020B0604020202020204" pitchFamily="34" charset="0"/>
                <a:cs typeface="Arial" panose="020B0604020202020204" pitchFamily="34" charset="0"/>
              </a:rPr>
              <a:t>nella guida sensoriale della produzione di forme di parole poco frequenti e/o ad alto carico fonologico</a:t>
            </a:r>
          </a:p>
          <a:p>
            <a:endParaRPr lang="it-IT" sz="2600" dirty="0">
              <a:latin typeface="Arial" panose="020B0604020202020204" pitchFamily="34" charset="0"/>
              <a:cs typeface="Arial" panose="020B0604020202020204" pitchFamily="34" charset="0"/>
            </a:endParaRPr>
          </a:p>
          <a:p>
            <a:endParaRPr lang="it-IT" sz="2600" dirty="0">
              <a:latin typeface="Arial" panose="020B0604020202020204" pitchFamily="34" charset="0"/>
              <a:cs typeface="Arial" panose="020B0604020202020204" pitchFamily="34" charset="0"/>
            </a:endParaRPr>
          </a:p>
        </p:txBody>
      </p:sp>
      <p:sp>
        <p:nvSpPr>
          <p:cNvPr id="3" name="Titolo 1">
            <a:extLst>
              <a:ext uri="{FF2B5EF4-FFF2-40B4-BE49-F238E27FC236}">
                <a16:creationId xmlns:a16="http://schemas.microsoft.com/office/drawing/2014/main" id="{1F52F2D5-6E75-B347-A264-F7F59D566649}"/>
              </a:ext>
            </a:extLst>
          </p:cNvPr>
          <p:cNvSpPr>
            <a:spLocks noGrp="1"/>
          </p:cNvSpPr>
          <p:nvPr>
            <p:ph type="title"/>
          </p:nvPr>
        </p:nvSpPr>
        <p:spPr>
          <a:xfrm>
            <a:off x="1712686" y="312928"/>
            <a:ext cx="10218057" cy="1349829"/>
          </a:xfrm>
        </p:spPr>
        <p:txBody>
          <a:bodyPr>
            <a:normAutofit fontScale="90000"/>
          </a:bodyPr>
          <a:lstStyle/>
          <a:p>
            <a:r>
              <a:rPr lang="it-IT" b="1" dirty="0">
                <a:solidFill>
                  <a:srgbClr val="FF0000"/>
                </a:solidFill>
                <a:latin typeface="Arial" panose="020B0604020202020204" pitchFamily="34" charset="0"/>
                <a:cs typeface="Arial" panose="020B0604020202020204" pitchFamily="34" charset="0"/>
              </a:rPr>
              <a:t>La corteccia posteriore sinistra è coinvolta negli aspetti fonologici della produzione vocale</a:t>
            </a:r>
          </a:p>
        </p:txBody>
      </p:sp>
    </p:spTree>
    <p:extLst>
      <p:ext uri="{BB962C8B-B14F-4D97-AF65-F5344CB8AC3E}">
        <p14:creationId xmlns:p14="http://schemas.microsoft.com/office/powerpoint/2010/main" val="1658715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F92685F-ACFA-0542-800B-82BDD0AD1D32}"/>
              </a:ext>
            </a:extLst>
          </p:cNvPr>
          <p:cNvPicPr>
            <a:picLocks noChangeAspect="1"/>
          </p:cNvPicPr>
          <p:nvPr/>
        </p:nvPicPr>
        <p:blipFill>
          <a:blip r:embed="rId2"/>
          <a:stretch>
            <a:fillRect/>
          </a:stretch>
        </p:blipFill>
        <p:spPr>
          <a:xfrm>
            <a:off x="2470150" y="1806168"/>
            <a:ext cx="7251700" cy="4775200"/>
          </a:xfrm>
          <a:prstGeom prst="rect">
            <a:avLst/>
          </a:prstGeom>
        </p:spPr>
      </p:pic>
      <p:sp>
        <p:nvSpPr>
          <p:cNvPr id="3" name="Titolo 1">
            <a:extLst>
              <a:ext uri="{FF2B5EF4-FFF2-40B4-BE49-F238E27FC236}">
                <a16:creationId xmlns:a16="http://schemas.microsoft.com/office/drawing/2014/main" id="{ED4E79F4-6517-CD45-93DC-36FCE400B16B}"/>
              </a:ext>
            </a:extLst>
          </p:cNvPr>
          <p:cNvSpPr txBox="1">
            <a:spLocks/>
          </p:cNvSpPr>
          <p:nvPr/>
        </p:nvSpPr>
        <p:spPr>
          <a:xfrm>
            <a:off x="1886857" y="308345"/>
            <a:ext cx="9798324" cy="1148316"/>
          </a:xfrm>
          <a:prstGeom prst="rect">
            <a:avLst/>
          </a:prstGeom>
        </p:spPr>
        <p:txBody>
          <a:bodyPr>
            <a:normAutofit fontScale="975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rgbClr val="FF0000"/>
                </a:solidFill>
                <a:latin typeface="Arial" panose="020B0604020202020204" pitchFamily="34" charset="0"/>
                <a:cs typeface="Arial" panose="020B0604020202020204" pitchFamily="34" charset="0"/>
              </a:rPr>
              <a:t>Una rete di integrazione senso-motoria per il linguaggio</a:t>
            </a:r>
          </a:p>
        </p:txBody>
      </p:sp>
    </p:spTree>
    <p:extLst>
      <p:ext uri="{BB962C8B-B14F-4D97-AF65-F5344CB8AC3E}">
        <p14:creationId xmlns:p14="http://schemas.microsoft.com/office/powerpoint/2010/main" val="3828241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3251DA-94FD-934C-9EDA-E2E5D473E874}"/>
              </a:ext>
            </a:extLst>
          </p:cNvPr>
          <p:cNvSpPr>
            <a:spLocks noGrp="1"/>
          </p:cNvSpPr>
          <p:nvPr>
            <p:ph type="title"/>
          </p:nvPr>
        </p:nvSpPr>
        <p:spPr>
          <a:xfrm>
            <a:off x="1886857" y="308345"/>
            <a:ext cx="9798324" cy="1148316"/>
          </a:xfrm>
        </p:spPr>
        <p:txBody>
          <a:bodyPr>
            <a:normAutofit fontScale="90000"/>
          </a:bodyPr>
          <a:lstStyle/>
          <a:p>
            <a:r>
              <a:rPr lang="it-IT" b="1" dirty="0">
                <a:solidFill>
                  <a:srgbClr val="FF0000"/>
                </a:solidFill>
                <a:latin typeface="Arial" panose="020B0604020202020204" pitchFamily="34" charset="0"/>
                <a:cs typeface="Arial" panose="020B0604020202020204" pitchFamily="34" charset="0"/>
              </a:rPr>
              <a:t>Una rete di integrazione senso-motoria per il linguaggio</a:t>
            </a:r>
          </a:p>
        </p:txBody>
      </p:sp>
      <p:sp>
        <p:nvSpPr>
          <p:cNvPr id="3" name="Segnaposto contenuto 2">
            <a:extLst>
              <a:ext uri="{FF2B5EF4-FFF2-40B4-BE49-F238E27FC236}">
                <a16:creationId xmlns:a16="http://schemas.microsoft.com/office/drawing/2014/main" id="{451FF071-31C6-744E-BFC6-94EA4EA668C0}"/>
              </a:ext>
            </a:extLst>
          </p:cNvPr>
          <p:cNvSpPr>
            <a:spLocks noGrp="1"/>
          </p:cNvSpPr>
          <p:nvPr>
            <p:ph idx="1"/>
          </p:nvPr>
        </p:nvSpPr>
        <p:spPr>
          <a:xfrm>
            <a:off x="1886857" y="1701799"/>
            <a:ext cx="9617755" cy="4771571"/>
          </a:xfrm>
        </p:spPr>
        <p:txBody>
          <a:bodyPr>
            <a:normAutofit lnSpcReduction="10000"/>
          </a:bodyPr>
          <a:lstStyle/>
          <a:p>
            <a:pPr algn="just"/>
            <a:r>
              <a:rPr lang="it-IT" sz="2200" dirty="0">
                <a:latin typeface="Arial" panose="020B0604020202020204" pitchFamily="34" charset="0"/>
                <a:cs typeface="Arial" panose="020B0604020202020204" pitchFamily="34" charset="0"/>
              </a:rPr>
              <a:t>nei modelli classici la connessione tra componenti sensoriali e motorie del linguaggio veniva identificata nel fascicolo arcuato </a:t>
            </a:r>
          </a:p>
          <a:p>
            <a:pPr algn="just"/>
            <a:r>
              <a:rPr lang="it-IT" sz="2200" dirty="0">
                <a:latin typeface="Arial" panose="020B0604020202020204" pitchFamily="34" charset="0"/>
                <a:cs typeface="Arial" panose="020B0604020202020204" pitchFamily="34" charset="0"/>
              </a:rPr>
              <a:t>proposte più recenti sostengono l’esistenza di un diverso sistema corticale che permette di integrare gli aspetti sensoriali e motori</a:t>
            </a:r>
          </a:p>
          <a:p>
            <a:pPr algn="just"/>
            <a:r>
              <a:rPr lang="it-IT" sz="2200" dirty="0">
                <a:latin typeface="Arial" panose="020B0604020202020204" pitchFamily="34" charset="0"/>
                <a:cs typeface="Arial" panose="020B0604020202020204" pitchFamily="34" charset="0"/>
              </a:rPr>
              <a:t>studi sui macachi hanno permesso di indentificare aree di integrazione senso-motoria: in particolare nel lobo parietale, il </a:t>
            </a:r>
            <a:r>
              <a:rPr lang="it-IT" sz="2200" b="1" u="sng" dirty="0">
                <a:latin typeface="Arial" panose="020B0604020202020204" pitchFamily="34" charset="0"/>
                <a:cs typeface="Arial" panose="020B0604020202020204" pitchFamily="34" charset="0"/>
              </a:rPr>
              <a:t>solco </a:t>
            </a:r>
            <a:r>
              <a:rPr lang="it-IT" sz="2200" b="1" u="sng" dirty="0" err="1">
                <a:latin typeface="Arial" panose="020B0604020202020204" pitchFamily="34" charset="0"/>
                <a:cs typeface="Arial" panose="020B0604020202020204" pitchFamily="34" charset="0"/>
              </a:rPr>
              <a:t>intraparietale</a:t>
            </a:r>
            <a:r>
              <a:rPr lang="it-IT" sz="2200" dirty="0">
                <a:latin typeface="Arial" panose="020B0604020202020204" pitchFamily="34" charset="0"/>
                <a:cs typeface="Arial" panose="020B0604020202020204" pitchFamily="34" charset="0"/>
              </a:rPr>
              <a:t> (IPS) </a:t>
            </a:r>
          </a:p>
          <a:p>
            <a:pPr algn="just"/>
            <a:r>
              <a:rPr lang="it-IT" sz="2200" dirty="0">
                <a:latin typeface="Arial" panose="020B0604020202020204" pitchFamily="34" charset="0"/>
                <a:cs typeface="Arial" panose="020B0604020202020204" pitchFamily="34" charset="0"/>
              </a:rPr>
              <a:t>IPS conterrebbe una costellazione di regioni funzionali che supportano l’integrazione senso-motoria. Queste aree ricevono input multisensoriali non sono quindi specificatamente legate ad un particolare flusso di elaborazione sensoriale ma piuttosto a qualsiasi fonte di informazione sensoriale che possa essere utile nel guidare le azioni di un dato sistema effettore motorio</a:t>
            </a:r>
            <a:r>
              <a:rPr lang="it-IT"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94977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0E488EF-6959-A44E-AB5A-849BC5B9C4CC}"/>
              </a:ext>
            </a:extLst>
          </p:cNvPr>
          <p:cNvSpPr>
            <a:spLocks noGrp="1"/>
          </p:cNvSpPr>
          <p:nvPr>
            <p:ph idx="1"/>
          </p:nvPr>
        </p:nvSpPr>
        <p:spPr>
          <a:xfrm>
            <a:off x="1204105" y="1644178"/>
            <a:ext cx="10517641" cy="4542972"/>
          </a:xfrm>
        </p:spPr>
        <p:txBody>
          <a:bodyPr>
            <a:normAutofit/>
          </a:bodyPr>
          <a:lstStyle/>
          <a:p>
            <a:pPr algn="just"/>
            <a:r>
              <a:rPr lang="it-IT" sz="2600" dirty="0">
                <a:latin typeface="Arial" panose="020B0604020202020204" pitchFamily="34" charset="0"/>
                <a:cs typeface="Arial" panose="020B0604020202020204" pitchFamily="34" charset="0"/>
              </a:rPr>
              <a:t>numerosi studi di </a:t>
            </a:r>
            <a:r>
              <a:rPr lang="it-IT" sz="2600" dirty="0" err="1">
                <a:latin typeface="Arial" panose="020B0604020202020204" pitchFamily="34" charset="0"/>
                <a:cs typeface="Arial" panose="020B0604020202020204" pitchFamily="34" charset="0"/>
              </a:rPr>
              <a:t>fMRI</a:t>
            </a:r>
            <a:r>
              <a:rPr lang="it-IT" sz="2600" dirty="0">
                <a:latin typeface="Arial" panose="020B0604020202020204" pitchFamily="34" charset="0"/>
                <a:cs typeface="Arial" panose="020B0604020202020204" pitchFamily="34" charset="0"/>
              </a:rPr>
              <a:t> hanno dimostrato l’esistenza di un’area nella </a:t>
            </a:r>
            <a:r>
              <a:rPr lang="it-IT" sz="2600" dirty="0">
                <a:solidFill>
                  <a:srgbClr val="FF0000"/>
                </a:solidFill>
                <a:latin typeface="Arial" panose="020B0604020202020204" pitchFamily="34" charset="0"/>
                <a:cs typeface="Arial" panose="020B0604020202020204" pitchFamily="34" charset="0"/>
              </a:rPr>
              <a:t>regione </a:t>
            </a:r>
            <a:r>
              <a:rPr lang="it-IT" sz="2600" dirty="0" err="1">
                <a:solidFill>
                  <a:srgbClr val="FF0000"/>
                </a:solidFill>
                <a:latin typeface="Arial" panose="020B0604020202020204" pitchFamily="34" charset="0"/>
                <a:cs typeface="Arial" panose="020B0604020202020204" pitchFamily="34" charset="0"/>
              </a:rPr>
              <a:t>silviana</a:t>
            </a:r>
            <a:r>
              <a:rPr lang="it-IT" sz="2600" dirty="0">
                <a:solidFill>
                  <a:srgbClr val="FF0000"/>
                </a:solidFill>
                <a:latin typeface="Arial" panose="020B0604020202020204" pitchFamily="34" charset="0"/>
                <a:cs typeface="Arial" panose="020B0604020202020204" pitchFamily="34" charset="0"/>
              </a:rPr>
              <a:t> posteriore sinistra </a:t>
            </a:r>
            <a:r>
              <a:rPr lang="it-IT" sz="2600" dirty="0">
                <a:latin typeface="Arial" panose="020B0604020202020204" pitchFamily="34" charset="0"/>
                <a:cs typeface="Arial" panose="020B0604020202020204" pitchFamily="34" charset="0"/>
              </a:rPr>
              <a:t>(SPT) che si attiva sia durante la percezione che durate la produzione del linguaggio (anche </a:t>
            </a:r>
            <a:r>
              <a:rPr lang="it-IT" sz="2600" dirty="0" err="1">
                <a:latin typeface="Arial" panose="020B0604020202020204" pitchFamily="34" charset="0"/>
                <a:cs typeface="Arial" panose="020B0604020202020204" pitchFamily="34" charset="0"/>
              </a:rPr>
              <a:t>subvocale</a:t>
            </a:r>
            <a:r>
              <a:rPr lang="it-IT" sz="2600" dirty="0">
                <a:latin typeface="Arial" panose="020B0604020202020204" pitchFamily="34" charset="0"/>
                <a:cs typeface="Arial" panose="020B0604020202020204" pitchFamily="34" charset="0"/>
              </a:rPr>
              <a:t>) </a:t>
            </a:r>
          </a:p>
          <a:p>
            <a:pPr algn="just"/>
            <a:r>
              <a:rPr lang="it-IT" sz="2600" dirty="0">
                <a:latin typeface="Arial" panose="020B0604020202020204" pitchFamily="34" charset="0"/>
                <a:cs typeface="Arial" panose="020B0604020202020204" pitchFamily="34" charset="0"/>
              </a:rPr>
              <a:t>SPT non è specifica del linguaggio ma risponde anche alla percezione e alla produzione di stimoli non verbali (es. ronzio) </a:t>
            </a:r>
          </a:p>
          <a:p>
            <a:pPr algn="just"/>
            <a:r>
              <a:rPr lang="it-IT" sz="2600" dirty="0">
                <a:latin typeface="Arial" panose="020B0604020202020204" pitchFamily="34" charset="0"/>
                <a:cs typeface="Arial" panose="020B0604020202020204" pitchFamily="34" charset="0"/>
              </a:rPr>
              <a:t>l’attivazione in SPT è diversa durante le fasi sensoriali e motorie</a:t>
            </a:r>
          </a:p>
        </p:txBody>
      </p:sp>
      <p:sp>
        <p:nvSpPr>
          <p:cNvPr id="4" name="Titolo 1">
            <a:extLst>
              <a:ext uri="{FF2B5EF4-FFF2-40B4-BE49-F238E27FC236}">
                <a16:creationId xmlns:a16="http://schemas.microsoft.com/office/drawing/2014/main" id="{88E22388-6EA5-9043-A11E-AA771DBB6435}"/>
              </a:ext>
            </a:extLst>
          </p:cNvPr>
          <p:cNvSpPr txBox="1">
            <a:spLocks/>
          </p:cNvSpPr>
          <p:nvPr/>
        </p:nvSpPr>
        <p:spPr>
          <a:xfrm>
            <a:off x="1886857" y="308345"/>
            <a:ext cx="9798324" cy="1148316"/>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rgbClr val="FF0000"/>
                </a:solidFill>
                <a:latin typeface="Arial" panose="020B0604020202020204" pitchFamily="34" charset="0"/>
                <a:cs typeface="Arial" panose="020B0604020202020204" pitchFamily="34" charset="0"/>
              </a:rPr>
              <a:t>Una rete di integrazione senso-motoria per il linguaggio</a:t>
            </a:r>
          </a:p>
        </p:txBody>
      </p:sp>
    </p:spTree>
    <p:extLst>
      <p:ext uri="{BB962C8B-B14F-4D97-AF65-F5344CB8AC3E}">
        <p14:creationId xmlns:p14="http://schemas.microsoft.com/office/powerpoint/2010/main" val="3104370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01FB32C-338B-364A-994D-770FC1F07663}"/>
              </a:ext>
            </a:extLst>
          </p:cNvPr>
          <p:cNvSpPr>
            <a:spLocks noGrp="1"/>
          </p:cNvSpPr>
          <p:nvPr>
            <p:ph idx="1"/>
          </p:nvPr>
        </p:nvSpPr>
        <p:spPr>
          <a:xfrm>
            <a:off x="1780032" y="1661160"/>
            <a:ext cx="10021824" cy="3703320"/>
          </a:xfrm>
        </p:spPr>
        <p:txBody>
          <a:bodyPr>
            <a:noAutofit/>
          </a:bodyPr>
          <a:lstStyle/>
          <a:p>
            <a:pPr marL="0" indent="0" algn="just">
              <a:buNone/>
            </a:pPr>
            <a:r>
              <a:rPr lang="it-IT" sz="2400" dirty="0">
                <a:solidFill>
                  <a:schemeClr val="tx1"/>
                </a:solidFill>
                <a:latin typeface="Arial" panose="020B0604020202020204" pitchFamily="34" charset="0"/>
                <a:cs typeface="Arial" panose="020B0604020202020204" pitchFamily="34" charset="0"/>
              </a:rPr>
              <a:t>SPT è funzionalmente connessa alle aree motorie del linguaggio in particolare alla pars </a:t>
            </a:r>
            <a:r>
              <a:rPr lang="it-IT" sz="2400" dirty="0" err="1">
                <a:solidFill>
                  <a:schemeClr val="tx1"/>
                </a:solidFill>
                <a:latin typeface="Arial" panose="020B0604020202020204" pitchFamily="34" charset="0"/>
                <a:cs typeface="Arial" panose="020B0604020202020204" pitchFamily="34" charset="0"/>
              </a:rPr>
              <a:t>opercularis</a:t>
            </a:r>
            <a:r>
              <a:rPr lang="it-IT" sz="2400" dirty="0">
                <a:solidFill>
                  <a:schemeClr val="tx1"/>
                </a:solidFill>
                <a:latin typeface="Arial" panose="020B0604020202020204" pitchFamily="34" charset="0"/>
                <a:cs typeface="Arial" panose="020B0604020202020204" pitchFamily="34" charset="0"/>
              </a:rPr>
              <a:t>, suggerendo che le due regioni sono funzionalmente collegate</a:t>
            </a:r>
          </a:p>
          <a:p>
            <a:pPr marL="0" indent="0" algn="just">
              <a:buNone/>
            </a:pPr>
            <a:r>
              <a:rPr lang="it-IT" sz="2400" dirty="0">
                <a:solidFill>
                  <a:schemeClr val="tx1"/>
                </a:solidFill>
                <a:latin typeface="Arial" panose="020B0604020202020204" pitchFamily="34" charset="0"/>
                <a:cs typeface="Arial" panose="020B0604020202020204" pitchFamily="34" charset="0"/>
              </a:rPr>
              <a:t> </a:t>
            </a:r>
          </a:p>
          <a:p>
            <a:pPr marL="0" indent="0" algn="just">
              <a:buNone/>
            </a:pPr>
            <a:r>
              <a:rPr lang="it-IT" sz="2400" dirty="0">
                <a:solidFill>
                  <a:schemeClr val="tx1"/>
                </a:solidFill>
                <a:latin typeface="Arial" panose="020B0604020202020204" pitchFamily="34" charset="0"/>
                <a:cs typeface="Arial" panose="020B0604020202020204" pitchFamily="34" charset="0"/>
              </a:rPr>
              <a:t>l’attività di SPT è modulata dalle manipolazioni degli effettori motori: è per es. meno attiva quando i pianisti esperti ascoltavano e poi immaginavano di suonare nuove melodie, rispetto a quando ascoltavano e canticchiavano a bassa voce le stesse melodie </a:t>
            </a:r>
          </a:p>
        </p:txBody>
      </p:sp>
      <p:sp>
        <p:nvSpPr>
          <p:cNvPr id="6" name="Titolo 1">
            <a:extLst>
              <a:ext uri="{FF2B5EF4-FFF2-40B4-BE49-F238E27FC236}">
                <a16:creationId xmlns:a16="http://schemas.microsoft.com/office/drawing/2014/main" id="{A7888DBF-4DAF-AB4D-873B-48BC685574C2}"/>
              </a:ext>
            </a:extLst>
          </p:cNvPr>
          <p:cNvSpPr txBox="1">
            <a:spLocks/>
          </p:cNvSpPr>
          <p:nvPr/>
        </p:nvSpPr>
        <p:spPr>
          <a:xfrm>
            <a:off x="1886857" y="308345"/>
            <a:ext cx="9798324" cy="1148316"/>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rgbClr val="FF0000"/>
                </a:solidFill>
                <a:latin typeface="Arial" panose="020B0604020202020204" pitchFamily="34" charset="0"/>
                <a:cs typeface="Arial" panose="020B0604020202020204" pitchFamily="34" charset="0"/>
              </a:rPr>
              <a:t>Una rete di integrazione senso-motoria per il linguaggio</a:t>
            </a:r>
          </a:p>
        </p:txBody>
      </p:sp>
    </p:spTree>
    <p:extLst>
      <p:ext uri="{BB962C8B-B14F-4D97-AF65-F5344CB8AC3E}">
        <p14:creationId xmlns:p14="http://schemas.microsoft.com/office/powerpoint/2010/main" val="3106030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B7D578-07D2-0447-98D3-E3FD744FD1A1}"/>
              </a:ext>
            </a:extLst>
          </p:cNvPr>
          <p:cNvSpPr>
            <a:spLocks noGrp="1"/>
          </p:cNvSpPr>
          <p:nvPr>
            <p:ph type="title"/>
          </p:nvPr>
        </p:nvSpPr>
        <p:spPr>
          <a:xfrm>
            <a:off x="1636296" y="244100"/>
            <a:ext cx="9820816" cy="1175626"/>
          </a:xfrm>
        </p:spPr>
        <p:txBody>
          <a:bodyPr>
            <a:normAutofit fontScale="90000"/>
          </a:bodyPr>
          <a:lstStyle/>
          <a:p>
            <a:r>
              <a:rPr lang="it-IT" b="1" dirty="0">
                <a:solidFill>
                  <a:srgbClr val="FF0000"/>
                </a:solidFill>
                <a:latin typeface="Arial" panose="020B0604020202020204" pitchFamily="34" charset="0"/>
                <a:cs typeface="Arial" panose="020B0604020202020204" pitchFamily="34" charset="0"/>
              </a:rPr>
              <a:t>Relazione tra memoria verbale a breve termine e integrazione </a:t>
            </a:r>
            <a:r>
              <a:rPr lang="it-IT" b="1" dirty="0" err="1">
                <a:solidFill>
                  <a:srgbClr val="FF0000"/>
                </a:solidFill>
                <a:latin typeface="Arial" panose="020B0604020202020204" pitchFamily="34" charset="0"/>
                <a:cs typeface="Arial" panose="020B0604020202020204" pitchFamily="34" charset="0"/>
              </a:rPr>
              <a:t>sensomotoria</a:t>
            </a:r>
            <a:endParaRPr lang="it-IT" b="1" dirty="0">
              <a:solidFill>
                <a:srgbClr val="FF0000"/>
              </a:solidFill>
              <a:latin typeface="Arial" panose="020B0604020202020204" pitchFamily="34" charset="0"/>
              <a:cs typeface="Arial" panose="020B0604020202020204" pitchFamily="34" charset="0"/>
            </a:endParaRPr>
          </a:p>
        </p:txBody>
      </p:sp>
      <p:sp>
        <p:nvSpPr>
          <p:cNvPr id="3" name="Segnaposto contenuto 2">
            <a:extLst>
              <a:ext uri="{FF2B5EF4-FFF2-40B4-BE49-F238E27FC236}">
                <a16:creationId xmlns:a16="http://schemas.microsoft.com/office/drawing/2014/main" id="{E2632C30-C5D9-8346-A735-459C553C43E4}"/>
              </a:ext>
            </a:extLst>
          </p:cNvPr>
          <p:cNvSpPr>
            <a:spLocks noGrp="1"/>
          </p:cNvSpPr>
          <p:nvPr>
            <p:ph idx="1"/>
          </p:nvPr>
        </p:nvSpPr>
        <p:spPr>
          <a:xfrm>
            <a:off x="807523" y="1626920"/>
            <a:ext cx="11150930" cy="5041075"/>
          </a:xfrm>
        </p:spPr>
        <p:txBody>
          <a:bodyPr>
            <a:normAutofit/>
          </a:bodyPr>
          <a:lstStyle/>
          <a:p>
            <a:pPr algn="just"/>
            <a:r>
              <a:rPr lang="it-IT" sz="2600" dirty="0">
                <a:latin typeface="Arial" panose="020B0604020202020204" pitchFamily="34" charset="0"/>
                <a:cs typeface="Arial" panose="020B0604020202020204" pitchFamily="34" charset="0"/>
              </a:rPr>
              <a:t>la MBT verbale è tipicamente caratterizzata da una componente di immagazzinamento e da un meccanismo di mantenimento attivo di queste informazioni </a:t>
            </a:r>
          </a:p>
          <a:p>
            <a:pPr algn="just"/>
            <a:r>
              <a:rPr lang="it-IT" sz="2600" dirty="0">
                <a:latin typeface="Arial" panose="020B0604020202020204" pitchFamily="34" charset="0"/>
                <a:cs typeface="Arial" panose="020B0604020202020204" pitchFamily="34" charset="0"/>
              </a:rPr>
              <a:t>nel modello di </a:t>
            </a:r>
            <a:r>
              <a:rPr lang="it-IT" sz="2600" dirty="0" err="1">
                <a:latin typeface="Arial" panose="020B0604020202020204" pitchFamily="34" charset="0"/>
                <a:cs typeface="Arial" panose="020B0604020202020204" pitchFamily="34" charset="0"/>
              </a:rPr>
              <a:t>Baddeley</a:t>
            </a:r>
            <a:r>
              <a:rPr lang="it-IT" sz="2600" dirty="0">
                <a:latin typeface="Arial" panose="020B0604020202020204" pitchFamily="34" charset="0"/>
                <a:cs typeface="Arial" panose="020B0604020202020204" pitchFamily="34" charset="0"/>
              </a:rPr>
              <a:t> è delineato un buffer -il </a:t>
            </a:r>
            <a:r>
              <a:rPr lang="it-IT" sz="2600" dirty="0" err="1">
                <a:latin typeface="Arial" panose="020B0604020202020204" pitchFamily="34" charset="0"/>
                <a:cs typeface="Arial" panose="020B0604020202020204" pitchFamily="34" charset="0"/>
              </a:rPr>
              <a:t>loop</a:t>
            </a:r>
            <a:r>
              <a:rPr lang="it-IT" sz="2600" dirty="0">
                <a:latin typeface="Arial" panose="020B0604020202020204" pitchFamily="34" charset="0"/>
                <a:cs typeface="Arial" panose="020B0604020202020204" pitchFamily="34" charset="0"/>
              </a:rPr>
              <a:t> fonologico- dedicato all’immagazzinamento delle informazioni verbali</a:t>
            </a:r>
            <a:endParaRPr lang="it-IT" sz="2600" dirty="0">
              <a:latin typeface="Arial" panose="020B0604020202020204" pitchFamily="34" charset="0"/>
              <a:cs typeface="Arial" panose="020B0604020202020204" pitchFamily="34" charset="0"/>
              <a:sym typeface="Wingdings" pitchFamily="2" charset="2"/>
            </a:endParaRPr>
          </a:p>
          <a:p>
            <a:pPr algn="just"/>
            <a:r>
              <a:rPr lang="it-IT" sz="2600" dirty="0">
                <a:latin typeface="Arial" panose="020B0604020202020204" pitchFamily="34" charset="0"/>
                <a:cs typeface="Arial" panose="020B0604020202020204" pitchFamily="34" charset="0"/>
                <a:sym typeface="Wingdings" pitchFamily="2" charset="2"/>
              </a:rPr>
              <a:t>Il mantenimento attivo di tali informazioni è possibile grazie ad un meccanismo di «ripetizione articolatoria»</a:t>
            </a:r>
          </a:p>
          <a:p>
            <a:pPr lvl="1" algn="just"/>
            <a:r>
              <a:rPr lang="it-IT" sz="2400" dirty="0">
                <a:latin typeface="Arial" panose="020B0604020202020204" pitchFamily="34" charset="0"/>
                <a:cs typeface="Arial" panose="020B0604020202020204" pitchFamily="34" charset="0"/>
              </a:rPr>
              <a:t>la componente di immagazzinamento della MBT verbale e i sistemi di elaborazione fonologica sono localizzati nel lobo temporale superiore</a:t>
            </a:r>
          </a:p>
          <a:p>
            <a:pPr lvl="1" algn="just"/>
            <a:r>
              <a:rPr lang="it-IT" sz="2400" dirty="0">
                <a:latin typeface="Arial" panose="020B0604020202020204" pitchFamily="34" charset="0"/>
                <a:cs typeface="Arial" panose="020B0604020202020204" pitchFamily="34" charset="0"/>
              </a:rPr>
              <a:t>i sistemi articolatori frontali sono responsabili del mantenimento attivo</a:t>
            </a:r>
          </a:p>
          <a:p>
            <a:pPr marL="457200" lvl="1" indent="0">
              <a:buNone/>
            </a:pPr>
            <a:endParaRPr lang="it-IT"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674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72333DD-1D53-7A4E-B85D-094263A4DC26}"/>
              </a:ext>
            </a:extLst>
          </p:cNvPr>
          <p:cNvSpPr>
            <a:spLocks noGrp="1"/>
          </p:cNvSpPr>
          <p:nvPr>
            <p:ph idx="1"/>
          </p:nvPr>
        </p:nvSpPr>
        <p:spPr>
          <a:xfrm>
            <a:off x="1674421" y="1510434"/>
            <a:ext cx="10044337" cy="4845289"/>
          </a:xfrm>
        </p:spPr>
        <p:txBody>
          <a:bodyPr>
            <a:normAutofit/>
          </a:bodyPr>
          <a:lstStyle/>
          <a:p>
            <a:pPr algn="just"/>
            <a:r>
              <a:rPr lang="it-IT" sz="2400" dirty="0">
                <a:latin typeface="Arial" panose="020B0604020202020204" pitchFamily="34" charset="0"/>
                <a:cs typeface="Arial" panose="020B0604020202020204" pitchFamily="34" charset="0"/>
              </a:rPr>
              <a:t>un danno funzionale al </a:t>
            </a:r>
            <a:r>
              <a:rPr lang="it-IT" sz="2400" dirty="0" err="1">
                <a:latin typeface="Arial" panose="020B0604020202020204" pitchFamily="34" charset="0"/>
                <a:cs typeface="Arial" panose="020B0604020202020204" pitchFamily="34" charset="0"/>
              </a:rPr>
              <a:t>loop</a:t>
            </a:r>
            <a:r>
              <a:rPr lang="it-IT" sz="2400" dirty="0">
                <a:latin typeface="Arial" panose="020B0604020202020204" pitchFamily="34" charset="0"/>
                <a:cs typeface="Arial" panose="020B0604020202020204" pitchFamily="34" charset="0"/>
              </a:rPr>
              <a:t> fonologico causa un disturbo della memoria di lavoro, tipico dell’afasia di conduzione. I pazienti con afasia di conduzione comprendono il succo di un enunciato, ma non riescono a conservare i dettagli fonologici (ad esempio, tendono a parafrasare una frase che cercano di ripetere)</a:t>
            </a:r>
          </a:p>
          <a:p>
            <a:pPr algn="just"/>
            <a:r>
              <a:rPr lang="it-IT" sz="2400" dirty="0">
                <a:latin typeface="Arial" panose="020B0604020202020204" pitchFamily="34" charset="0"/>
                <a:cs typeface="Arial" panose="020B0604020202020204" pitchFamily="34" charset="0"/>
              </a:rPr>
              <a:t>la memoria fonologica a breve termine fornisce un supporto empirico al ruolo dei circuiti sensomotori nell'acquisizione del vocabolario</a:t>
            </a:r>
          </a:p>
          <a:p>
            <a:pPr algn="just"/>
            <a:r>
              <a:rPr lang="it-IT" sz="2400" dirty="0">
                <a:latin typeface="Arial" panose="020B0604020202020204" pitchFamily="34" charset="0"/>
                <a:cs typeface="Arial" panose="020B0604020202020204" pitchFamily="34" charset="0"/>
              </a:rPr>
              <a:t>SPT è quindi una regione che supporta l'acquisizione delle forme fonologiche delle parole</a:t>
            </a:r>
          </a:p>
        </p:txBody>
      </p:sp>
      <p:sp>
        <p:nvSpPr>
          <p:cNvPr id="4" name="Titolo 1">
            <a:extLst>
              <a:ext uri="{FF2B5EF4-FFF2-40B4-BE49-F238E27FC236}">
                <a16:creationId xmlns:a16="http://schemas.microsoft.com/office/drawing/2014/main" id="{0DE9717C-4D8D-AF46-AFD4-75ECFDC8320E}"/>
              </a:ext>
            </a:extLst>
          </p:cNvPr>
          <p:cNvSpPr>
            <a:spLocks noGrp="1"/>
          </p:cNvSpPr>
          <p:nvPr>
            <p:ph type="title"/>
          </p:nvPr>
        </p:nvSpPr>
        <p:spPr>
          <a:xfrm>
            <a:off x="1636296" y="244100"/>
            <a:ext cx="9820816" cy="1175626"/>
          </a:xfrm>
        </p:spPr>
        <p:txBody>
          <a:bodyPr>
            <a:normAutofit fontScale="90000"/>
          </a:bodyPr>
          <a:lstStyle/>
          <a:p>
            <a:r>
              <a:rPr lang="it-IT" b="1" dirty="0">
                <a:solidFill>
                  <a:srgbClr val="FF0000"/>
                </a:solidFill>
                <a:latin typeface="Arial" panose="020B0604020202020204" pitchFamily="34" charset="0"/>
                <a:cs typeface="Arial" panose="020B0604020202020204" pitchFamily="34" charset="0"/>
              </a:rPr>
              <a:t>Relazione tra memoria verbale a breve termine e integrazione </a:t>
            </a:r>
            <a:r>
              <a:rPr lang="it-IT" b="1" dirty="0" err="1">
                <a:solidFill>
                  <a:srgbClr val="FF0000"/>
                </a:solidFill>
                <a:latin typeface="Arial" panose="020B0604020202020204" pitchFamily="34" charset="0"/>
                <a:cs typeface="Arial" panose="020B0604020202020204" pitchFamily="34" charset="0"/>
              </a:rPr>
              <a:t>sensomotoria</a:t>
            </a:r>
            <a:endParaRPr lang="it-IT"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3853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B0C694-5F36-5246-A133-A20BF582E135}"/>
              </a:ext>
            </a:extLst>
          </p:cNvPr>
          <p:cNvSpPr>
            <a:spLocks noGrp="1"/>
          </p:cNvSpPr>
          <p:nvPr>
            <p:ph type="title"/>
          </p:nvPr>
        </p:nvSpPr>
        <p:spPr>
          <a:xfrm>
            <a:off x="1745673" y="415737"/>
            <a:ext cx="10058400" cy="1280890"/>
          </a:xfrm>
        </p:spPr>
        <p:txBody>
          <a:bodyPr>
            <a:normAutofit/>
          </a:bodyPr>
          <a:lstStyle/>
          <a:p>
            <a:r>
              <a:rPr lang="it-IT" sz="3200" b="1" dirty="0">
                <a:solidFill>
                  <a:srgbClr val="FF0000"/>
                </a:solidFill>
                <a:latin typeface="Arial" panose="020B0604020202020204" pitchFamily="34" charset="0"/>
                <a:cs typeface="Arial" panose="020B0604020202020204" pitchFamily="34" charset="0"/>
              </a:rPr>
              <a:t>Il </a:t>
            </a:r>
            <a:r>
              <a:rPr lang="it-IT" sz="3200" b="1" dirty="0" err="1">
                <a:solidFill>
                  <a:srgbClr val="FF0000"/>
                </a:solidFill>
                <a:latin typeface="Arial" panose="020B0604020202020204" pitchFamily="34" charset="0"/>
                <a:cs typeface="Arial" panose="020B0604020202020204" pitchFamily="34" charset="0"/>
              </a:rPr>
              <a:t>planum</a:t>
            </a:r>
            <a:r>
              <a:rPr lang="it-IT" sz="3200" b="1" dirty="0">
                <a:solidFill>
                  <a:srgbClr val="FF0000"/>
                </a:solidFill>
                <a:latin typeface="Arial" panose="020B0604020202020204" pitchFamily="34" charset="0"/>
                <a:cs typeface="Arial" panose="020B0604020202020204" pitchFamily="34" charset="0"/>
              </a:rPr>
              <a:t> temporale: struttura </a:t>
            </a:r>
            <a:r>
              <a:rPr lang="it-IT" sz="3200" b="1" dirty="0" err="1">
                <a:solidFill>
                  <a:srgbClr val="FF0000"/>
                </a:solidFill>
                <a:latin typeface="Arial" panose="020B0604020202020204" pitchFamily="34" charset="0"/>
                <a:cs typeface="Arial" panose="020B0604020202020204" pitchFamily="34" charset="0"/>
              </a:rPr>
              <a:t>anatomo</a:t>
            </a:r>
            <a:r>
              <a:rPr lang="it-IT" sz="3200" b="1" dirty="0">
                <a:solidFill>
                  <a:srgbClr val="FF0000"/>
                </a:solidFill>
                <a:latin typeface="Arial" panose="020B0604020202020204" pitchFamily="34" charset="0"/>
                <a:cs typeface="Arial" panose="020B0604020202020204" pitchFamily="34" charset="0"/>
              </a:rPr>
              <a:t>-funzionale</a:t>
            </a:r>
          </a:p>
        </p:txBody>
      </p:sp>
      <p:sp>
        <p:nvSpPr>
          <p:cNvPr id="3" name="Segnaposto contenuto 2">
            <a:extLst>
              <a:ext uri="{FF2B5EF4-FFF2-40B4-BE49-F238E27FC236}">
                <a16:creationId xmlns:a16="http://schemas.microsoft.com/office/drawing/2014/main" id="{9CFC96D6-7A95-1E4F-AD7E-A120DB3C270E}"/>
              </a:ext>
            </a:extLst>
          </p:cNvPr>
          <p:cNvSpPr>
            <a:spLocks noGrp="1"/>
          </p:cNvSpPr>
          <p:nvPr>
            <p:ph idx="1"/>
          </p:nvPr>
        </p:nvSpPr>
        <p:spPr>
          <a:xfrm>
            <a:off x="7167338" y="1739696"/>
            <a:ext cx="4476022" cy="4661104"/>
          </a:xfrm>
        </p:spPr>
        <p:txBody>
          <a:bodyPr>
            <a:normAutofit lnSpcReduction="10000"/>
          </a:bodyPr>
          <a:lstStyle/>
          <a:p>
            <a:pPr>
              <a:buFont typeface="Arial" panose="020B0604020202020204" pitchFamily="34" charset="0"/>
              <a:buChar char="•"/>
            </a:pPr>
            <a:r>
              <a:rPr lang="it-IT" sz="2600" dirty="0">
                <a:latin typeface="Arial" panose="020B0604020202020204" pitchFamily="34" charset="0"/>
                <a:cs typeface="Arial" panose="020B0604020202020204" pitchFamily="34" charset="0"/>
              </a:rPr>
              <a:t>area SPT è situata nella regione del </a:t>
            </a:r>
            <a:r>
              <a:rPr lang="it-IT" sz="2600" dirty="0" err="1">
                <a:latin typeface="Arial" panose="020B0604020202020204" pitchFamily="34" charset="0"/>
                <a:cs typeface="Arial" panose="020B0604020202020204" pitchFamily="34" charset="0"/>
              </a:rPr>
              <a:t>planum</a:t>
            </a:r>
            <a:r>
              <a:rPr lang="it-IT" sz="2600" dirty="0">
                <a:latin typeface="Arial" panose="020B0604020202020204" pitchFamily="34" charset="0"/>
                <a:cs typeface="Arial" panose="020B0604020202020204" pitchFamily="34" charset="0"/>
              </a:rPr>
              <a:t> temporale (PT) sinistro</a:t>
            </a:r>
          </a:p>
          <a:p>
            <a:pPr>
              <a:buFont typeface="Arial" panose="020B0604020202020204" pitchFamily="34" charset="0"/>
              <a:buChar char="•"/>
            </a:pPr>
            <a:r>
              <a:rPr lang="it-IT" sz="2600" dirty="0">
                <a:latin typeface="Arial" panose="020B0604020202020204" pitchFamily="34" charset="0"/>
                <a:cs typeface="Arial" panose="020B0604020202020204" pitchFamily="34" charset="0"/>
              </a:rPr>
              <a:t>il PT ha 4 diverse aree </a:t>
            </a:r>
            <a:r>
              <a:rPr lang="it-IT" sz="2600" dirty="0" err="1">
                <a:latin typeface="Arial" panose="020B0604020202020204" pitchFamily="34" charset="0"/>
                <a:cs typeface="Arial" panose="020B0604020202020204" pitchFamily="34" charset="0"/>
              </a:rPr>
              <a:t>citoarchitettoniche</a:t>
            </a:r>
            <a:r>
              <a:rPr lang="it-IT" sz="2600" dirty="0">
                <a:latin typeface="Arial" panose="020B0604020202020204" pitchFamily="34" charset="0"/>
                <a:cs typeface="Arial" panose="020B0604020202020204" pitchFamily="34" charset="0"/>
              </a:rPr>
              <a:t> con funzioni differenti </a:t>
            </a:r>
          </a:p>
          <a:p>
            <a:pPr>
              <a:buFont typeface="Arial" panose="020B0604020202020204" pitchFamily="34" charset="0"/>
              <a:buChar char="•"/>
            </a:pPr>
            <a:r>
              <a:rPr lang="it-IT" sz="2600" dirty="0">
                <a:latin typeface="Arial" panose="020B0604020202020204" pitchFamily="34" charset="0"/>
                <a:cs typeface="Arial" panose="020B0604020202020204" pitchFamily="34" charset="0"/>
              </a:rPr>
              <a:t>area in giallo corrisponde all’area </a:t>
            </a:r>
            <a:r>
              <a:rPr lang="it-IT" sz="2600" dirty="0" err="1">
                <a:latin typeface="Arial" panose="020B0604020202020204" pitchFamily="34" charset="0"/>
                <a:cs typeface="Arial" panose="020B0604020202020204" pitchFamily="34" charset="0"/>
              </a:rPr>
              <a:t>Tpt</a:t>
            </a:r>
            <a:r>
              <a:rPr lang="it-IT" sz="2600" dirty="0">
                <a:latin typeface="Arial" panose="020B0604020202020204" pitchFamily="34" charset="0"/>
                <a:cs typeface="Arial" panose="020B0604020202020204" pitchFamily="34" charset="0"/>
              </a:rPr>
              <a:t> (che NON è considerata una parte della corteccia uditiva) all’interno della quale si troverebbe anche SPT </a:t>
            </a:r>
          </a:p>
          <a:p>
            <a:pPr marL="0" indent="0">
              <a:buNone/>
            </a:pPr>
            <a:endParaRPr lang="it-IT" sz="2600" dirty="0">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33F053FD-11EF-394E-9982-0081412B838D}"/>
              </a:ext>
            </a:extLst>
          </p:cNvPr>
          <p:cNvPicPr>
            <a:picLocks noChangeAspect="1"/>
          </p:cNvPicPr>
          <p:nvPr/>
        </p:nvPicPr>
        <p:blipFill>
          <a:blip r:embed="rId2"/>
          <a:stretch>
            <a:fillRect/>
          </a:stretch>
        </p:blipFill>
        <p:spPr>
          <a:xfrm>
            <a:off x="1332551" y="1489363"/>
            <a:ext cx="5703579" cy="5147313"/>
          </a:xfrm>
          <a:prstGeom prst="rect">
            <a:avLst/>
          </a:prstGeom>
        </p:spPr>
      </p:pic>
    </p:spTree>
    <p:extLst>
      <p:ext uri="{BB962C8B-B14F-4D97-AF65-F5344CB8AC3E}">
        <p14:creationId xmlns:p14="http://schemas.microsoft.com/office/powerpoint/2010/main" val="2435500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E354067-5FA1-5640-BAF8-D16034C88179}"/>
              </a:ext>
            </a:extLst>
          </p:cNvPr>
          <p:cNvSpPr>
            <a:spLocks noGrp="1"/>
          </p:cNvSpPr>
          <p:nvPr>
            <p:ph idx="1"/>
          </p:nvPr>
        </p:nvSpPr>
        <p:spPr>
          <a:xfrm>
            <a:off x="1741742" y="1303147"/>
            <a:ext cx="10157650" cy="5231765"/>
          </a:xfrm>
        </p:spPr>
        <p:txBody>
          <a:bodyPr>
            <a:normAutofit fontScale="92500" lnSpcReduction="10000"/>
          </a:bodyPr>
          <a:lstStyle/>
          <a:p>
            <a:pPr marL="0" indent="0" algn="just">
              <a:buNone/>
            </a:pPr>
            <a:r>
              <a:rPr lang="it-IT" sz="2800" dirty="0">
                <a:latin typeface="Arial" panose="020B0604020202020204" pitchFamily="34" charset="0"/>
                <a:cs typeface="Arial" panose="020B0604020202020204" pitchFamily="34" charset="0"/>
              </a:rPr>
              <a:t>Il PT è stato associato alle funzioni vocali:</a:t>
            </a:r>
          </a:p>
          <a:p>
            <a:pPr marL="914400" lvl="1" indent="-514350" algn="just">
              <a:buFont typeface="+mj-lt"/>
              <a:buAutoNum type="arabicPeriod"/>
            </a:pPr>
            <a:r>
              <a:rPr lang="it-IT" sz="2800" dirty="0">
                <a:latin typeface="Arial" panose="020B0604020202020204" pitchFamily="34" charset="0"/>
                <a:cs typeface="Arial" panose="020B0604020202020204" pitchFamily="34" charset="0"/>
              </a:rPr>
              <a:t>il PT sinistro è più grande del PT destro nella maggior parte degli individui</a:t>
            </a:r>
          </a:p>
          <a:p>
            <a:pPr marL="914400" lvl="1" indent="-514350" algn="just">
              <a:buFont typeface="+mj-lt"/>
              <a:buAutoNum type="arabicPeriod"/>
            </a:pPr>
            <a:r>
              <a:rPr lang="it-IT" sz="2800" dirty="0">
                <a:latin typeface="Arial" panose="020B0604020202020204" pitchFamily="34" charset="0"/>
                <a:cs typeface="Arial" panose="020B0604020202020204" pitchFamily="34" charset="0"/>
              </a:rPr>
              <a:t>il PT è contiguo all'area di </a:t>
            </a:r>
            <a:r>
              <a:rPr lang="it-IT" sz="2800" dirty="0" err="1">
                <a:latin typeface="Arial" panose="020B0604020202020204" pitchFamily="34" charset="0"/>
                <a:cs typeface="Arial" panose="020B0604020202020204" pitchFamily="34" charset="0"/>
              </a:rPr>
              <a:t>Wernicke</a:t>
            </a:r>
            <a:r>
              <a:rPr lang="it-IT" sz="2800" dirty="0">
                <a:latin typeface="Arial" panose="020B0604020202020204" pitchFamily="34" charset="0"/>
                <a:cs typeface="Arial" panose="020B0604020202020204" pitchFamily="34" charset="0"/>
              </a:rPr>
              <a:t> classica </a:t>
            </a:r>
          </a:p>
          <a:p>
            <a:pPr marL="0" indent="0" algn="just">
              <a:buNone/>
            </a:pPr>
            <a:r>
              <a:rPr lang="it-IT" sz="3000" dirty="0">
                <a:latin typeface="Arial" panose="020B0604020202020204" pitchFamily="34" charset="0"/>
                <a:cs typeface="Arial" panose="020B0604020202020204" pitchFamily="34" charset="0"/>
              </a:rPr>
              <a:t>Tuttavia, è stata messa in discussione l’idea che il PT sia un’area strettamente vocale perché: </a:t>
            </a:r>
          </a:p>
          <a:p>
            <a:pPr marL="914400" lvl="1" indent="-514350" algn="just">
              <a:buFont typeface="+mj-lt"/>
              <a:buAutoNum type="alphaLcPeriod"/>
            </a:pPr>
            <a:r>
              <a:rPr lang="it-IT" sz="2800" dirty="0">
                <a:latin typeface="Arial" panose="020B0604020202020204" pitchFamily="34" charset="0"/>
                <a:cs typeface="Arial" panose="020B0604020202020204" pitchFamily="34" charset="0"/>
              </a:rPr>
              <a:t>il PT viene attivato da una serie di stimoli non vocali</a:t>
            </a:r>
          </a:p>
          <a:p>
            <a:pPr marL="914400" lvl="1" indent="-514350" algn="just">
              <a:buFont typeface="+mj-lt"/>
              <a:buAutoNum type="alphaLcPeriod"/>
            </a:pPr>
            <a:r>
              <a:rPr lang="it-IT" sz="2800" dirty="0">
                <a:latin typeface="Arial" panose="020B0604020202020204" pitchFamily="34" charset="0"/>
                <a:cs typeface="Arial" panose="020B0604020202020204" pitchFamily="34" charset="0"/>
              </a:rPr>
              <a:t>il PT sinistro risponde meglio ai toni che al parlato, almeno in alcuni compiti: l'asimmetria del PT verso sinistra è risultata correlata all'abilità musicale </a:t>
            </a:r>
          </a:p>
          <a:p>
            <a:pPr marL="914400" lvl="1" indent="-514350" algn="just">
              <a:buFont typeface="+mj-lt"/>
              <a:buAutoNum type="alphaLcPeriod"/>
            </a:pPr>
            <a:r>
              <a:rPr lang="it-IT" sz="2800" dirty="0">
                <a:latin typeface="Arial" panose="020B0604020202020204" pitchFamily="34" charset="0"/>
                <a:cs typeface="Arial" panose="020B0604020202020204" pitchFamily="34" charset="0"/>
              </a:rPr>
              <a:t>gli scimpanzé presentano la stessa asimmetria del PT verso sinistra </a:t>
            </a:r>
          </a:p>
        </p:txBody>
      </p:sp>
      <p:sp>
        <p:nvSpPr>
          <p:cNvPr id="3" name="Titolo 1">
            <a:extLst>
              <a:ext uri="{FF2B5EF4-FFF2-40B4-BE49-F238E27FC236}">
                <a16:creationId xmlns:a16="http://schemas.microsoft.com/office/drawing/2014/main" id="{A3FBE3E4-D41C-184D-9B56-39B6FF5B08B0}"/>
              </a:ext>
            </a:extLst>
          </p:cNvPr>
          <p:cNvSpPr>
            <a:spLocks noGrp="1"/>
          </p:cNvSpPr>
          <p:nvPr>
            <p:ph type="title"/>
          </p:nvPr>
        </p:nvSpPr>
        <p:spPr>
          <a:xfrm>
            <a:off x="1745672" y="415737"/>
            <a:ext cx="10153719" cy="766887"/>
          </a:xfrm>
        </p:spPr>
        <p:txBody>
          <a:bodyPr>
            <a:normAutofit/>
          </a:bodyPr>
          <a:lstStyle/>
          <a:p>
            <a:r>
              <a:rPr lang="it-IT" sz="3200" b="1" dirty="0">
                <a:solidFill>
                  <a:srgbClr val="FF0000"/>
                </a:solidFill>
                <a:latin typeface="Arial" panose="020B0604020202020204" pitchFamily="34" charset="0"/>
                <a:cs typeface="Arial" panose="020B0604020202020204" pitchFamily="34" charset="0"/>
              </a:rPr>
              <a:t>Il </a:t>
            </a:r>
            <a:r>
              <a:rPr lang="it-IT" sz="3200" b="1" dirty="0" err="1">
                <a:solidFill>
                  <a:srgbClr val="FF0000"/>
                </a:solidFill>
                <a:latin typeface="Arial" panose="020B0604020202020204" pitchFamily="34" charset="0"/>
                <a:cs typeface="Arial" panose="020B0604020202020204" pitchFamily="34" charset="0"/>
              </a:rPr>
              <a:t>planum</a:t>
            </a:r>
            <a:r>
              <a:rPr lang="it-IT" sz="3200" b="1" dirty="0">
                <a:solidFill>
                  <a:srgbClr val="FF0000"/>
                </a:solidFill>
                <a:latin typeface="Arial" panose="020B0604020202020204" pitchFamily="34" charset="0"/>
                <a:cs typeface="Arial" panose="020B0604020202020204" pitchFamily="34" charset="0"/>
              </a:rPr>
              <a:t> temporale: struttura </a:t>
            </a:r>
            <a:r>
              <a:rPr lang="it-IT" sz="3200" b="1" dirty="0" err="1">
                <a:solidFill>
                  <a:srgbClr val="FF0000"/>
                </a:solidFill>
                <a:latin typeface="Arial" panose="020B0604020202020204" pitchFamily="34" charset="0"/>
                <a:cs typeface="Arial" panose="020B0604020202020204" pitchFamily="34" charset="0"/>
              </a:rPr>
              <a:t>anatomo</a:t>
            </a:r>
            <a:r>
              <a:rPr lang="it-IT" sz="3200" b="1" dirty="0">
                <a:solidFill>
                  <a:srgbClr val="FF0000"/>
                </a:solidFill>
                <a:latin typeface="Arial" panose="020B0604020202020204" pitchFamily="34" charset="0"/>
                <a:cs typeface="Arial" panose="020B0604020202020204" pitchFamily="34" charset="0"/>
              </a:rPr>
              <a:t>-funzionale</a:t>
            </a:r>
          </a:p>
        </p:txBody>
      </p:sp>
    </p:spTree>
    <p:extLst>
      <p:ext uri="{BB962C8B-B14F-4D97-AF65-F5344CB8AC3E}">
        <p14:creationId xmlns:p14="http://schemas.microsoft.com/office/powerpoint/2010/main" val="2093442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E354067-5FA1-5640-BAF8-D16034C88179}"/>
              </a:ext>
            </a:extLst>
          </p:cNvPr>
          <p:cNvSpPr>
            <a:spLocks noGrp="1"/>
          </p:cNvSpPr>
          <p:nvPr>
            <p:ph idx="1"/>
          </p:nvPr>
        </p:nvSpPr>
        <p:spPr>
          <a:xfrm>
            <a:off x="1645920" y="1182624"/>
            <a:ext cx="10086901" cy="5360680"/>
          </a:xfrm>
        </p:spPr>
        <p:txBody>
          <a:bodyPr>
            <a:normAutofit/>
          </a:bodyPr>
          <a:lstStyle/>
          <a:p>
            <a:pPr lvl="0" algn="just">
              <a:buClr>
                <a:srgbClr val="A53010"/>
              </a:buClr>
            </a:pPr>
            <a:r>
              <a:rPr lang="it-IT" sz="2000" dirty="0">
                <a:latin typeface="Arial" panose="020B0604020202020204" pitchFamily="34" charset="0"/>
                <a:cs typeface="Arial" panose="020B0604020202020204" pitchFamily="34" charset="0"/>
              </a:rPr>
              <a:t>questa multifunzionalità del PT ha portato alcuni ricercatori a proporre che il PT agisca come un "nodo computazionale" in cui segnali acustici di vario tipo fungono da input e, attraverso un calcolo di corrispondenza (</a:t>
            </a:r>
            <a:r>
              <a:rPr lang="it-IT" sz="2000" i="1" dirty="0">
                <a:latin typeface="Arial" panose="020B0604020202020204" pitchFamily="34" charset="0"/>
                <a:cs typeface="Arial" panose="020B0604020202020204" pitchFamily="34" charset="0"/>
              </a:rPr>
              <a:t>pattern-</a:t>
            </a:r>
            <a:r>
              <a:rPr lang="it-IT" sz="2000" i="1" dirty="0" err="1">
                <a:latin typeface="Arial" panose="020B0604020202020204" pitchFamily="34" charset="0"/>
                <a:cs typeface="Arial" panose="020B0604020202020204" pitchFamily="34" charset="0"/>
              </a:rPr>
              <a:t>matching</a:t>
            </a:r>
            <a:r>
              <a:rPr lang="it-IT" sz="2000" dirty="0">
                <a:latin typeface="Arial" panose="020B0604020202020204" pitchFamily="34" charset="0"/>
                <a:cs typeface="Arial" panose="020B0604020202020204" pitchFamily="34" charset="0"/>
              </a:rPr>
              <a:t>), vengano smistati in base al tipo di informazione e instradati in flussi di elaborazione successivi appropriati</a:t>
            </a:r>
          </a:p>
          <a:p>
            <a:pPr algn="just">
              <a:buClr>
                <a:srgbClr val="A53010"/>
              </a:buClr>
            </a:pPr>
            <a:r>
              <a:rPr lang="it-IT" sz="2000" dirty="0">
                <a:latin typeface="Arial" panose="020B0604020202020204" pitchFamily="34" charset="0"/>
                <a:cs typeface="Arial" panose="020B0604020202020204" pitchFamily="34" charset="0"/>
              </a:rPr>
              <a:t>una visione alternativa è che il PT suddiviso da un punto di vista funzionale e </a:t>
            </a:r>
            <a:r>
              <a:rPr lang="it-IT" sz="2000" dirty="0" err="1">
                <a:latin typeface="Arial" panose="020B0604020202020204" pitchFamily="34" charset="0"/>
                <a:cs typeface="Arial" panose="020B0604020202020204" pitchFamily="34" charset="0"/>
              </a:rPr>
              <a:t>citoarchitettonico</a:t>
            </a:r>
            <a:r>
              <a:rPr lang="it-IT" sz="2000" dirty="0">
                <a:latin typeface="Arial" panose="020B0604020202020204" pitchFamily="34" charset="0"/>
                <a:cs typeface="Arial" panose="020B0604020202020204" pitchFamily="34" charset="0"/>
              </a:rPr>
              <a:t> abbia al suo interno una separazione tra le funzioni spaziali legate all'udito e le funzioni sensoriali-motorie</a:t>
            </a:r>
          </a:p>
          <a:p>
            <a:pPr lvl="0" algn="just">
              <a:buClr>
                <a:srgbClr val="A53010"/>
              </a:buClr>
            </a:pPr>
            <a:endParaRPr lang="it-IT" sz="2400" dirty="0">
              <a:latin typeface="Arial" panose="020B0604020202020204" pitchFamily="34" charset="0"/>
              <a:cs typeface="Arial" panose="020B0604020202020204" pitchFamily="34" charset="0"/>
            </a:endParaRPr>
          </a:p>
          <a:p>
            <a:pPr marL="400050" lvl="1" indent="0">
              <a:buNone/>
            </a:pPr>
            <a:endParaRPr lang="it-IT" sz="2600" dirty="0">
              <a:latin typeface="Arial" panose="020B0604020202020204" pitchFamily="34" charset="0"/>
              <a:cs typeface="Arial" panose="020B0604020202020204" pitchFamily="34" charset="0"/>
            </a:endParaRPr>
          </a:p>
        </p:txBody>
      </p:sp>
      <p:sp>
        <p:nvSpPr>
          <p:cNvPr id="3" name="Titolo 1">
            <a:extLst>
              <a:ext uri="{FF2B5EF4-FFF2-40B4-BE49-F238E27FC236}">
                <a16:creationId xmlns:a16="http://schemas.microsoft.com/office/drawing/2014/main" id="{253D1966-5361-B342-8DFA-8B7EC7636DF2}"/>
              </a:ext>
            </a:extLst>
          </p:cNvPr>
          <p:cNvSpPr>
            <a:spLocks noGrp="1"/>
          </p:cNvSpPr>
          <p:nvPr>
            <p:ph type="title"/>
          </p:nvPr>
        </p:nvSpPr>
        <p:spPr>
          <a:xfrm>
            <a:off x="1745672" y="415737"/>
            <a:ext cx="10153719" cy="766887"/>
          </a:xfrm>
        </p:spPr>
        <p:txBody>
          <a:bodyPr>
            <a:normAutofit/>
          </a:bodyPr>
          <a:lstStyle/>
          <a:p>
            <a:r>
              <a:rPr lang="it-IT" sz="3200" b="1" dirty="0">
                <a:solidFill>
                  <a:srgbClr val="FF0000"/>
                </a:solidFill>
                <a:latin typeface="Arial" panose="020B0604020202020204" pitchFamily="34" charset="0"/>
                <a:cs typeface="Arial" panose="020B0604020202020204" pitchFamily="34" charset="0"/>
              </a:rPr>
              <a:t>Il </a:t>
            </a:r>
            <a:r>
              <a:rPr lang="it-IT" sz="3200" b="1" dirty="0" err="1">
                <a:solidFill>
                  <a:srgbClr val="FF0000"/>
                </a:solidFill>
                <a:latin typeface="Arial" panose="020B0604020202020204" pitchFamily="34" charset="0"/>
                <a:cs typeface="Arial" panose="020B0604020202020204" pitchFamily="34" charset="0"/>
              </a:rPr>
              <a:t>planum</a:t>
            </a:r>
            <a:r>
              <a:rPr lang="it-IT" sz="3200" b="1" dirty="0">
                <a:solidFill>
                  <a:srgbClr val="FF0000"/>
                </a:solidFill>
                <a:latin typeface="Arial" panose="020B0604020202020204" pitchFamily="34" charset="0"/>
                <a:cs typeface="Arial" panose="020B0604020202020204" pitchFamily="34" charset="0"/>
              </a:rPr>
              <a:t> temporale: struttura </a:t>
            </a:r>
            <a:r>
              <a:rPr lang="it-IT" sz="3200" b="1" dirty="0" err="1">
                <a:solidFill>
                  <a:srgbClr val="FF0000"/>
                </a:solidFill>
                <a:latin typeface="Arial" panose="020B0604020202020204" pitchFamily="34" charset="0"/>
                <a:cs typeface="Arial" panose="020B0604020202020204" pitchFamily="34" charset="0"/>
              </a:rPr>
              <a:t>anatomo</a:t>
            </a:r>
            <a:r>
              <a:rPr lang="it-IT" sz="3200" b="1" dirty="0">
                <a:solidFill>
                  <a:srgbClr val="FF0000"/>
                </a:solidFill>
                <a:latin typeface="Arial" panose="020B0604020202020204" pitchFamily="34" charset="0"/>
                <a:cs typeface="Arial" panose="020B0604020202020204" pitchFamily="34" charset="0"/>
              </a:rPr>
              <a:t>-funzionale</a:t>
            </a:r>
          </a:p>
        </p:txBody>
      </p:sp>
      <p:pic>
        <p:nvPicPr>
          <p:cNvPr id="4" name="Immagine 3">
            <a:extLst>
              <a:ext uri="{FF2B5EF4-FFF2-40B4-BE49-F238E27FC236}">
                <a16:creationId xmlns:a16="http://schemas.microsoft.com/office/drawing/2014/main" id="{4333E580-5567-B74C-9AFE-67B2D961C5B0}"/>
              </a:ext>
            </a:extLst>
          </p:cNvPr>
          <p:cNvPicPr>
            <a:picLocks noChangeAspect="1"/>
          </p:cNvPicPr>
          <p:nvPr/>
        </p:nvPicPr>
        <p:blipFill>
          <a:blip r:embed="rId3"/>
          <a:stretch>
            <a:fillRect/>
          </a:stretch>
        </p:blipFill>
        <p:spPr>
          <a:xfrm>
            <a:off x="6278880" y="3862964"/>
            <a:ext cx="4785169" cy="2795755"/>
          </a:xfrm>
          <a:prstGeom prst="rect">
            <a:avLst/>
          </a:prstGeom>
        </p:spPr>
      </p:pic>
      <p:sp>
        <p:nvSpPr>
          <p:cNvPr id="6" name="CasellaDiTesto 5">
            <a:extLst>
              <a:ext uri="{FF2B5EF4-FFF2-40B4-BE49-F238E27FC236}">
                <a16:creationId xmlns:a16="http://schemas.microsoft.com/office/drawing/2014/main" id="{A53E4A76-F9F5-4442-83C2-7F0A81DE8DE1}"/>
              </a:ext>
            </a:extLst>
          </p:cNvPr>
          <p:cNvSpPr txBox="1"/>
          <p:nvPr/>
        </p:nvSpPr>
        <p:spPr>
          <a:xfrm>
            <a:off x="2362263" y="4777206"/>
            <a:ext cx="3764478" cy="1323439"/>
          </a:xfrm>
          <a:prstGeom prst="rect">
            <a:avLst/>
          </a:prstGeom>
          <a:noFill/>
        </p:spPr>
        <p:txBody>
          <a:bodyPr wrap="square" rtlCol="0">
            <a:spAutoFit/>
          </a:bodyPr>
          <a:lstStyle/>
          <a:p>
            <a:pPr algn="just"/>
            <a:r>
              <a:rPr lang="it-IT" sz="2000" dirty="0">
                <a:solidFill>
                  <a:schemeClr val="tx1">
                    <a:lumMod val="75000"/>
                    <a:lumOff val="25000"/>
                  </a:schemeClr>
                </a:solidFill>
                <a:latin typeface="Arial" panose="020B0604020202020204" pitchFamily="34" charset="0"/>
                <a:cs typeface="Arial" panose="020B0604020202020204" pitchFamily="34" charset="0"/>
              </a:rPr>
              <a:t>Studi di risonanza hanno mappato la funzione senso-motorie in aree più posteriori del PT</a:t>
            </a:r>
          </a:p>
        </p:txBody>
      </p:sp>
    </p:spTree>
    <p:extLst>
      <p:ext uri="{BB962C8B-B14F-4D97-AF65-F5344CB8AC3E}">
        <p14:creationId xmlns:p14="http://schemas.microsoft.com/office/powerpoint/2010/main" val="1600814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8EBC8-B166-1F46-B343-8B8B544E2178}"/>
              </a:ext>
            </a:extLst>
          </p:cNvPr>
          <p:cNvSpPr>
            <a:spLocks noGrp="1"/>
          </p:cNvSpPr>
          <p:nvPr>
            <p:ph type="title"/>
          </p:nvPr>
        </p:nvSpPr>
        <p:spPr>
          <a:xfrm>
            <a:off x="1844784" y="557610"/>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Afasie in popolazioni atipiche</a:t>
            </a:r>
          </a:p>
        </p:txBody>
      </p:sp>
      <p:sp>
        <p:nvSpPr>
          <p:cNvPr id="3" name="Segnaposto contenuto 2">
            <a:extLst>
              <a:ext uri="{FF2B5EF4-FFF2-40B4-BE49-F238E27FC236}">
                <a16:creationId xmlns:a16="http://schemas.microsoft.com/office/drawing/2014/main" id="{598EE59C-C26B-A046-954A-27C12B4D7D6E}"/>
              </a:ext>
            </a:extLst>
          </p:cNvPr>
          <p:cNvSpPr>
            <a:spLocks noGrp="1"/>
          </p:cNvSpPr>
          <p:nvPr>
            <p:ph idx="1"/>
          </p:nvPr>
        </p:nvSpPr>
        <p:spPr>
          <a:xfrm>
            <a:off x="1679171" y="1734596"/>
            <a:ext cx="9226927" cy="4466704"/>
          </a:xfrm>
        </p:spPr>
        <p:txBody>
          <a:bodyPr>
            <a:normAutofit/>
          </a:bodyPr>
          <a:lstStyle/>
          <a:p>
            <a:pPr algn="just"/>
            <a:r>
              <a:rPr lang="it-IT" sz="2800" dirty="0">
                <a:latin typeface="Arial" panose="020B0604020202020204" pitchFamily="34" charset="0"/>
                <a:cs typeface="Arial" panose="020B0604020202020204" pitchFamily="34" charset="0"/>
              </a:rPr>
              <a:t>Esistono batterie apposite:</a:t>
            </a:r>
            <a:endParaRPr lang="it-IT" sz="2600" dirty="0">
              <a:latin typeface="Arial" panose="020B0604020202020204" pitchFamily="34" charset="0"/>
              <a:cs typeface="Arial" panose="020B0604020202020204" pitchFamily="34" charset="0"/>
            </a:endParaRPr>
          </a:p>
          <a:p>
            <a:pPr lvl="1" algn="just"/>
            <a:r>
              <a:rPr lang="it-IT" sz="2600" dirty="0">
                <a:latin typeface="Arial" panose="020B0604020202020204" pitchFamily="34" charset="0"/>
                <a:cs typeface="Arial" panose="020B0604020202020204" pitchFamily="34" charset="0"/>
              </a:rPr>
              <a:t> la BAT (</a:t>
            </a:r>
            <a:r>
              <a:rPr lang="it-IT" sz="2600" dirty="0" err="1">
                <a:latin typeface="Arial" panose="020B0604020202020204" pitchFamily="34" charset="0"/>
                <a:cs typeface="Arial" panose="020B0604020202020204" pitchFamily="34" charset="0"/>
              </a:rPr>
              <a:t>Bilingual</a:t>
            </a:r>
            <a:r>
              <a:rPr lang="it-IT" sz="2600" dirty="0">
                <a:latin typeface="Arial" panose="020B0604020202020204" pitchFamily="34" charset="0"/>
                <a:cs typeface="Arial" panose="020B0604020202020204" pitchFamily="34" charset="0"/>
              </a:rPr>
              <a:t> </a:t>
            </a:r>
            <a:r>
              <a:rPr lang="it-IT" sz="2600" dirty="0" err="1">
                <a:latin typeface="Arial" panose="020B0604020202020204" pitchFamily="34" charset="0"/>
                <a:cs typeface="Arial" panose="020B0604020202020204" pitchFamily="34" charset="0"/>
              </a:rPr>
              <a:t>Aphasia</a:t>
            </a:r>
            <a:r>
              <a:rPr lang="it-IT" sz="2600" dirty="0">
                <a:latin typeface="Arial" panose="020B0604020202020204" pitchFamily="34" charset="0"/>
                <a:cs typeface="Arial" panose="020B0604020202020204" pitchFamily="34" charset="0"/>
              </a:rPr>
              <a:t> Test) sviluppata per 59 lingue (anche quella italiana)</a:t>
            </a:r>
          </a:p>
          <a:p>
            <a:pPr lvl="1" algn="just"/>
            <a:r>
              <a:rPr lang="it-IT" sz="2600" dirty="0">
                <a:latin typeface="Arial" panose="020B0604020202020204" pitchFamily="34" charset="0"/>
                <a:cs typeface="Arial" panose="020B0604020202020204" pitchFamily="34" charset="0"/>
              </a:rPr>
              <a:t>la MAE (</a:t>
            </a:r>
            <a:r>
              <a:rPr lang="it-IT" sz="2600" dirty="0" err="1">
                <a:latin typeface="Arial" panose="020B0604020202020204" pitchFamily="34" charset="0"/>
                <a:cs typeface="Arial" panose="020B0604020202020204" pitchFamily="34" charset="0"/>
              </a:rPr>
              <a:t>Multilingual</a:t>
            </a:r>
            <a:r>
              <a:rPr lang="it-IT" sz="2600" dirty="0">
                <a:latin typeface="Arial" panose="020B0604020202020204" pitchFamily="34" charset="0"/>
                <a:cs typeface="Arial" panose="020B0604020202020204" pitchFamily="34" charset="0"/>
              </a:rPr>
              <a:t> </a:t>
            </a:r>
            <a:r>
              <a:rPr lang="it-IT" sz="2600" dirty="0" err="1">
                <a:latin typeface="Arial" panose="020B0604020202020204" pitchFamily="34" charset="0"/>
                <a:cs typeface="Arial" panose="020B0604020202020204" pitchFamily="34" charset="0"/>
              </a:rPr>
              <a:t>Aphasia</a:t>
            </a:r>
            <a:r>
              <a:rPr lang="it-IT" sz="2600" dirty="0">
                <a:latin typeface="Arial" panose="020B0604020202020204" pitchFamily="34" charset="0"/>
                <a:cs typeface="Arial" panose="020B0604020202020204" pitchFamily="34" charset="0"/>
              </a:rPr>
              <a:t> </a:t>
            </a:r>
            <a:r>
              <a:rPr lang="it-IT" sz="2600" dirty="0" err="1">
                <a:latin typeface="Arial" panose="020B0604020202020204" pitchFamily="34" charset="0"/>
                <a:cs typeface="Arial" panose="020B0604020202020204" pitchFamily="34" charset="0"/>
              </a:rPr>
              <a:t>Examination</a:t>
            </a:r>
            <a:r>
              <a:rPr lang="it-IT" sz="2600" dirty="0">
                <a:latin typeface="Arial" panose="020B0604020202020204" pitchFamily="34" charset="0"/>
                <a:cs typeface="Arial" panose="020B0604020202020204" pitchFamily="34" charset="0"/>
              </a:rPr>
              <a:t>) disponibile in 6 lingue</a:t>
            </a:r>
          </a:p>
          <a:p>
            <a:pPr lvl="1" algn="just"/>
            <a:r>
              <a:rPr lang="it-IT" sz="2600" dirty="0">
                <a:latin typeface="Arial" panose="020B0604020202020204" pitchFamily="34" charset="0"/>
                <a:cs typeface="Arial" panose="020B0604020202020204" pitchFamily="34" charset="0"/>
              </a:rPr>
              <a:t>test normalizzati per diverse lingua come l’AAT  (</a:t>
            </a:r>
            <a:r>
              <a:rPr lang="it-IT" sz="2600" dirty="0" err="1">
                <a:latin typeface="Arial" panose="020B0604020202020204" pitchFamily="34" charset="0"/>
                <a:cs typeface="Arial" panose="020B0604020202020204" pitchFamily="34" charset="0"/>
              </a:rPr>
              <a:t>Aachener</a:t>
            </a:r>
            <a:r>
              <a:rPr lang="it-IT" sz="2600" dirty="0">
                <a:latin typeface="Arial" panose="020B0604020202020204" pitchFamily="34" charset="0"/>
                <a:cs typeface="Arial" panose="020B0604020202020204" pitchFamily="34" charset="0"/>
              </a:rPr>
              <a:t> </a:t>
            </a:r>
            <a:r>
              <a:rPr lang="it-IT" sz="2600" dirty="0" err="1">
                <a:latin typeface="Arial" panose="020B0604020202020204" pitchFamily="34" charset="0"/>
                <a:cs typeface="Arial" panose="020B0604020202020204" pitchFamily="34" charset="0"/>
              </a:rPr>
              <a:t>Aphasia</a:t>
            </a:r>
            <a:r>
              <a:rPr lang="it-IT" sz="2600" dirty="0">
                <a:latin typeface="Arial" panose="020B0604020202020204" pitchFamily="34" charset="0"/>
                <a:cs typeface="Arial" panose="020B0604020202020204" pitchFamily="34" charset="0"/>
              </a:rPr>
              <a:t> Test)</a:t>
            </a:r>
          </a:p>
          <a:p>
            <a:pPr lvl="1" algn="just"/>
            <a:r>
              <a:rPr lang="it-IT" sz="2600" dirty="0">
                <a:latin typeface="Arial" panose="020B0604020202020204" pitchFamily="34" charset="0"/>
                <a:cs typeface="Arial" panose="020B0604020202020204" pitchFamily="34" charset="0"/>
              </a:rPr>
              <a:t>Boston </a:t>
            </a:r>
            <a:r>
              <a:rPr lang="it-IT" sz="2600" dirty="0" err="1">
                <a:latin typeface="Arial" panose="020B0604020202020204" pitchFamily="34" charset="0"/>
                <a:cs typeface="Arial" panose="020B0604020202020204" pitchFamily="34" charset="0"/>
              </a:rPr>
              <a:t>Diagnostic</a:t>
            </a:r>
            <a:r>
              <a:rPr lang="it-IT" sz="2600" dirty="0">
                <a:latin typeface="Arial" panose="020B0604020202020204" pitchFamily="34" charset="0"/>
                <a:cs typeface="Arial" panose="020B0604020202020204" pitchFamily="34" charset="0"/>
              </a:rPr>
              <a:t> </a:t>
            </a:r>
            <a:r>
              <a:rPr lang="it-IT" sz="2600" dirty="0" err="1">
                <a:latin typeface="Arial" panose="020B0604020202020204" pitchFamily="34" charset="0"/>
                <a:cs typeface="Arial" panose="020B0604020202020204" pitchFamily="34" charset="0"/>
              </a:rPr>
              <a:t>Aphasia</a:t>
            </a:r>
            <a:r>
              <a:rPr lang="it-IT" sz="2600" dirty="0">
                <a:latin typeface="Arial" panose="020B0604020202020204" pitchFamily="34" charset="0"/>
                <a:cs typeface="Arial" panose="020B0604020202020204" pitchFamily="34" charset="0"/>
              </a:rPr>
              <a:t> </a:t>
            </a:r>
            <a:r>
              <a:rPr lang="it-IT" sz="2600" dirty="0" err="1">
                <a:latin typeface="Arial" panose="020B0604020202020204" pitchFamily="34" charset="0"/>
                <a:cs typeface="Arial" panose="020B0604020202020204" pitchFamily="34" charset="0"/>
              </a:rPr>
              <a:t>Examination</a:t>
            </a:r>
            <a:endParaRPr lang="it-IT" sz="2600" dirty="0">
              <a:latin typeface="Arial" panose="020B0604020202020204" pitchFamily="34" charset="0"/>
              <a:cs typeface="Arial" panose="020B0604020202020204" pitchFamily="34" charset="0"/>
            </a:endParaRPr>
          </a:p>
          <a:p>
            <a:pPr marL="0" indent="0" algn="just">
              <a:buNone/>
            </a:pPr>
            <a:endParaRPr lang="it-IT" sz="2800" dirty="0">
              <a:latin typeface="Arial" panose="020B0604020202020204" pitchFamily="34" charset="0"/>
              <a:cs typeface="Arial" panose="020B0604020202020204" pitchFamily="34" charset="0"/>
            </a:endParaRPr>
          </a:p>
          <a:p>
            <a:endParaRPr lang="it-IT" dirty="0"/>
          </a:p>
        </p:txBody>
      </p:sp>
    </p:spTree>
    <p:extLst>
      <p:ext uri="{BB962C8B-B14F-4D97-AF65-F5344CB8AC3E}">
        <p14:creationId xmlns:p14="http://schemas.microsoft.com/office/powerpoint/2010/main" val="3748570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4C5E0F-AC72-684A-960D-EB04CBBF2AA9}"/>
              </a:ext>
            </a:extLst>
          </p:cNvPr>
          <p:cNvSpPr>
            <a:spLocks noGrp="1"/>
          </p:cNvSpPr>
          <p:nvPr>
            <p:ph type="title"/>
          </p:nvPr>
        </p:nvSpPr>
        <p:spPr>
          <a:xfrm>
            <a:off x="2113807" y="237507"/>
            <a:ext cx="10177154" cy="807522"/>
          </a:xfrm>
        </p:spPr>
        <p:txBody>
          <a:bodyPr/>
          <a:lstStyle/>
          <a:p>
            <a:r>
              <a:rPr lang="it-IT" b="1" dirty="0">
                <a:solidFill>
                  <a:srgbClr val="FF0000"/>
                </a:solidFill>
                <a:latin typeface="Arial" panose="020B0604020202020204" pitchFamily="34" charset="0"/>
                <a:cs typeface="Arial" panose="020B0604020202020204" pitchFamily="34" charset="0"/>
              </a:rPr>
              <a:t>L‘elaborazione morfo-sintattica</a:t>
            </a:r>
          </a:p>
        </p:txBody>
      </p:sp>
      <p:sp>
        <p:nvSpPr>
          <p:cNvPr id="3" name="Segnaposto contenuto 2">
            <a:extLst>
              <a:ext uri="{FF2B5EF4-FFF2-40B4-BE49-F238E27FC236}">
                <a16:creationId xmlns:a16="http://schemas.microsoft.com/office/drawing/2014/main" id="{25F6BEF9-C611-C24A-ACFF-B82541F9A784}"/>
              </a:ext>
            </a:extLst>
          </p:cNvPr>
          <p:cNvSpPr>
            <a:spLocks noGrp="1"/>
          </p:cNvSpPr>
          <p:nvPr>
            <p:ph idx="1"/>
          </p:nvPr>
        </p:nvSpPr>
        <p:spPr>
          <a:xfrm>
            <a:off x="1781299" y="938151"/>
            <a:ext cx="10010897" cy="5640779"/>
          </a:xfrm>
        </p:spPr>
        <p:txBody>
          <a:bodyPr>
            <a:normAutofit/>
          </a:bodyPr>
          <a:lstStyle/>
          <a:p>
            <a:pPr algn="just"/>
            <a:r>
              <a:rPr lang="it-IT" sz="2600" dirty="0">
                <a:latin typeface="Arial" panose="020B0604020202020204" pitchFamily="34" charset="0"/>
                <a:cs typeface="Arial" panose="020B0604020202020204" pitchFamily="34" charset="0"/>
              </a:rPr>
              <a:t>l’elaborazione sintattica è un meccanismo di livello superiore ancora poco conosciuto a livello neurologico </a:t>
            </a:r>
          </a:p>
          <a:p>
            <a:pPr algn="just"/>
            <a:r>
              <a:rPr lang="it-IT" sz="2600" dirty="0">
                <a:latin typeface="Arial" panose="020B0604020202020204" pitchFamily="34" charset="0"/>
                <a:cs typeface="Arial" panose="020B0604020202020204" pitchFamily="34" charset="0"/>
              </a:rPr>
              <a:t>la regione di </a:t>
            </a:r>
            <a:r>
              <a:rPr lang="it-IT" sz="2600" dirty="0" err="1">
                <a:latin typeface="Arial" panose="020B0604020202020204" pitchFamily="34" charset="0"/>
                <a:cs typeface="Arial" panose="020B0604020202020204" pitchFamily="34" charset="0"/>
              </a:rPr>
              <a:t>Broca</a:t>
            </a:r>
            <a:r>
              <a:rPr lang="it-IT" sz="2600" dirty="0">
                <a:latin typeface="Arial" panose="020B0604020202020204" pitchFamily="34" charset="0"/>
                <a:cs typeface="Arial" panose="020B0604020202020204" pitchFamily="34" charset="0"/>
              </a:rPr>
              <a:t> è stata al centro delle ipotesi riguardanti le basi neurali dell'elaborazione sintattica sia durante la produzione che la comprensione in relazione alla presenza nell’afasia motoria di: </a:t>
            </a:r>
          </a:p>
          <a:p>
            <a:pPr lvl="1" algn="just"/>
            <a:r>
              <a:rPr lang="it-IT" sz="2400" dirty="0">
                <a:latin typeface="Arial" panose="020B0604020202020204" pitchFamily="34" charset="0"/>
                <a:cs typeface="Arial" panose="020B0604020202020204" pitchFamily="34" charset="0"/>
              </a:rPr>
              <a:t>emissione </a:t>
            </a:r>
            <a:r>
              <a:rPr lang="it-IT" sz="2400" dirty="0" err="1">
                <a:latin typeface="Arial" panose="020B0604020202020204" pitchFamily="34" charset="0"/>
                <a:cs typeface="Arial" panose="020B0604020202020204" pitchFamily="34" charset="0"/>
              </a:rPr>
              <a:t>agrammatica</a:t>
            </a:r>
            <a:r>
              <a:rPr lang="it-IT" sz="2400" dirty="0">
                <a:latin typeface="Arial" panose="020B0604020202020204" pitchFamily="34" charset="0"/>
                <a:cs typeface="Arial" panose="020B0604020202020204" pitchFamily="34" charset="0"/>
              </a:rPr>
              <a:t>, semplificazione della struttura morfologica, omissione delle parole di funzione </a:t>
            </a:r>
          </a:p>
          <a:p>
            <a:pPr lvl="1" algn="just"/>
            <a:r>
              <a:rPr lang="it-IT" sz="2400" dirty="0">
                <a:latin typeface="Arial" panose="020B0604020202020204" pitchFamily="34" charset="0"/>
                <a:cs typeface="Arial" panose="020B0604020202020204" pitchFamily="34" charset="0"/>
              </a:rPr>
              <a:t>difficoltà a comprendere frasi sintatticamente complesse, in particolare quando le relazioni strutturali tra le parole della frase sono necessarie per una comprensione</a:t>
            </a:r>
          </a:p>
        </p:txBody>
      </p:sp>
    </p:spTree>
    <p:extLst>
      <p:ext uri="{BB962C8B-B14F-4D97-AF65-F5344CB8AC3E}">
        <p14:creationId xmlns:p14="http://schemas.microsoft.com/office/powerpoint/2010/main" val="3789098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5F6BEF9-C611-C24A-ACFF-B82541F9A784}"/>
              </a:ext>
            </a:extLst>
          </p:cNvPr>
          <p:cNvSpPr>
            <a:spLocks noGrp="1"/>
          </p:cNvSpPr>
          <p:nvPr>
            <p:ph idx="1"/>
          </p:nvPr>
        </p:nvSpPr>
        <p:spPr>
          <a:xfrm>
            <a:off x="1648327" y="1076585"/>
            <a:ext cx="10458792" cy="5451537"/>
          </a:xfrm>
        </p:spPr>
        <p:txBody>
          <a:bodyPr>
            <a:normAutofit lnSpcReduction="10000"/>
          </a:bodyPr>
          <a:lstStyle/>
          <a:p>
            <a:pPr marL="0" indent="0" algn="just">
              <a:buNone/>
            </a:pPr>
            <a:r>
              <a:rPr lang="it-IT" sz="2600" dirty="0">
                <a:latin typeface="Arial" panose="020B0604020202020204" pitchFamily="34" charset="0"/>
                <a:cs typeface="Arial" panose="020B0604020202020204" pitchFamily="34" charset="0"/>
              </a:rPr>
              <a:t>L’ipotesi è stata messa in discussione:</a:t>
            </a:r>
          </a:p>
          <a:p>
            <a:pPr algn="just"/>
            <a:r>
              <a:rPr lang="it-IT" sz="2600" dirty="0">
                <a:latin typeface="Arial" panose="020B0604020202020204" pitchFamily="34" charset="0"/>
                <a:cs typeface="Arial" panose="020B0604020202020204" pitchFamily="34" charset="0"/>
              </a:rPr>
              <a:t>quando è stato dimostrato che la capacità di giudicare la grammaticalità delle frasi è in gran parte conservata negli afasici di </a:t>
            </a:r>
            <a:r>
              <a:rPr lang="it-IT" sz="2600" dirty="0" err="1">
                <a:latin typeface="Arial" panose="020B0604020202020204" pitchFamily="34" charset="0"/>
                <a:cs typeface="Arial" panose="020B0604020202020204" pitchFamily="34" charset="0"/>
              </a:rPr>
              <a:t>Broca</a:t>
            </a:r>
            <a:r>
              <a:rPr lang="it-IT" sz="2600" dirty="0">
                <a:latin typeface="Arial" panose="020B0604020202020204" pitchFamily="34" charset="0"/>
                <a:cs typeface="Arial" panose="020B0604020202020204" pitchFamily="34" charset="0"/>
              </a:rPr>
              <a:t> </a:t>
            </a:r>
          </a:p>
          <a:p>
            <a:pPr algn="just"/>
            <a:r>
              <a:rPr lang="it-IT" sz="2600" dirty="0">
                <a:latin typeface="Arial" panose="020B0604020202020204" pitchFamily="34" charset="0"/>
                <a:cs typeface="Arial" panose="020B0604020202020204" pitchFamily="34" charset="0"/>
              </a:rPr>
              <a:t>da studi di </a:t>
            </a:r>
            <a:r>
              <a:rPr lang="it-IT" sz="2600" dirty="0" err="1">
                <a:latin typeface="Arial" panose="020B0604020202020204" pitchFamily="34" charset="0"/>
                <a:cs typeface="Arial" panose="020B0604020202020204" pitchFamily="34" charset="0"/>
              </a:rPr>
              <a:t>imaging</a:t>
            </a:r>
            <a:r>
              <a:rPr lang="it-IT" sz="2600" dirty="0">
                <a:latin typeface="Arial" panose="020B0604020202020204" pitchFamily="34" charset="0"/>
                <a:cs typeface="Arial" panose="020B0604020202020204" pitchFamily="34" charset="0"/>
              </a:rPr>
              <a:t> funzionale in soggetti neurologicamente sani nei quali:</a:t>
            </a:r>
          </a:p>
          <a:p>
            <a:pPr lvl="1" algn="just"/>
            <a:r>
              <a:rPr lang="it-IT" sz="2400" dirty="0">
                <a:latin typeface="Arial" panose="020B0604020202020204" pitchFamily="34" charset="0"/>
                <a:cs typeface="Arial" panose="020B0604020202020204" pitchFamily="34" charset="0"/>
              </a:rPr>
              <a:t>l'area di </a:t>
            </a:r>
            <a:r>
              <a:rPr lang="it-IT" sz="2400" dirty="0" err="1">
                <a:latin typeface="Arial" panose="020B0604020202020204" pitchFamily="34" charset="0"/>
                <a:cs typeface="Arial" panose="020B0604020202020204" pitchFamily="34" charset="0"/>
              </a:rPr>
              <a:t>Broca</a:t>
            </a:r>
            <a:r>
              <a:rPr lang="it-IT" sz="2400" dirty="0">
                <a:latin typeface="Arial" panose="020B0604020202020204" pitchFamily="34" charset="0"/>
                <a:cs typeface="Arial" panose="020B0604020202020204" pitchFamily="34" charset="0"/>
              </a:rPr>
              <a:t> risponde maggiormente durante l'elaborazione di frasi sintatticamente complesse rispetto a quelle meno complesse. </a:t>
            </a:r>
            <a:r>
              <a:rPr lang="it-IT" sz="2400" dirty="0">
                <a:latin typeface="Helvetica Neue" panose="02000503000000020004" pitchFamily="2" charset="0"/>
              </a:rPr>
              <a:t>L’area di </a:t>
            </a:r>
            <a:r>
              <a:rPr lang="it-IT" sz="2400" dirty="0" err="1">
                <a:latin typeface="Helvetica Neue" panose="02000503000000020004" pitchFamily="2" charset="0"/>
              </a:rPr>
              <a:t>Broca</a:t>
            </a:r>
            <a:r>
              <a:rPr lang="it-IT" sz="2400" dirty="0">
                <a:latin typeface="Helvetica Neue" panose="02000503000000020004" pitchFamily="2" charset="0"/>
              </a:rPr>
              <a:t> supporterebbe l'elaborazione sintattica della frase attraverso la memoria di lavoro ed è quindi soggetta ad un effetto di complessità della frase per cui si evidenzia una maggiore attivazione per frasi sintatticamente più complesse rispetto a frasi che lo sono meno</a:t>
            </a:r>
            <a:endParaRPr lang="it-IT" sz="2400" dirty="0">
              <a:latin typeface="Arial" panose="020B0604020202020204" pitchFamily="34" charset="0"/>
              <a:cs typeface="Arial" panose="020B0604020202020204" pitchFamily="34" charset="0"/>
            </a:endParaRPr>
          </a:p>
          <a:p>
            <a:pPr lvl="1" algn="just"/>
            <a:r>
              <a:rPr lang="it-IT" sz="2400" dirty="0">
                <a:latin typeface="Arial" panose="020B0604020202020204" pitchFamily="34" charset="0"/>
                <a:cs typeface="Arial" panose="020B0604020202020204" pitchFamily="34" charset="0"/>
              </a:rPr>
              <a:t>la risposta della regione di </a:t>
            </a:r>
            <a:r>
              <a:rPr lang="it-IT" sz="2400" dirty="0" err="1">
                <a:latin typeface="Arial" panose="020B0604020202020204" pitchFamily="34" charset="0"/>
                <a:cs typeface="Arial" panose="020B0604020202020204" pitchFamily="34" charset="0"/>
              </a:rPr>
              <a:t>Broca</a:t>
            </a:r>
            <a:r>
              <a:rPr lang="it-IT" sz="2400" dirty="0">
                <a:latin typeface="Arial" panose="020B0604020202020204" pitchFamily="34" charset="0"/>
                <a:cs typeface="Arial" panose="020B0604020202020204" pitchFamily="34" charset="0"/>
              </a:rPr>
              <a:t> agli stimoli linguistici non è limitata alle situazioni che richiedono un'analisi sintattica</a:t>
            </a:r>
          </a:p>
        </p:txBody>
      </p:sp>
      <p:sp>
        <p:nvSpPr>
          <p:cNvPr id="4" name="Titolo 1">
            <a:extLst>
              <a:ext uri="{FF2B5EF4-FFF2-40B4-BE49-F238E27FC236}">
                <a16:creationId xmlns:a16="http://schemas.microsoft.com/office/drawing/2014/main" id="{8A9CECE3-AE59-F84E-A760-2F58A4EC026A}"/>
              </a:ext>
            </a:extLst>
          </p:cNvPr>
          <p:cNvSpPr>
            <a:spLocks noGrp="1"/>
          </p:cNvSpPr>
          <p:nvPr>
            <p:ph type="title"/>
          </p:nvPr>
        </p:nvSpPr>
        <p:spPr>
          <a:xfrm>
            <a:off x="2113807" y="237507"/>
            <a:ext cx="10177154" cy="807522"/>
          </a:xfrm>
        </p:spPr>
        <p:txBody>
          <a:bodyPr/>
          <a:lstStyle/>
          <a:p>
            <a:r>
              <a:rPr lang="it-IT" b="1" dirty="0">
                <a:solidFill>
                  <a:srgbClr val="FF0000"/>
                </a:solidFill>
                <a:latin typeface="Arial" panose="020B0604020202020204" pitchFamily="34" charset="0"/>
                <a:cs typeface="Arial" panose="020B0604020202020204" pitchFamily="34" charset="0"/>
              </a:rPr>
              <a:t>L‘elaborazione morfo-sintattica</a:t>
            </a:r>
          </a:p>
        </p:txBody>
      </p:sp>
    </p:spTree>
    <p:extLst>
      <p:ext uri="{BB962C8B-B14F-4D97-AF65-F5344CB8AC3E}">
        <p14:creationId xmlns:p14="http://schemas.microsoft.com/office/powerpoint/2010/main" val="949095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5F6BEF9-C611-C24A-ACFF-B82541F9A784}"/>
              </a:ext>
            </a:extLst>
          </p:cNvPr>
          <p:cNvSpPr>
            <a:spLocks noGrp="1"/>
          </p:cNvSpPr>
          <p:nvPr>
            <p:ph idx="1"/>
          </p:nvPr>
        </p:nvSpPr>
        <p:spPr>
          <a:xfrm>
            <a:off x="1648327" y="1076585"/>
            <a:ext cx="10285172" cy="5486261"/>
          </a:xfrm>
        </p:spPr>
        <p:txBody>
          <a:bodyPr>
            <a:normAutofit lnSpcReduction="10000"/>
          </a:bodyPr>
          <a:lstStyle/>
          <a:p>
            <a:pPr marL="0" indent="0">
              <a:buNone/>
            </a:pPr>
            <a:r>
              <a:rPr lang="it-IT" sz="2000" dirty="0">
                <a:latin typeface="Helvetica Neue" panose="02000503000000020004" pitchFamily="2" charset="0"/>
              </a:rPr>
              <a:t>Studio di </a:t>
            </a:r>
            <a:r>
              <a:rPr lang="it-IT" sz="2000" dirty="0" err="1">
                <a:latin typeface="Helvetica Neue" panose="02000503000000020004" pitchFamily="2" charset="0"/>
              </a:rPr>
              <a:t>imaging</a:t>
            </a:r>
            <a:r>
              <a:rPr lang="it-IT" sz="2000" dirty="0">
                <a:latin typeface="Helvetica Neue" panose="02000503000000020004" pitchFamily="2" charset="0"/>
              </a:rPr>
              <a:t> funzionale evidenzia come l’attivazione della regione posteriore dell’area di </a:t>
            </a:r>
            <a:r>
              <a:rPr lang="it-IT" sz="2000" dirty="0" err="1">
                <a:latin typeface="Helvetica Neue" panose="02000503000000020004" pitchFamily="2" charset="0"/>
              </a:rPr>
              <a:t>Broca</a:t>
            </a:r>
            <a:r>
              <a:rPr lang="it-IT" sz="2000" dirty="0">
                <a:latin typeface="Helvetica Neue" panose="02000503000000020004" pitchFamily="2" charset="0"/>
              </a:rPr>
              <a:t> si modifichi in funzione del compito:</a:t>
            </a:r>
          </a:p>
          <a:p>
            <a:pPr marL="0" indent="0">
              <a:buNone/>
            </a:pPr>
            <a:endParaRPr lang="it-IT" sz="2000" dirty="0">
              <a:latin typeface="Helvetica Neue" panose="02000503000000020004" pitchFamily="2" charset="0"/>
            </a:endParaRPr>
          </a:p>
          <a:p>
            <a:pPr marL="0" indent="0">
              <a:buNone/>
            </a:pPr>
            <a:r>
              <a:rPr lang="it-IT" sz="2000" dirty="0">
                <a:latin typeface="Helvetica Neue" panose="02000503000000020004" pitchFamily="2" charset="0"/>
              </a:rPr>
              <a:t>Ai soggetti era richiesto di svolgere un compito di comprensione di frasi più o meno complesse in due condizioni:</a:t>
            </a:r>
          </a:p>
          <a:p>
            <a:pPr marL="0" indent="0">
              <a:buNone/>
            </a:pPr>
            <a:endParaRPr lang="it-IT" sz="2000" dirty="0">
              <a:latin typeface="Helvetica Neue" panose="02000503000000020004" pitchFamily="2" charset="0"/>
            </a:endParaRPr>
          </a:p>
          <a:p>
            <a:pPr lvl="2"/>
            <a:r>
              <a:rPr lang="it-IT" sz="2000" dirty="0">
                <a:latin typeface="Helvetica Neue" panose="02000503000000020004" pitchFamily="2" charset="0"/>
              </a:rPr>
              <a:t>Ripetizione seriale di sillabe, in cui non è osservato l’effetto di complessità</a:t>
            </a:r>
          </a:p>
          <a:p>
            <a:pPr lvl="2"/>
            <a:r>
              <a:rPr lang="it-IT" sz="2000" dirty="0">
                <a:latin typeface="Helvetica Neue" panose="02000503000000020004" pitchFamily="2" charset="0"/>
              </a:rPr>
              <a:t>Finger </a:t>
            </a:r>
            <a:r>
              <a:rPr lang="it-IT" sz="2000" dirty="0" err="1">
                <a:latin typeface="Helvetica Neue" panose="02000503000000020004" pitchFamily="2" charset="0"/>
              </a:rPr>
              <a:t>tapping</a:t>
            </a:r>
            <a:r>
              <a:rPr lang="it-IT" sz="2000" dirty="0">
                <a:latin typeface="Helvetica Neue" panose="02000503000000020004" pitchFamily="2" charset="0"/>
              </a:rPr>
              <a:t>, in cui, invece, permane l’effetto</a:t>
            </a:r>
          </a:p>
          <a:p>
            <a:pPr lvl="2"/>
            <a:endParaRPr lang="it-IT" sz="2000" dirty="0">
              <a:latin typeface="Helvetica Neue" panose="02000503000000020004" pitchFamily="2" charset="0"/>
            </a:endParaRPr>
          </a:p>
          <a:p>
            <a:pPr marL="914400" lvl="2" indent="0">
              <a:buNone/>
            </a:pPr>
            <a:endParaRPr lang="it-IT" sz="2000" dirty="0">
              <a:latin typeface="Helvetica Neue" panose="02000503000000020004" pitchFamily="2" charset="0"/>
            </a:endParaRPr>
          </a:p>
          <a:p>
            <a:r>
              <a:rPr lang="it-IT" sz="2000" dirty="0">
                <a:latin typeface="Helvetica Neue" panose="02000503000000020004" pitchFamily="2" charset="0"/>
              </a:rPr>
              <a:t>Il compito di ripetizione di sillabe ha l'effetto di impedire al </a:t>
            </a:r>
            <a:r>
              <a:rPr lang="it-IT" sz="2000" dirty="0" err="1">
                <a:latin typeface="Helvetica Neue" panose="02000503000000020004" pitchFamily="2" charset="0"/>
              </a:rPr>
              <a:t>loop</a:t>
            </a:r>
            <a:r>
              <a:rPr lang="it-IT" sz="2000" dirty="0">
                <a:latin typeface="Helvetica Neue" panose="02000503000000020004" pitchFamily="2" charset="0"/>
              </a:rPr>
              <a:t> fonologico che non può entrare in gioco l'elaborazione delle frasi perché già impegnato nella ripetizione</a:t>
            </a:r>
          </a:p>
          <a:p>
            <a:r>
              <a:rPr lang="it-IT" sz="2000" dirty="0">
                <a:latin typeface="Helvetica Neue" panose="02000503000000020004" pitchFamily="2" charset="0"/>
              </a:rPr>
              <a:t>la scomparsa dell'attivazione della regione posteriore di </a:t>
            </a:r>
            <a:r>
              <a:rPr lang="it-IT" sz="2000" dirty="0" err="1">
                <a:latin typeface="Helvetica Neue" panose="02000503000000020004" pitchFamily="2" charset="0"/>
              </a:rPr>
              <a:t>Broca</a:t>
            </a:r>
            <a:r>
              <a:rPr lang="it-IT" sz="2000" dirty="0">
                <a:latin typeface="Helvetica Neue" panose="02000503000000020004" pitchFamily="2" charset="0"/>
              </a:rPr>
              <a:t> indica che questa regione contribuisce all'elaborazione delle frasi attraverso la memoria di lavoro. </a:t>
            </a:r>
          </a:p>
        </p:txBody>
      </p:sp>
      <p:sp>
        <p:nvSpPr>
          <p:cNvPr id="4" name="Titolo 1">
            <a:extLst>
              <a:ext uri="{FF2B5EF4-FFF2-40B4-BE49-F238E27FC236}">
                <a16:creationId xmlns:a16="http://schemas.microsoft.com/office/drawing/2014/main" id="{8A9CECE3-AE59-F84E-A760-2F58A4EC026A}"/>
              </a:ext>
            </a:extLst>
          </p:cNvPr>
          <p:cNvSpPr>
            <a:spLocks noGrp="1"/>
          </p:cNvSpPr>
          <p:nvPr>
            <p:ph type="title"/>
          </p:nvPr>
        </p:nvSpPr>
        <p:spPr>
          <a:xfrm>
            <a:off x="2113807" y="237507"/>
            <a:ext cx="10177154" cy="807522"/>
          </a:xfrm>
        </p:spPr>
        <p:txBody>
          <a:bodyPr/>
          <a:lstStyle/>
          <a:p>
            <a:r>
              <a:rPr lang="it-IT" b="1" dirty="0">
                <a:solidFill>
                  <a:srgbClr val="FF0000"/>
                </a:solidFill>
                <a:latin typeface="Arial" panose="020B0604020202020204" pitchFamily="34" charset="0"/>
                <a:cs typeface="Arial" panose="020B0604020202020204" pitchFamily="34" charset="0"/>
              </a:rPr>
              <a:t>L‘elaborazione morfo-sintattica</a:t>
            </a:r>
          </a:p>
        </p:txBody>
      </p:sp>
    </p:spTree>
    <p:extLst>
      <p:ext uri="{BB962C8B-B14F-4D97-AF65-F5344CB8AC3E}">
        <p14:creationId xmlns:p14="http://schemas.microsoft.com/office/powerpoint/2010/main" val="33545566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6B1CFFA-AAD0-9B40-8AAD-A673E81C0F7E}"/>
              </a:ext>
            </a:extLst>
          </p:cNvPr>
          <p:cNvSpPr>
            <a:spLocks noGrp="1"/>
          </p:cNvSpPr>
          <p:nvPr>
            <p:ph idx="1"/>
          </p:nvPr>
        </p:nvSpPr>
        <p:spPr>
          <a:xfrm>
            <a:off x="1575460" y="914854"/>
            <a:ext cx="10520084" cy="5416498"/>
          </a:xfrm>
        </p:spPr>
        <p:txBody>
          <a:bodyPr>
            <a:normAutofit fontScale="55000" lnSpcReduction="20000"/>
          </a:bodyPr>
          <a:lstStyle/>
          <a:p>
            <a:pPr marL="0" indent="0">
              <a:buNone/>
            </a:pPr>
            <a:endParaRPr lang="it-IT" sz="2600" dirty="0">
              <a:latin typeface="Arial" panose="020B0604020202020204" pitchFamily="34" charset="0"/>
              <a:cs typeface="Arial" panose="020B0604020202020204" pitchFamily="34" charset="0"/>
            </a:endParaRPr>
          </a:p>
          <a:p>
            <a:pPr algn="just"/>
            <a:r>
              <a:rPr lang="it-IT" sz="3600" dirty="0">
                <a:latin typeface="Arial" panose="020B0604020202020204" pitchFamily="34" charset="0"/>
                <a:cs typeface="Arial" panose="020B0604020202020204" pitchFamily="34" charset="0"/>
              </a:rPr>
              <a:t>recentemente è emersa un'altra regione cerebrale candidata all'elaborazione sintattica: la porzione laterale del lobo temporale anteriore (ATL). </a:t>
            </a:r>
          </a:p>
          <a:p>
            <a:pPr algn="just"/>
            <a:r>
              <a:rPr lang="it-IT" sz="3600" dirty="0">
                <a:latin typeface="Arial" panose="020B0604020202020204" pitchFamily="34" charset="0"/>
                <a:cs typeface="Arial" panose="020B0604020202020204" pitchFamily="34" charset="0"/>
              </a:rPr>
              <a:t>risponde in modo preferenziale a frasi strutturate e meno bene a parole in una lingua straniera, a frasi «scomposte» e a sequenze di suoni ambientali significativi. </a:t>
            </a:r>
          </a:p>
          <a:p>
            <a:pPr algn="just"/>
            <a:r>
              <a:rPr lang="it-IT" sz="3600" dirty="0">
                <a:latin typeface="Arial" panose="020B0604020202020204" pitchFamily="34" charset="0"/>
                <a:cs typeface="Arial" panose="020B0604020202020204" pitchFamily="34" charset="0"/>
              </a:rPr>
              <a:t>uno studio di lesione ha evidenziato come un danno all'ATL sia associato a una maggiore difficoltà nella comprensione di frasi sintatticamente complesse o nell'elaborazione di frasi sintatticamente ambigue.</a:t>
            </a:r>
          </a:p>
          <a:p>
            <a:pPr algn="just"/>
            <a:r>
              <a:rPr lang="it-IT" sz="3600" dirty="0">
                <a:latin typeface="Arial" panose="020B0604020202020204" pitchFamily="34" charset="0"/>
                <a:cs typeface="Arial" panose="020B0604020202020204" pitchFamily="34" charset="0"/>
              </a:rPr>
              <a:t>un recente studio </a:t>
            </a:r>
            <a:r>
              <a:rPr lang="it-IT" sz="3600" dirty="0" err="1">
                <a:latin typeface="Arial" panose="020B0604020202020204" pitchFamily="34" charset="0"/>
                <a:cs typeface="Arial" panose="020B0604020202020204" pitchFamily="34" charset="0"/>
              </a:rPr>
              <a:t>fMRI</a:t>
            </a:r>
            <a:r>
              <a:rPr lang="it-IT" sz="3600" dirty="0">
                <a:latin typeface="Arial" panose="020B0604020202020204" pitchFamily="34" charset="0"/>
                <a:cs typeface="Arial" panose="020B0604020202020204" pitchFamily="34" charset="0"/>
              </a:rPr>
              <a:t> ha cercato di distinguere questi processi utilizzando un paradigma di attenzione selettiva </a:t>
            </a:r>
          </a:p>
          <a:p>
            <a:pPr lvl="1" algn="just"/>
            <a:r>
              <a:rPr lang="it-IT" sz="3600" dirty="0">
                <a:latin typeface="Arial" panose="020B0604020202020204" pitchFamily="34" charset="0"/>
                <a:cs typeface="Arial" panose="020B0604020202020204" pitchFamily="34" charset="0"/>
              </a:rPr>
              <a:t>la regione ATL che risponde alle frasi è stata localizzata funzionalmente attraverso la presentazione di un elenco standard di frasi</a:t>
            </a:r>
          </a:p>
          <a:p>
            <a:pPr lvl="1" algn="just"/>
            <a:r>
              <a:rPr lang="it-IT" sz="3600" dirty="0">
                <a:latin typeface="Arial" panose="020B0604020202020204" pitchFamily="34" charset="0"/>
                <a:cs typeface="Arial" panose="020B0604020202020204" pitchFamily="34" charset="0"/>
              </a:rPr>
              <a:t>successivamente, ai soggetti è stato chiesto di monitorare le frasi alla ricerca di violazioni sintattiche o di violazioni semantiche </a:t>
            </a:r>
          </a:p>
          <a:p>
            <a:pPr lvl="1" algn="just"/>
            <a:r>
              <a:rPr lang="it-IT" sz="3600" dirty="0">
                <a:latin typeface="Arial" panose="020B0604020202020204" pitchFamily="34" charset="0"/>
                <a:cs typeface="Arial" panose="020B0604020202020204" pitchFamily="34" charset="0"/>
              </a:rPr>
              <a:t>sono state analizzate solo le risposte a frasi prive di violazioni</a:t>
            </a:r>
          </a:p>
          <a:p>
            <a:pPr lvl="1" algn="just"/>
            <a:r>
              <a:rPr lang="it-IT" sz="3600" dirty="0">
                <a:latin typeface="Arial" panose="020B0604020202020204" pitchFamily="34" charset="0"/>
                <a:cs typeface="Arial" panose="020B0604020202020204" pitchFamily="34" charset="0"/>
              </a:rPr>
              <a:t>è emerso che l’attivazione di ATL era modulata da entrambi i compiti di attenzione, suggerendo una sensibilità ai processi sia semantici che sintattici</a:t>
            </a:r>
          </a:p>
        </p:txBody>
      </p:sp>
      <p:sp>
        <p:nvSpPr>
          <p:cNvPr id="4" name="Titolo 1">
            <a:extLst>
              <a:ext uri="{FF2B5EF4-FFF2-40B4-BE49-F238E27FC236}">
                <a16:creationId xmlns:a16="http://schemas.microsoft.com/office/drawing/2014/main" id="{1407BE80-2BCB-064D-A4F8-BF5DDB06AA17}"/>
              </a:ext>
            </a:extLst>
          </p:cNvPr>
          <p:cNvSpPr>
            <a:spLocks noGrp="1"/>
          </p:cNvSpPr>
          <p:nvPr>
            <p:ph type="title"/>
          </p:nvPr>
        </p:nvSpPr>
        <p:spPr>
          <a:xfrm>
            <a:off x="2113807" y="237507"/>
            <a:ext cx="10177154" cy="807522"/>
          </a:xfrm>
        </p:spPr>
        <p:txBody>
          <a:bodyPr/>
          <a:lstStyle/>
          <a:p>
            <a:r>
              <a:rPr lang="it-IT" b="1" dirty="0">
                <a:solidFill>
                  <a:srgbClr val="FF0000"/>
                </a:solidFill>
                <a:latin typeface="Arial" panose="020B0604020202020204" pitchFamily="34" charset="0"/>
                <a:cs typeface="Arial" panose="020B0604020202020204" pitchFamily="34" charset="0"/>
              </a:rPr>
              <a:t>L‘elaborazione morfo-sintattica</a:t>
            </a:r>
          </a:p>
        </p:txBody>
      </p:sp>
    </p:spTree>
    <p:extLst>
      <p:ext uri="{BB962C8B-B14F-4D97-AF65-F5344CB8AC3E}">
        <p14:creationId xmlns:p14="http://schemas.microsoft.com/office/powerpoint/2010/main" val="15696901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B3816F2-0628-7A46-8F1C-602B493D6FDE}"/>
              </a:ext>
            </a:extLst>
          </p:cNvPr>
          <p:cNvSpPr>
            <a:spLocks noGrp="1"/>
          </p:cNvSpPr>
          <p:nvPr>
            <p:ph idx="1"/>
          </p:nvPr>
        </p:nvSpPr>
        <p:spPr>
          <a:xfrm>
            <a:off x="1615045" y="1149952"/>
            <a:ext cx="10075386" cy="4787862"/>
          </a:xfrm>
        </p:spPr>
        <p:txBody>
          <a:bodyPr>
            <a:normAutofit/>
          </a:bodyPr>
          <a:lstStyle/>
          <a:p>
            <a:pPr algn="just"/>
            <a:r>
              <a:rPr lang="it-IT" sz="2000" dirty="0">
                <a:latin typeface="Arial" panose="020B0604020202020204" pitchFamily="34" charset="0"/>
                <a:cs typeface="Arial" panose="020B0604020202020204" pitchFamily="34" charset="0"/>
              </a:rPr>
              <a:t>altre indagini sulle basi neurali delle funzioni grammaticali si sono concentrate su forme linguistiche più semplici, come le inflessioni morfologiche </a:t>
            </a:r>
          </a:p>
          <a:p>
            <a:pPr algn="just"/>
            <a:r>
              <a:rPr lang="it-IT" sz="2000" dirty="0">
                <a:latin typeface="Arial" panose="020B0604020202020204" pitchFamily="34" charset="0"/>
                <a:cs typeface="Arial" panose="020B0604020202020204" pitchFamily="34" charset="0"/>
              </a:rPr>
              <a:t>diversi studi hanno dimostrato che nelle malattie che coinvolgono i circuiti dei gangli della base (Parkinson e Huntington) i pz hanno disturbi nell'elaborazione di forme morfologiche regolarmente composte (ad esempio, </a:t>
            </a:r>
            <a:r>
              <a:rPr lang="it-IT" sz="2000" dirty="0" err="1">
                <a:latin typeface="Arial" panose="020B0604020202020204" pitchFamily="34" charset="0"/>
                <a:cs typeface="Arial" panose="020B0604020202020204" pitchFamily="34" charset="0"/>
              </a:rPr>
              <a:t>camminav_a</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giocav_a</a:t>
            </a:r>
            <a:r>
              <a:rPr lang="it-IT" sz="2000" dirty="0">
                <a:latin typeface="Arial" panose="020B0604020202020204" pitchFamily="34" charset="0"/>
                <a:cs typeface="Arial" panose="020B0604020202020204" pitchFamily="34" charset="0"/>
              </a:rPr>
              <a:t>), che si ritiene comportino una analisi grammaticale e deficit minori sulle forme morfologiche irregolari </a:t>
            </a:r>
          </a:p>
          <a:p>
            <a:pPr algn="just"/>
            <a:r>
              <a:rPr lang="it-IT" sz="2000" dirty="0">
                <a:latin typeface="Arial" panose="020B0604020202020204" pitchFamily="34" charset="0"/>
                <a:cs typeface="Arial" panose="020B0604020202020204" pitchFamily="34" charset="0"/>
              </a:rPr>
              <a:t>le malattie che colpiscono il sistema lessicale nei lobi temporali (Alzheimer, demenza semantica) producono un effetto inverso</a:t>
            </a:r>
          </a:p>
          <a:p>
            <a:pPr algn="just"/>
            <a:r>
              <a:rPr lang="it-IT" sz="2000" dirty="0">
                <a:latin typeface="Arial" panose="020B0604020202020204" pitchFamily="34" charset="0"/>
                <a:cs typeface="Arial" panose="020B0604020202020204" pitchFamily="34" charset="0"/>
              </a:rPr>
              <a:t>un'interpretazione di questi dati è che i processi grammaticali siano influenzati dai circuiti neurali che supportano la memoria procedurale, mentre i processi lessicali sono influenzati da circuiti che supportano la memoria dichiarativa</a:t>
            </a:r>
            <a:r>
              <a:rPr lang="it-IT" sz="2600" dirty="0">
                <a:latin typeface="Arial" panose="020B0604020202020204" pitchFamily="34" charset="0"/>
                <a:cs typeface="Arial" panose="020B0604020202020204" pitchFamily="34" charset="0"/>
              </a:rPr>
              <a:t> </a:t>
            </a:r>
          </a:p>
        </p:txBody>
      </p:sp>
      <p:sp>
        <p:nvSpPr>
          <p:cNvPr id="4" name="Titolo 1">
            <a:extLst>
              <a:ext uri="{FF2B5EF4-FFF2-40B4-BE49-F238E27FC236}">
                <a16:creationId xmlns:a16="http://schemas.microsoft.com/office/drawing/2014/main" id="{79BC25DC-28F7-5847-8D43-5BD739328CA1}"/>
              </a:ext>
            </a:extLst>
          </p:cNvPr>
          <p:cNvSpPr>
            <a:spLocks noGrp="1"/>
          </p:cNvSpPr>
          <p:nvPr>
            <p:ph type="title"/>
          </p:nvPr>
        </p:nvSpPr>
        <p:spPr>
          <a:xfrm>
            <a:off x="2113807" y="237507"/>
            <a:ext cx="10177154" cy="807522"/>
          </a:xfrm>
        </p:spPr>
        <p:txBody>
          <a:bodyPr/>
          <a:lstStyle/>
          <a:p>
            <a:r>
              <a:rPr lang="it-IT" b="1" dirty="0">
                <a:solidFill>
                  <a:srgbClr val="FF0000"/>
                </a:solidFill>
                <a:latin typeface="Arial" panose="020B0604020202020204" pitchFamily="34" charset="0"/>
                <a:cs typeface="Arial" panose="020B0604020202020204" pitchFamily="34" charset="0"/>
              </a:rPr>
              <a:t>L‘elaborazione morfo-sintattica</a:t>
            </a:r>
          </a:p>
        </p:txBody>
      </p:sp>
    </p:spTree>
    <p:extLst>
      <p:ext uri="{BB962C8B-B14F-4D97-AF65-F5344CB8AC3E}">
        <p14:creationId xmlns:p14="http://schemas.microsoft.com/office/powerpoint/2010/main" val="1912275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0B0931-B331-8F4C-8F3D-00F97BC32A78}"/>
              </a:ext>
            </a:extLst>
          </p:cNvPr>
          <p:cNvSpPr>
            <a:spLocks noGrp="1"/>
          </p:cNvSpPr>
          <p:nvPr>
            <p:ph type="title"/>
          </p:nvPr>
        </p:nvSpPr>
        <p:spPr>
          <a:xfrm>
            <a:off x="1923802" y="398478"/>
            <a:ext cx="9842067" cy="907807"/>
          </a:xfrm>
        </p:spPr>
        <p:txBody>
          <a:bodyPr/>
          <a:lstStyle/>
          <a:p>
            <a:r>
              <a:rPr lang="it-IT" b="1" dirty="0">
                <a:solidFill>
                  <a:srgbClr val="FF0000"/>
                </a:solidFill>
                <a:latin typeface="Arial" panose="020B0604020202020204" pitchFamily="34" charset="0"/>
                <a:cs typeface="Arial" panose="020B0604020202020204" pitchFamily="34" charset="0"/>
              </a:rPr>
              <a:t>Il </a:t>
            </a:r>
            <a:r>
              <a:rPr lang="it-IT" b="1" dirty="0" err="1">
                <a:solidFill>
                  <a:srgbClr val="FF0000"/>
                </a:solidFill>
                <a:latin typeface="Arial" panose="020B0604020202020204" pitchFamily="34" charset="0"/>
                <a:cs typeface="Arial" panose="020B0604020202020204" pitchFamily="34" charset="0"/>
              </a:rPr>
              <a:t>dual</a:t>
            </a:r>
            <a:r>
              <a:rPr lang="it-IT" b="1" dirty="0">
                <a:solidFill>
                  <a:srgbClr val="FF0000"/>
                </a:solidFill>
                <a:latin typeface="Arial" panose="020B0604020202020204" pitchFamily="34" charset="0"/>
                <a:cs typeface="Arial" panose="020B0604020202020204" pitchFamily="34" charset="0"/>
              </a:rPr>
              <a:t> </a:t>
            </a:r>
            <a:r>
              <a:rPr lang="it-IT" b="1" dirty="0" err="1">
                <a:solidFill>
                  <a:srgbClr val="FF0000"/>
                </a:solidFill>
                <a:latin typeface="Arial" panose="020B0604020202020204" pitchFamily="34" charset="0"/>
                <a:cs typeface="Arial" panose="020B0604020202020204" pitchFamily="34" charset="0"/>
              </a:rPr>
              <a:t>stream</a:t>
            </a:r>
            <a:r>
              <a:rPr lang="it-IT" b="1" dirty="0">
                <a:solidFill>
                  <a:srgbClr val="FF0000"/>
                </a:solidFill>
                <a:latin typeface="Arial" panose="020B0604020202020204" pitchFamily="34" charset="0"/>
                <a:cs typeface="Arial" panose="020B0604020202020204" pitchFamily="34" charset="0"/>
              </a:rPr>
              <a:t> model: un modello unificante</a:t>
            </a:r>
          </a:p>
        </p:txBody>
      </p:sp>
      <p:sp>
        <p:nvSpPr>
          <p:cNvPr id="3" name="Segnaposto contenuto 2">
            <a:extLst>
              <a:ext uri="{FF2B5EF4-FFF2-40B4-BE49-F238E27FC236}">
                <a16:creationId xmlns:a16="http://schemas.microsoft.com/office/drawing/2014/main" id="{335E1803-2BCE-B349-A03C-C3496CDAF1D9}"/>
              </a:ext>
            </a:extLst>
          </p:cNvPr>
          <p:cNvSpPr>
            <a:spLocks noGrp="1"/>
          </p:cNvSpPr>
          <p:nvPr>
            <p:ph idx="1"/>
          </p:nvPr>
        </p:nvSpPr>
        <p:spPr>
          <a:xfrm>
            <a:off x="653143" y="1306285"/>
            <a:ext cx="11112725" cy="5189518"/>
          </a:xfrm>
        </p:spPr>
        <p:txBody>
          <a:bodyPr>
            <a:normAutofit/>
          </a:bodyPr>
          <a:lstStyle/>
          <a:p>
            <a:pPr algn="just"/>
            <a:r>
              <a:rPr lang="it-IT" sz="2200" dirty="0">
                <a:latin typeface="Arial" panose="020B0604020202020204" pitchFamily="34" charset="0"/>
                <a:cs typeface="Arial" panose="020B0604020202020204" pitchFamily="34" charset="0"/>
              </a:rPr>
              <a:t>il riconoscimento e la produzione del linguaggio coinvolgono circuiti neurali parzialmente sovrapposti ma distinti</a:t>
            </a:r>
          </a:p>
          <a:p>
            <a:pPr lvl="1" algn="just"/>
            <a:r>
              <a:rPr lang="it-IT" sz="2000" dirty="0">
                <a:latin typeface="Arial" panose="020B0604020202020204" pitchFamily="34" charset="0"/>
                <a:cs typeface="Arial" panose="020B0604020202020204" pitchFamily="34" charset="0"/>
              </a:rPr>
              <a:t>il riconoscimento si basa principalmente sui circuiti neurali dei lobi temporali superiori bilateralmente</a:t>
            </a:r>
          </a:p>
          <a:p>
            <a:pPr lvl="1" algn="just"/>
            <a:r>
              <a:rPr lang="it-IT" sz="2000" dirty="0">
                <a:latin typeface="Arial" panose="020B0604020202020204" pitchFamily="34" charset="0"/>
                <a:cs typeface="Arial" panose="020B0604020202020204" pitchFamily="34" charset="0"/>
              </a:rPr>
              <a:t>la produzione (e i processi correlati, come la memoria verbale a breve termine) si basa su un circuiti </a:t>
            </a:r>
            <a:r>
              <a:rPr lang="it-IT" sz="2000" dirty="0" err="1">
                <a:latin typeface="Arial" panose="020B0604020202020204" pitchFamily="34" charset="0"/>
                <a:cs typeface="Arial" panose="020B0604020202020204" pitchFamily="34" charset="0"/>
              </a:rPr>
              <a:t>fronto-parieto</a:t>
            </a:r>
            <a:r>
              <a:rPr lang="it-IT" sz="2000" dirty="0">
                <a:latin typeface="Arial" panose="020B0604020202020204" pitchFamily="34" charset="0"/>
                <a:cs typeface="Arial" panose="020B0604020202020204" pitchFamily="34" charset="0"/>
              </a:rPr>
              <a:t>/temporali dell'emisfero sinistro</a:t>
            </a:r>
          </a:p>
          <a:p>
            <a:pPr algn="just"/>
            <a:r>
              <a:rPr lang="it-IT" sz="2200" dirty="0">
                <a:latin typeface="Arial" panose="020B0604020202020204" pitchFamily="34" charset="0"/>
                <a:cs typeface="Arial" panose="020B0604020202020204" pitchFamily="34" charset="0"/>
              </a:rPr>
              <a:t>questa divergenza di flussi di elaborazione è coerente con il fatto che le informazioni uditive/fonologiche svolgono un ruolo (i) nell'accesso alle rappresentazioni lessicali-semantiche da un lato e (ii) nel guidare l'articolazione motoria del discorso dall'altro</a:t>
            </a:r>
          </a:p>
          <a:p>
            <a:pPr algn="just"/>
            <a:r>
              <a:rPr lang="it-IT" sz="2200" dirty="0">
                <a:latin typeface="Arial" panose="020B0604020202020204" pitchFamily="34" charset="0"/>
                <a:cs typeface="Arial" panose="020B0604020202020204" pitchFamily="34" charset="0"/>
              </a:rPr>
              <a:t>poiché i sistemi lessicale-semantico e motorio-vocale coinvolgono tipi di rappresentazioni e meccanismi di elaborazione molto diversi, è ragionevole ipotizzare  che esistano percorsi divergenti</a:t>
            </a:r>
          </a:p>
        </p:txBody>
      </p:sp>
    </p:spTree>
    <p:extLst>
      <p:ext uri="{BB962C8B-B14F-4D97-AF65-F5344CB8AC3E}">
        <p14:creationId xmlns:p14="http://schemas.microsoft.com/office/powerpoint/2010/main" val="29372940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7DE28949-3463-3B49-9918-2C82E314610B}"/>
              </a:ext>
            </a:extLst>
          </p:cNvPr>
          <p:cNvPicPr>
            <a:picLocks noChangeAspect="1"/>
          </p:cNvPicPr>
          <p:nvPr/>
        </p:nvPicPr>
        <p:blipFill>
          <a:blip r:embed="rId3"/>
          <a:stretch>
            <a:fillRect/>
          </a:stretch>
        </p:blipFill>
        <p:spPr>
          <a:xfrm>
            <a:off x="5359079" y="2585734"/>
            <a:ext cx="6504337" cy="3798001"/>
          </a:xfrm>
          <a:prstGeom prst="rect">
            <a:avLst/>
          </a:prstGeom>
        </p:spPr>
      </p:pic>
      <p:sp>
        <p:nvSpPr>
          <p:cNvPr id="2" name="CasellaDiTesto 1">
            <a:extLst>
              <a:ext uri="{FF2B5EF4-FFF2-40B4-BE49-F238E27FC236}">
                <a16:creationId xmlns:a16="http://schemas.microsoft.com/office/drawing/2014/main" id="{353889EF-3F2B-FB4F-8A32-BD965DF3D03F}"/>
              </a:ext>
            </a:extLst>
          </p:cNvPr>
          <p:cNvSpPr txBox="1"/>
          <p:nvPr/>
        </p:nvSpPr>
        <p:spPr>
          <a:xfrm>
            <a:off x="2291787" y="1805651"/>
            <a:ext cx="3067292" cy="4524315"/>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rPr>
              <a:t>Il modello «Dual </a:t>
            </a:r>
            <a:r>
              <a:rPr lang="it-IT" dirty="0" err="1">
                <a:latin typeface="Arial" panose="020B0604020202020204" pitchFamily="34" charset="0"/>
                <a:cs typeface="Arial" panose="020B0604020202020204" pitchFamily="34" charset="0"/>
              </a:rPr>
              <a:t>Stream</a:t>
            </a:r>
            <a:r>
              <a:rPr lang="it-IT" dirty="0">
                <a:latin typeface="Arial" panose="020B0604020202020204" pitchFamily="34" charset="0"/>
                <a:cs typeface="Arial" panose="020B0604020202020204" pitchFamily="34" charset="0"/>
              </a:rPr>
              <a:t>» distingue tra:</a:t>
            </a:r>
          </a:p>
          <a:p>
            <a:endParaRPr lang="it-IT" dirty="0">
              <a:latin typeface="Arial" panose="020B0604020202020204" pitchFamily="34" charset="0"/>
              <a:cs typeface="Arial" panose="020B0604020202020204" pitchFamily="34" charset="0"/>
            </a:endParaRPr>
          </a:p>
          <a:p>
            <a:r>
              <a:rPr lang="it-IT" u="sng" dirty="0">
                <a:latin typeface="Arial" panose="020B0604020202020204" pitchFamily="34" charset="0"/>
                <a:cs typeface="Arial" panose="020B0604020202020204" pitchFamily="34" charset="0"/>
              </a:rPr>
              <a:t>via ventrale </a:t>
            </a:r>
            <a:r>
              <a:rPr lang="it-IT" dirty="0">
                <a:latin typeface="Arial" panose="020B0604020202020204" pitchFamily="34" charset="0"/>
                <a:cs typeface="Arial" panose="020B0604020202020204" pitchFamily="34" charset="0"/>
              </a:rPr>
              <a:t>impli</a:t>
            </a:r>
            <a:r>
              <a:rPr lang="it-IT" i="1" dirty="0">
                <a:latin typeface="Arial" panose="020B0604020202020204" pitchFamily="34" charset="0"/>
                <a:cs typeface="Arial" panose="020B0604020202020204" pitchFamily="34" charset="0"/>
              </a:rPr>
              <a:t>cato </a:t>
            </a:r>
            <a:r>
              <a:rPr lang="it-IT" dirty="0">
                <a:latin typeface="Arial" panose="020B0604020202020204" pitchFamily="34" charset="0"/>
                <a:cs typeface="Arial" panose="020B0604020202020204" pitchFamily="34" charset="0"/>
              </a:rPr>
              <a:t>nella comprensione del linguaggio organizzato bilateralmente nel lobo temporale </a:t>
            </a:r>
            <a:endParaRPr lang="it-IT" i="1" dirty="0">
              <a:latin typeface="Arial" panose="020B0604020202020204" pitchFamily="34" charset="0"/>
              <a:cs typeface="Arial" panose="020B0604020202020204" pitchFamily="34" charset="0"/>
            </a:endParaRPr>
          </a:p>
          <a:p>
            <a:r>
              <a:rPr lang="it-IT" i="1" dirty="0">
                <a:latin typeface="Arial" panose="020B0604020202020204" pitchFamily="34" charset="0"/>
                <a:cs typeface="Arial" panose="020B0604020202020204" pitchFamily="34" charset="0"/>
              </a:rPr>
              <a:t> </a:t>
            </a:r>
          </a:p>
          <a:p>
            <a:r>
              <a:rPr lang="it-IT" u="sng" dirty="0">
                <a:latin typeface="Arial" panose="020B0604020202020204" pitchFamily="34" charset="0"/>
                <a:cs typeface="Arial" panose="020B0604020202020204" pitchFamily="34" charset="0"/>
              </a:rPr>
              <a:t>via dorsale </a:t>
            </a:r>
            <a:r>
              <a:rPr lang="it-IT" dirty="0">
                <a:solidFill>
                  <a:prstClr val="black"/>
                </a:solidFill>
                <a:latin typeface="Arial" panose="020B0604020202020204" pitchFamily="34" charset="0"/>
                <a:cs typeface="Arial" panose="020B0604020202020204" pitchFamily="34" charset="0"/>
              </a:rPr>
              <a:t>deputato all’integrazione senso-motoria sostenuta dalla giunzione </a:t>
            </a:r>
            <a:r>
              <a:rPr lang="it-IT" dirty="0" err="1">
                <a:solidFill>
                  <a:prstClr val="black"/>
                </a:solidFill>
                <a:latin typeface="Arial" panose="020B0604020202020204" pitchFamily="34" charset="0"/>
                <a:cs typeface="Arial" panose="020B0604020202020204" pitchFamily="34" charset="0"/>
              </a:rPr>
              <a:t>temporo</a:t>
            </a:r>
            <a:r>
              <a:rPr lang="it-IT" dirty="0">
                <a:solidFill>
                  <a:prstClr val="black"/>
                </a:solidFill>
                <a:latin typeface="Arial" panose="020B0604020202020204" pitchFamily="34" charset="0"/>
                <a:cs typeface="Arial" panose="020B0604020202020204" pitchFamily="34" charset="0"/>
              </a:rPr>
              <a:t>-parietale e frontale dell’emisfero  sinistro </a:t>
            </a:r>
            <a:endParaRPr lang="it-IT" i="1" dirty="0">
              <a:latin typeface="Arial" panose="020B0604020202020204" pitchFamily="34" charset="0"/>
              <a:cs typeface="Arial" panose="020B0604020202020204" pitchFamily="34" charset="0"/>
            </a:endParaRPr>
          </a:p>
          <a:p>
            <a:endParaRPr lang="it-IT" dirty="0"/>
          </a:p>
        </p:txBody>
      </p:sp>
      <p:sp>
        <p:nvSpPr>
          <p:cNvPr id="5" name="Titolo 1">
            <a:extLst>
              <a:ext uri="{FF2B5EF4-FFF2-40B4-BE49-F238E27FC236}">
                <a16:creationId xmlns:a16="http://schemas.microsoft.com/office/drawing/2014/main" id="{2E517AE5-1A7A-D94E-A098-96250427E799}"/>
              </a:ext>
            </a:extLst>
          </p:cNvPr>
          <p:cNvSpPr>
            <a:spLocks noGrp="1"/>
          </p:cNvSpPr>
          <p:nvPr>
            <p:ph type="title"/>
          </p:nvPr>
        </p:nvSpPr>
        <p:spPr>
          <a:xfrm>
            <a:off x="1923802" y="664696"/>
            <a:ext cx="9842067" cy="907807"/>
          </a:xfrm>
        </p:spPr>
        <p:txBody>
          <a:bodyPr/>
          <a:lstStyle/>
          <a:p>
            <a:r>
              <a:rPr lang="it-IT" b="1" dirty="0">
                <a:solidFill>
                  <a:srgbClr val="FF0000"/>
                </a:solidFill>
                <a:latin typeface="Arial" panose="020B0604020202020204" pitchFamily="34" charset="0"/>
                <a:cs typeface="Arial" panose="020B0604020202020204" pitchFamily="34" charset="0"/>
              </a:rPr>
              <a:t>Il </a:t>
            </a:r>
            <a:r>
              <a:rPr lang="it-IT" b="1" dirty="0" err="1">
                <a:solidFill>
                  <a:srgbClr val="FF0000"/>
                </a:solidFill>
                <a:latin typeface="Arial" panose="020B0604020202020204" pitchFamily="34" charset="0"/>
                <a:cs typeface="Arial" panose="020B0604020202020204" pitchFamily="34" charset="0"/>
              </a:rPr>
              <a:t>dual</a:t>
            </a:r>
            <a:r>
              <a:rPr lang="it-IT" b="1" dirty="0">
                <a:solidFill>
                  <a:srgbClr val="FF0000"/>
                </a:solidFill>
                <a:latin typeface="Arial" panose="020B0604020202020204" pitchFamily="34" charset="0"/>
                <a:cs typeface="Arial" panose="020B0604020202020204" pitchFamily="34" charset="0"/>
              </a:rPr>
              <a:t> </a:t>
            </a:r>
            <a:r>
              <a:rPr lang="it-IT" b="1" dirty="0" err="1">
                <a:solidFill>
                  <a:srgbClr val="FF0000"/>
                </a:solidFill>
                <a:latin typeface="Arial" panose="020B0604020202020204" pitchFamily="34" charset="0"/>
                <a:cs typeface="Arial" panose="020B0604020202020204" pitchFamily="34" charset="0"/>
              </a:rPr>
              <a:t>stream</a:t>
            </a:r>
            <a:r>
              <a:rPr lang="it-IT" b="1" dirty="0">
                <a:solidFill>
                  <a:srgbClr val="FF0000"/>
                </a:solidFill>
                <a:latin typeface="Arial" panose="020B0604020202020204" pitchFamily="34" charset="0"/>
                <a:cs typeface="Arial" panose="020B0604020202020204" pitchFamily="34" charset="0"/>
              </a:rPr>
              <a:t> model: un modello unificante</a:t>
            </a:r>
          </a:p>
        </p:txBody>
      </p:sp>
    </p:spTree>
    <p:extLst>
      <p:ext uri="{BB962C8B-B14F-4D97-AF65-F5344CB8AC3E}">
        <p14:creationId xmlns:p14="http://schemas.microsoft.com/office/powerpoint/2010/main" val="2974322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688435E-1404-D44C-AB1F-A119C9182301}"/>
              </a:ext>
            </a:extLst>
          </p:cNvPr>
          <p:cNvSpPr>
            <a:spLocks noGrp="1"/>
          </p:cNvSpPr>
          <p:nvPr>
            <p:ph idx="1"/>
          </p:nvPr>
        </p:nvSpPr>
        <p:spPr>
          <a:xfrm>
            <a:off x="1432957" y="1305682"/>
            <a:ext cx="10759044" cy="5349761"/>
          </a:xfrm>
        </p:spPr>
        <p:txBody>
          <a:bodyPr>
            <a:normAutofit lnSpcReduction="10000"/>
          </a:bodyPr>
          <a:lstStyle/>
          <a:p>
            <a:pPr algn="just"/>
            <a:r>
              <a:rPr lang="it-IT" sz="2400" dirty="0">
                <a:latin typeface="Arial" panose="020B0604020202020204" pitchFamily="34" charset="0"/>
                <a:cs typeface="Arial" panose="020B0604020202020204" pitchFamily="34" charset="0"/>
              </a:rPr>
              <a:t>via ventrale:</a:t>
            </a:r>
          </a:p>
          <a:p>
            <a:pPr lvl="1" algn="just"/>
            <a:r>
              <a:rPr lang="it-IT" sz="2200" dirty="0">
                <a:latin typeface="Arial" panose="020B0604020202020204" pitchFamily="34" charset="0"/>
                <a:cs typeface="Arial" panose="020B0604020202020204" pitchFamily="34" charset="0"/>
              </a:rPr>
              <a:t> coinvolge le strutture situate nella porzione superiore e centrale del lobo temporale ed è coinvolto nell'elaborazione dei segnali vocali per la comprensione (riconoscimento vocale).</a:t>
            </a:r>
          </a:p>
          <a:p>
            <a:pPr lvl="1" algn="just"/>
            <a:r>
              <a:rPr lang="it-IT" sz="2200" dirty="0">
                <a:latin typeface="Arial" panose="020B0604020202020204" pitchFamily="34" charset="0"/>
                <a:cs typeface="Arial" panose="020B0604020202020204" pitchFamily="34" charset="0"/>
              </a:rPr>
              <a:t>in contrasto con l’approccio classico (dominanza </a:t>
            </a:r>
            <a:r>
              <a:rPr lang="it-IT" sz="2200" dirty="0" err="1">
                <a:latin typeface="Arial" panose="020B0604020202020204" pitchFamily="34" charset="0"/>
                <a:cs typeface="Arial" panose="020B0604020202020204" pitchFamily="34" charset="0"/>
              </a:rPr>
              <a:t>sn</a:t>
            </a:r>
            <a:r>
              <a:rPr lang="it-IT" sz="2200" dirty="0">
                <a:latin typeface="Arial" panose="020B0604020202020204" pitchFamily="34" charset="0"/>
                <a:cs typeface="Arial" panose="020B0604020202020204" pitchFamily="34" charset="0"/>
              </a:rPr>
              <a:t>) il modello suggerisce che questa via sia organizzata bilateralmente (anche se con importanti differenze computazionali tra i due emisferi) e che ci siano quindi flussi di elaborazione paralleli. Questo spiegherebbe il mancato riscontro di deficit sostanziali nel riconoscimento del linguaggio in seguito a un danno unilaterale del lobo temporale. </a:t>
            </a:r>
            <a:endParaRPr lang="it-IT" sz="2400" dirty="0">
              <a:latin typeface="Arial" panose="020B0604020202020204" pitchFamily="34" charset="0"/>
              <a:cs typeface="Arial" panose="020B0604020202020204" pitchFamily="34" charset="0"/>
            </a:endParaRPr>
          </a:p>
          <a:p>
            <a:pPr algn="just"/>
            <a:r>
              <a:rPr lang="it-IT" sz="2400" dirty="0">
                <a:latin typeface="Arial" panose="020B0604020202020204" pitchFamily="34" charset="0"/>
                <a:cs typeface="Arial" panose="020B0604020202020204" pitchFamily="34" charset="0"/>
              </a:rPr>
              <a:t>via dorsale:</a:t>
            </a:r>
          </a:p>
          <a:p>
            <a:pPr lvl="1" algn="just"/>
            <a:r>
              <a:rPr lang="it-IT" sz="2200" dirty="0">
                <a:latin typeface="Arial" panose="020B0604020202020204" pitchFamily="34" charset="0"/>
                <a:cs typeface="Arial" panose="020B0604020202020204" pitchFamily="34" charset="0"/>
              </a:rPr>
              <a:t> coinvolge l'area SPT e il lobo frontale posteriore ed è coinvolto nella traduzione dei segnali vocali in rappresentazioni articolatorie</a:t>
            </a:r>
          </a:p>
          <a:p>
            <a:pPr lvl="1" algn="just"/>
            <a:r>
              <a:rPr lang="it-IT" sz="2200" dirty="0">
                <a:latin typeface="Arial" panose="020B0604020202020204" pitchFamily="34" charset="0"/>
                <a:cs typeface="Arial" panose="020B0604020202020204" pitchFamily="34" charset="0"/>
              </a:rPr>
              <a:t>è fortemente dominante a sinistra, il che spiega perché i deficit di produzione sono sequele importanti di lesioni temporali e frontali dorsali.</a:t>
            </a:r>
          </a:p>
        </p:txBody>
      </p:sp>
      <p:sp>
        <p:nvSpPr>
          <p:cNvPr id="4" name="Titolo 1">
            <a:extLst>
              <a:ext uri="{FF2B5EF4-FFF2-40B4-BE49-F238E27FC236}">
                <a16:creationId xmlns:a16="http://schemas.microsoft.com/office/drawing/2014/main" id="{1823ACB2-084C-5746-B55B-69CF2ABDEE61}"/>
              </a:ext>
            </a:extLst>
          </p:cNvPr>
          <p:cNvSpPr>
            <a:spLocks noGrp="1"/>
          </p:cNvSpPr>
          <p:nvPr>
            <p:ph type="title"/>
          </p:nvPr>
        </p:nvSpPr>
        <p:spPr>
          <a:xfrm>
            <a:off x="1923802" y="398478"/>
            <a:ext cx="9842067" cy="907807"/>
          </a:xfrm>
        </p:spPr>
        <p:txBody>
          <a:bodyPr/>
          <a:lstStyle/>
          <a:p>
            <a:r>
              <a:rPr lang="it-IT" b="1" dirty="0">
                <a:solidFill>
                  <a:srgbClr val="FF0000"/>
                </a:solidFill>
                <a:latin typeface="Arial" panose="020B0604020202020204" pitchFamily="34" charset="0"/>
                <a:cs typeface="Arial" panose="020B0604020202020204" pitchFamily="34" charset="0"/>
              </a:rPr>
              <a:t>Il </a:t>
            </a:r>
            <a:r>
              <a:rPr lang="it-IT" b="1" dirty="0" err="1">
                <a:solidFill>
                  <a:srgbClr val="FF0000"/>
                </a:solidFill>
                <a:latin typeface="Arial" panose="020B0604020202020204" pitchFamily="34" charset="0"/>
                <a:cs typeface="Arial" panose="020B0604020202020204" pitchFamily="34" charset="0"/>
              </a:rPr>
              <a:t>dual</a:t>
            </a:r>
            <a:r>
              <a:rPr lang="it-IT" b="1" dirty="0">
                <a:solidFill>
                  <a:srgbClr val="FF0000"/>
                </a:solidFill>
                <a:latin typeface="Arial" panose="020B0604020202020204" pitchFamily="34" charset="0"/>
                <a:cs typeface="Arial" panose="020B0604020202020204" pitchFamily="34" charset="0"/>
              </a:rPr>
              <a:t> </a:t>
            </a:r>
            <a:r>
              <a:rPr lang="it-IT" b="1" dirty="0" err="1">
                <a:solidFill>
                  <a:srgbClr val="FF0000"/>
                </a:solidFill>
                <a:latin typeface="Arial" panose="020B0604020202020204" pitchFamily="34" charset="0"/>
                <a:cs typeface="Arial" panose="020B0604020202020204" pitchFamily="34" charset="0"/>
              </a:rPr>
              <a:t>stream</a:t>
            </a:r>
            <a:r>
              <a:rPr lang="it-IT" b="1" dirty="0">
                <a:solidFill>
                  <a:srgbClr val="FF0000"/>
                </a:solidFill>
                <a:latin typeface="Arial" panose="020B0604020202020204" pitchFamily="34" charset="0"/>
                <a:cs typeface="Arial" panose="020B0604020202020204" pitchFamily="34" charset="0"/>
              </a:rPr>
              <a:t> model: un modello unificante</a:t>
            </a:r>
          </a:p>
        </p:txBody>
      </p:sp>
    </p:spTree>
    <p:extLst>
      <p:ext uri="{BB962C8B-B14F-4D97-AF65-F5344CB8AC3E}">
        <p14:creationId xmlns:p14="http://schemas.microsoft.com/office/powerpoint/2010/main" val="9351788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DB95E-59C0-EE46-A6B7-BCBE3AFE0177}"/>
              </a:ext>
            </a:extLst>
          </p:cNvPr>
          <p:cNvSpPr>
            <a:spLocks noGrp="1"/>
          </p:cNvSpPr>
          <p:nvPr>
            <p:ph type="title"/>
          </p:nvPr>
        </p:nvSpPr>
        <p:spPr>
          <a:xfrm>
            <a:off x="1954972" y="390193"/>
            <a:ext cx="8911687" cy="1280890"/>
          </a:xfrm>
        </p:spPr>
        <p:txBody>
          <a:bodyPr/>
          <a:lstStyle/>
          <a:p>
            <a:r>
              <a:rPr lang="it-IT" b="1" dirty="0">
                <a:solidFill>
                  <a:srgbClr val="FF0000"/>
                </a:solidFill>
              </a:rPr>
              <a:t>Modelli recenti di anatomia del linguaggio: il </a:t>
            </a:r>
            <a:r>
              <a:rPr lang="it-IT" b="1" dirty="0" err="1">
                <a:solidFill>
                  <a:srgbClr val="FF0000"/>
                </a:solidFill>
              </a:rPr>
              <a:t>connettoma</a:t>
            </a:r>
            <a:endParaRPr lang="it-IT" b="1" dirty="0">
              <a:solidFill>
                <a:srgbClr val="FF0000"/>
              </a:solidFill>
            </a:endParaRPr>
          </a:p>
        </p:txBody>
      </p:sp>
      <p:sp>
        <p:nvSpPr>
          <p:cNvPr id="3" name="Segnaposto contenuto 2">
            <a:extLst>
              <a:ext uri="{FF2B5EF4-FFF2-40B4-BE49-F238E27FC236}">
                <a16:creationId xmlns:a16="http://schemas.microsoft.com/office/drawing/2014/main" id="{37F110B8-13E3-9B4A-8854-C1B83F4E22F2}"/>
              </a:ext>
            </a:extLst>
          </p:cNvPr>
          <p:cNvSpPr>
            <a:spLocks noGrp="1"/>
          </p:cNvSpPr>
          <p:nvPr>
            <p:ph idx="1"/>
          </p:nvPr>
        </p:nvSpPr>
        <p:spPr>
          <a:xfrm>
            <a:off x="2589212" y="1750826"/>
            <a:ext cx="8277447" cy="1417676"/>
          </a:xfrm>
        </p:spPr>
        <p:txBody>
          <a:bodyPr/>
          <a:lstStyle/>
          <a:p>
            <a:r>
              <a:rPr lang="it-IT" dirty="0"/>
              <a:t>Processi linguistici supportati da due sistemi: </a:t>
            </a:r>
          </a:p>
          <a:p>
            <a:pPr>
              <a:buFontTx/>
              <a:buChar char="-"/>
            </a:pPr>
            <a:r>
              <a:rPr lang="it-IT" dirty="0"/>
              <a:t>Dorsale </a:t>
            </a:r>
            <a:r>
              <a:rPr lang="it-IT" dirty="0">
                <a:sym typeface="Wingdings" pitchFamily="2" charset="2"/>
              </a:rPr>
              <a:t> implicato nell’associazione suono-articolazione</a:t>
            </a:r>
          </a:p>
          <a:p>
            <a:pPr>
              <a:buFontTx/>
              <a:buChar char="-"/>
            </a:pPr>
            <a:r>
              <a:rPr lang="it-IT" dirty="0">
                <a:sym typeface="Wingdings" pitchFamily="2" charset="2"/>
              </a:rPr>
              <a:t>V</a:t>
            </a:r>
            <a:r>
              <a:rPr lang="it-IT" dirty="0"/>
              <a:t>entrale </a:t>
            </a:r>
            <a:r>
              <a:rPr lang="it-IT" dirty="0">
                <a:sym typeface="Wingdings" pitchFamily="2" charset="2"/>
              </a:rPr>
              <a:t> associazione suono significato</a:t>
            </a:r>
            <a:endParaRPr lang="it-IT" dirty="0"/>
          </a:p>
        </p:txBody>
      </p:sp>
      <p:pic>
        <p:nvPicPr>
          <p:cNvPr id="5" name="Immagine 4">
            <a:extLst>
              <a:ext uri="{FF2B5EF4-FFF2-40B4-BE49-F238E27FC236}">
                <a16:creationId xmlns:a16="http://schemas.microsoft.com/office/drawing/2014/main" id="{48656E9E-1FA2-D64B-91D3-59BBC9F907C8}"/>
              </a:ext>
            </a:extLst>
          </p:cNvPr>
          <p:cNvPicPr>
            <a:picLocks noChangeAspect="1"/>
          </p:cNvPicPr>
          <p:nvPr/>
        </p:nvPicPr>
        <p:blipFill>
          <a:blip r:embed="rId2"/>
          <a:stretch>
            <a:fillRect/>
          </a:stretch>
        </p:blipFill>
        <p:spPr>
          <a:xfrm>
            <a:off x="2287912" y="3344558"/>
            <a:ext cx="3593377" cy="3124268"/>
          </a:xfrm>
          <a:prstGeom prst="rect">
            <a:avLst/>
          </a:prstGeom>
        </p:spPr>
      </p:pic>
      <p:pic>
        <p:nvPicPr>
          <p:cNvPr id="7" name="Immagine 6">
            <a:extLst>
              <a:ext uri="{FF2B5EF4-FFF2-40B4-BE49-F238E27FC236}">
                <a16:creationId xmlns:a16="http://schemas.microsoft.com/office/drawing/2014/main" id="{50FE85AD-6DF2-0947-8141-DE78DA5950C9}"/>
              </a:ext>
            </a:extLst>
          </p:cNvPr>
          <p:cNvPicPr>
            <a:picLocks noChangeAspect="1"/>
          </p:cNvPicPr>
          <p:nvPr/>
        </p:nvPicPr>
        <p:blipFill>
          <a:blip r:embed="rId3"/>
          <a:stretch>
            <a:fillRect/>
          </a:stretch>
        </p:blipFill>
        <p:spPr>
          <a:xfrm>
            <a:off x="6591792" y="3371652"/>
            <a:ext cx="3577283" cy="3097174"/>
          </a:xfrm>
          <a:prstGeom prst="rect">
            <a:avLst/>
          </a:prstGeom>
        </p:spPr>
      </p:pic>
    </p:spTree>
    <p:extLst>
      <p:ext uri="{BB962C8B-B14F-4D97-AF65-F5344CB8AC3E}">
        <p14:creationId xmlns:p14="http://schemas.microsoft.com/office/powerpoint/2010/main" val="37984727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DB95E-59C0-EE46-A6B7-BCBE3AFE0177}"/>
              </a:ext>
            </a:extLst>
          </p:cNvPr>
          <p:cNvSpPr>
            <a:spLocks noGrp="1"/>
          </p:cNvSpPr>
          <p:nvPr>
            <p:ph type="title"/>
          </p:nvPr>
        </p:nvSpPr>
        <p:spPr>
          <a:xfrm>
            <a:off x="1595398" y="152066"/>
            <a:ext cx="8911687" cy="1280890"/>
          </a:xfrm>
        </p:spPr>
        <p:txBody>
          <a:bodyPr/>
          <a:lstStyle/>
          <a:p>
            <a:r>
              <a:rPr lang="it-IT" b="1" dirty="0">
                <a:solidFill>
                  <a:srgbClr val="FF0000"/>
                </a:solidFill>
              </a:rPr>
              <a:t>Modelli recenti di anatomia del linguaggio: VIA DORSALE</a:t>
            </a:r>
          </a:p>
        </p:txBody>
      </p:sp>
      <p:sp>
        <p:nvSpPr>
          <p:cNvPr id="3" name="Segnaposto contenuto 2">
            <a:extLst>
              <a:ext uri="{FF2B5EF4-FFF2-40B4-BE49-F238E27FC236}">
                <a16:creationId xmlns:a16="http://schemas.microsoft.com/office/drawing/2014/main" id="{37F110B8-13E3-9B4A-8854-C1B83F4E22F2}"/>
              </a:ext>
            </a:extLst>
          </p:cNvPr>
          <p:cNvSpPr>
            <a:spLocks noGrp="1"/>
          </p:cNvSpPr>
          <p:nvPr>
            <p:ph idx="1"/>
          </p:nvPr>
        </p:nvSpPr>
        <p:spPr>
          <a:xfrm>
            <a:off x="1474993" y="1318160"/>
            <a:ext cx="5117873" cy="5260770"/>
          </a:xfrm>
        </p:spPr>
        <p:txBody>
          <a:bodyPr>
            <a:normAutofit lnSpcReduction="10000"/>
          </a:bodyPr>
          <a:lstStyle/>
          <a:p>
            <a:pPr marL="0" indent="0">
              <a:buNone/>
            </a:pPr>
            <a:endParaRPr lang="it-IT" dirty="0">
              <a:sym typeface="Wingdings" pitchFamily="2" charset="2"/>
            </a:endParaRPr>
          </a:p>
          <a:p>
            <a:pPr marL="0" indent="0" algn="just">
              <a:buNone/>
            </a:pPr>
            <a:r>
              <a:rPr lang="it-IT" dirty="0">
                <a:latin typeface="Arial" panose="020B0604020202020204" pitchFamily="34" charset="0"/>
                <a:cs typeface="Arial" panose="020B0604020202020204" pitchFamily="34" charset="0"/>
                <a:sym typeface="Wingdings" pitchFamily="2" charset="2"/>
              </a:rPr>
              <a:t>Implicata nell’associazione suono-articolazione: costituita da aree corticali distribuite e specializzate interconnesse da vie di sostanza bianca che comprendono il fascicolo arcuato, che connette l’area di </a:t>
            </a:r>
            <a:r>
              <a:rPr lang="it-IT" dirty="0" err="1">
                <a:latin typeface="Arial" panose="020B0604020202020204" pitchFamily="34" charset="0"/>
                <a:cs typeface="Arial" panose="020B0604020202020204" pitchFamily="34" charset="0"/>
                <a:sym typeface="Wingdings" pitchFamily="2" charset="2"/>
              </a:rPr>
              <a:t>Broca</a:t>
            </a:r>
            <a:r>
              <a:rPr lang="it-IT" dirty="0">
                <a:latin typeface="Arial" panose="020B0604020202020204" pitchFamily="34" charset="0"/>
                <a:cs typeface="Arial" panose="020B0604020202020204" pitchFamily="34" charset="0"/>
                <a:sym typeface="Wingdings" pitchFamily="2" charset="2"/>
              </a:rPr>
              <a:t> con le aree temporali posteriori (tra cui </a:t>
            </a:r>
            <a:r>
              <a:rPr lang="it-IT" dirty="0" err="1">
                <a:latin typeface="Arial" panose="020B0604020202020204" pitchFamily="34" charset="0"/>
                <a:cs typeface="Arial" panose="020B0604020202020204" pitchFamily="34" charset="0"/>
                <a:sym typeface="Wingdings" pitchFamily="2" charset="2"/>
              </a:rPr>
              <a:t>Wernicke</a:t>
            </a:r>
            <a:r>
              <a:rPr lang="it-IT" dirty="0">
                <a:latin typeface="Arial" panose="020B0604020202020204" pitchFamily="34" charset="0"/>
                <a:cs typeface="Arial" panose="020B0604020202020204" pitchFamily="34" charset="0"/>
                <a:sym typeface="Wingdings" pitchFamily="2" charset="2"/>
              </a:rPr>
              <a:t>). Lo studio di </a:t>
            </a:r>
            <a:r>
              <a:rPr lang="it-IT" dirty="0" err="1">
                <a:latin typeface="Arial" panose="020B0604020202020204" pitchFamily="34" charset="0"/>
                <a:cs typeface="Arial" panose="020B0604020202020204" pitchFamily="34" charset="0"/>
                <a:sym typeface="Wingdings" pitchFamily="2" charset="2"/>
              </a:rPr>
              <a:t>Catani</a:t>
            </a:r>
            <a:r>
              <a:rPr lang="it-IT" dirty="0">
                <a:latin typeface="Arial" panose="020B0604020202020204" pitchFamily="34" charset="0"/>
                <a:cs typeface="Arial" panose="020B0604020202020204" pitchFamily="34" charset="0"/>
                <a:sym typeface="Wingdings" pitchFamily="2" charset="2"/>
              </a:rPr>
              <a:t> sulla connettività delle aree linguistiche ha descritto in modo più accurato la struttura del fascicolo arcuato. </a:t>
            </a:r>
          </a:p>
          <a:p>
            <a:pPr marL="0" indent="0" algn="just">
              <a:buNone/>
            </a:pPr>
            <a:r>
              <a:rPr lang="it-IT" b="1" dirty="0">
                <a:solidFill>
                  <a:srgbClr val="FF0000"/>
                </a:solidFill>
                <a:latin typeface="Arial" panose="020B0604020202020204" pitchFamily="34" charset="0"/>
                <a:cs typeface="Arial" panose="020B0604020202020204" pitchFamily="34" charset="0"/>
              </a:rPr>
              <a:t>La via diretta</a:t>
            </a:r>
            <a:r>
              <a:rPr lang="it-IT" dirty="0">
                <a:latin typeface="Arial" panose="020B0604020202020204" pitchFamily="34" charset="0"/>
                <a:cs typeface="Arial" panose="020B0604020202020204" pitchFamily="34" charset="0"/>
              </a:rPr>
              <a:t> </a:t>
            </a:r>
            <a:r>
              <a:rPr lang="it-IT" b="1" dirty="0">
                <a:solidFill>
                  <a:srgbClr val="FF0000"/>
                </a:solidFill>
                <a:latin typeface="Arial" panose="020B0604020202020204" pitchFamily="34" charset="0"/>
                <a:cs typeface="Arial" panose="020B0604020202020204" pitchFamily="34" charset="0"/>
              </a:rPr>
              <a:t>corre medialmente e corrisponde alle descrizioni classiche del fascicolo arcuato</a:t>
            </a:r>
          </a:p>
          <a:p>
            <a:pPr marL="0" indent="0" algn="just">
              <a:buNone/>
            </a:pPr>
            <a:r>
              <a:rPr lang="it-IT" b="1" dirty="0">
                <a:solidFill>
                  <a:srgbClr val="00B050"/>
                </a:solidFill>
                <a:latin typeface="Arial" panose="020B0604020202020204" pitchFamily="34" charset="0"/>
                <a:cs typeface="Arial" panose="020B0604020202020204" pitchFamily="34" charset="0"/>
              </a:rPr>
              <a:t>La via indiretta corre lateralmente ed è composta da un segmento anteriore che collega la corteccia parietale inferiore (territorio di </a:t>
            </a:r>
            <a:r>
              <a:rPr lang="it-IT" b="1" dirty="0" err="1">
                <a:solidFill>
                  <a:srgbClr val="00B050"/>
                </a:solidFill>
                <a:latin typeface="Arial" panose="020B0604020202020204" pitchFamily="34" charset="0"/>
                <a:cs typeface="Arial" panose="020B0604020202020204" pitchFamily="34" charset="0"/>
              </a:rPr>
              <a:t>Geschwind</a:t>
            </a:r>
            <a:r>
              <a:rPr lang="it-IT" b="1" dirty="0">
                <a:solidFill>
                  <a:srgbClr val="00B050"/>
                </a:solidFill>
                <a:latin typeface="Arial" panose="020B0604020202020204" pitchFamily="34" charset="0"/>
                <a:cs typeface="Arial" panose="020B0604020202020204" pitchFamily="34" charset="0"/>
              </a:rPr>
              <a:t>)</a:t>
            </a:r>
            <a:r>
              <a:rPr lang="it-IT" dirty="0">
                <a:latin typeface="Arial" panose="020B0604020202020204" pitchFamily="34" charset="0"/>
                <a:cs typeface="Arial" panose="020B0604020202020204" pitchFamily="34" charset="0"/>
              </a:rPr>
              <a:t> </a:t>
            </a:r>
            <a:r>
              <a:rPr lang="it-IT" b="1" dirty="0">
                <a:solidFill>
                  <a:srgbClr val="00B050"/>
                </a:solidFill>
                <a:latin typeface="Arial" panose="020B0604020202020204" pitchFamily="34" charset="0"/>
                <a:cs typeface="Arial" panose="020B0604020202020204" pitchFamily="34" charset="0"/>
              </a:rPr>
              <a:t>e il territorio di </a:t>
            </a:r>
            <a:r>
              <a:rPr lang="it-IT" b="1" dirty="0" err="1">
                <a:solidFill>
                  <a:srgbClr val="00B050"/>
                </a:solidFill>
                <a:latin typeface="Arial" panose="020B0604020202020204" pitchFamily="34" charset="0"/>
                <a:cs typeface="Arial" panose="020B0604020202020204" pitchFamily="34" charset="0"/>
              </a:rPr>
              <a:t>Broca</a:t>
            </a:r>
            <a:r>
              <a:rPr lang="it-IT" b="1" dirty="0">
                <a:solidFill>
                  <a:srgbClr val="00B050"/>
                </a:solidFill>
                <a:latin typeface="Arial" panose="020B0604020202020204" pitchFamily="34" charset="0"/>
                <a:cs typeface="Arial" panose="020B0604020202020204" pitchFamily="34" charset="0"/>
              </a:rPr>
              <a:t> </a:t>
            </a:r>
            <a:r>
              <a:rPr lang="it-IT" b="1" dirty="0">
                <a:solidFill>
                  <a:srgbClr val="FFC000"/>
                </a:solidFill>
                <a:latin typeface="Arial" panose="020B0604020202020204" pitchFamily="34" charset="0"/>
                <a:cs typeface="Arial" panose="020B0604020202020204" pitchFamily="34" charset="0"/>
              </a:rPr>
              <a:t>e da un segmento posteriore che collega i territori di </a:t>
            </a:r>
            <a:r>
              <a:rPr lang="it-IT" b="1" dirty="0" err="1">
                <a:solidFill>
                  <a:srgbClr val="FFC000"/>
                </a:solidFill>
                <a:latin typeface="Arial" panose="020B0604020202020204" pitchFamily="34" charset="0"/>
                <a:cs typeface="Arial" panose="020B0604020202020204" pitchFamily="34" charset="0"/>
              </a:rPr>
              <a:t>Geschwind</a:t>
            </a:r>
            <a:r>
              <a:rPr lang="it-IT" b="1" dirty="0">
                <a:solidFill>
                  <a:srgbClr val="FFC000"/>
                </a:solidFill>
                <a:latin typeface="Arial" panose="020B0604020202020204" pitchFamily="34" charset="0"/>
                <a:cs typeface="Arial" panose="020B0604020202020204" pitchFamily="34" charset="0"/>
              </a:rPr>
              <a:t> e </a:t>
            </a:r>
            <a:r>
              <a:rPr lang="it-IT" b="1" dirty="0" err="1">
                <a:solidFill>
                  <a:srgbClr val="FFC000"/>
                </a:solidFill>
                <a:latin typeface="Arial" panose="020B0604020202020204" pitchFamily="34" charset="0"/>
                <a:cs typeface="Arial" panose="020B0604020202020204" pitchFamily="34" charset="0"/>
              </a:rPr>
              <a:t>Wernicke</a:t>
            </a:r>
            <a:endParaRPr lang="it-IT" b="1" dirty="0">
              <a:solidFill>
                <a:srgbClr val="FFC000"/>
              </a:solidFill>
              <a:latin typeface="Arial" panose="020B0604020202020204" pitchFamily="34" charset="0"/>
              <a:cs typeface="Arial" panose="020B0604020202020204" pitchFamily="34" charset="0"/>
              <a:sym typeface="Wingdings" pitchFamily="2" charset="2"/>
            </a:endParaRPr>
          </a:p>
        </p:txBody>
      </p:sp>
      <p:pic>
        <p:nvPicPr>
          <p:cNvPr id="9" name="Immagine 8">
            <a:extLst>
              <a:ext uri="{FF2B5EF4-FFF2-40B4-BE49-F238E27FC236}">
                <a16:creationId xmlns:a16="http://schemas.microsoft.com/office/drawing/2014/main" id="{D69B116C-9EAD-654D-8441-7C63C07DF309}"/>
              </a:ext>
            </a:extLst>
          </p:cNvPr>
          <p:cNvPicPr>
            <a:picLocks noChangeAspect="1"/>
          </p:cNvPicPr>
          <p:nvPr/>
        </p:nvPicPr>
        <p:blipFill>
          <a:blip r:embed="rId2"/>
          <a:stretch>
            <a:fillRect/>
          </a:stretch>
        </p:blipFill>
        <p:spPr>
          <a:xfrm>
            <a:off x="6592866" y="1721713"/>
            <a:ext cx="5471847" cy="3750971"/>
          </a:xfrm>
          <a:prstGeom prst="rect">
            <a:avLst/>
          </a:prstGeom>
        </p:spPr>
      </p:pic>
    </p:spTree>
    <p:extLst>
      <p:ext uri="{BB962C8B-B14F-4D97-AF65-F5344CB8AC3E}">
        <p14:creationId xmlns:p14="http://schemas.microsoft.com/office/powerpoint/2010/main" val="1630722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8EBC8-B166-1F46-B343-8B8B544E2178}"/>
              </a:ext>
            </a:extLst>
          </p:cNvPr>
          <p:cNvSpPr>
            <a:spLocks noGrp="1"/>
          </p:cNvSpPr>
          <p:nvPr>
            <p:ph type="title"/>
          </p:nvPr>
        </p:nvSpPr>
        <p:spPr>
          <a:xfrm>
            <a:off x="1844784" y="557610"/>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Afasie in popolazioni atipiche: recupero</a:t>
            </a:r>
          </a:p>
        </p:txBody>
      </p:sp>
      <p:sp>
        <p:nvSpPr>
          <p:cNvPr id="4" name="Segnaposto contenuto 2">
            <a:extLst>
              <a:ext uri="{FF2B5EF4-FFF2-40B4-BE49-F238E27FC236}">
                <a16:creationId xmlns:a16="http://schemas.microsoft.com/office/drawing/2014/main" id="{209AD4FD-48B6-AA45-A7CA-13AFE06A8B90}"/>
              </a:ext>
            </a:extLst>
          </p:cNvPr>
          <p:cNvSpPr txBox="1">
            <a:spLocks/>
          </p:cNvSpPr>
          <p:nvPr/>
        </p:nvSpPr>
        <p:spPr>
          <a:xfrm>
            <a:off x="1698569" y="1504609"/>
            <a:ext cx="10172006" cy="516219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just"/>
            <a:r>
              <a:rPr lang="it-IT" sz="2800" dirty="0">
                <a:latin typeface="Arial" panose="020B0604020202020204" pitchFamily="34" charset="0"/>
                <a:cs typeface="Arial" panose="020B0604020202020204" pitchFamily="34" charset="0"/>
              </a:rPr>
              <a:t>le differenze nel tipo di recupero sono molteplici e da ascrivere a fattori variabili che modulano le basi neurali nelle diverse lingue: età di acquisizione, dominanza della lingua, padronanza e uso dei diverse lingue nella quotidianità</a:t>
            </a:r>
          </a:p>
          <a:p>
            <a:pPr algn="just"/>
            <a:r>
              <a:rPr lang="it-IT" sz="2800" dirty="0">
                <a:latin typeface="Arial" panose="020B0604020202020204" pitchFamily="34" charset="0"/>
                <a:cs typeface="Arial" panose="020B0604020202020204" pitchFamily="34" charset="0"/>
              </a:rPr>
              <a:t>La classificazione più usata per le modalità di recupero è quella di </a:t>
            </a:r>
            <a:r>
              <a:rPr lang="it-IT" sz="2800" dirty="0" err="1">
                <a:latin typeface="Arial" panose="020B0604020202020204" pitchFamily="34" charset="0"/>
                <a:cs typeface="Arial" panose="020B0604020202020204" pitchFamily="34" charset="0"/>
              </a:rPr>
              <a:t>Petridis</a:t>
            </a:r>
            <a:r>
              <a:rPr lang="it-IT" sz="2800" dirty="0">
                <a:latin typeface="Arial" panose="020B0604020202020204" pitchFamily="34" charset="0"/>
                <a:cs typeface="Arial" panose="020B0604020202020204" pitchFamily="34" charset="0"/>
              </a:rPr>
              <a:t> (1998) che prevede:</a:t>
            </a:r>
          </a:p>
          <a:p>
            <a:pPr lvl="1" algn="just"/>
            <a:r>
              <a:rPr lang="it-IT" sz="2600" i="1" u="sng" dirty="0">
                <a:latin typeface="Arial" panose="020B0604020202020204" pitchFamily="34" charset="0"/>
                <a:cs typeface="Arial" panose="020B0604020202020204" pitchFamily="34" charset="0"/>
              </a:rPr>
              <a:t>differenziale</a:t>
            </a:r>
            <a:r>
              <a:rPr lang="it-IT" sz="2600" dirty="0">
                <a:latin typeface="Arial" panose="020B0604020202020204" pitchFamily="34" charset="0"/>
                <a:cs typeface="Arial" panose="020B0604020202020204" pitchFamily="34" charset="0"/>
              </a:rPr>
              <a:t> quando migliorano in tempi diversi</a:t>
            </a:r>
          </a:p>
          <a:p>
            <a:pPr lvl="1" algn="just"/>
            <a:r>
              <a:rPr lang="it-IT" sz="2600" i="1" u="sng" dirty="0">
                <a:latin typeface="Arial" panose="020B0604020202020204" pitchFamily="34" charset="0"/>
                <a:cs typeface="Arial" panose="020B0604020202020204" pitchFamily="34" charset="0"/>
              </a:rPr>
              <a:t>selettivo</a:t>
            </a:r>
            <a:r>
              <a:rPr lang="it-IT" sz="2600" dirty="0">
                <a:latin typeface="Arial" panose="020B0604020202020204" pitchFamily="34" charset="0"/>
                <a:cs typeface="Arial" panose="020B0604020202020204" pitchFamily="34" charset="0"/>
              </a:rPr>
              <a:t> per una lingua soltanto</a:t>
            </a:r>
          </a:p>
          <a:p>
            <a:pPr lvl="1" algn="just"/>
            <a:r>
              <a:rPr lang="it-IT" sz="2600" b="1" i="1" u="sng" dirty="0">
                <a:latin typeface="Arial" panose="020B0604020202020204" pitchFamily="34" charset="0"/>
                <a:cs typeface="Arial" panose="020B0604020202020204" pitchFamily="34" charset="0"/>
              </a:rPr>
              <a:t>parallelo</a:t>
            </a:r>
            <a:r>
              <a:rPr lang="it-IT" sz="2600" dirty="0">
                <a:latin typeface="Arial" panose="020B0604020202020204" pitchFamily="34" charset="0"/>
                <a:cs typeface="Arial" panose="020B0604020202020204" pitchFamily="34" charset="0"/>
              </a:rPr>
              <a:t> quando migliorano in tempi e quantità simili (più frequente)</a:t>
            </a:r>
          </a:p>
          <a:p>
            <a:pPr lvl="1" algn="just"/>
            <a:r>
              <a:rPr lang="it-IT" sz="2600" i="1" u="sng" dirty="0">
                <a:latin typeface="Arial" panose="020B0604020202020204" pitchFamily="34" charset="0"/>
                <a:cs typeface="Arial" panose="020B0604020202020204" pitchFamily="34" charset="0"/>
              </a:rPr>
              <a:t>successivo</a:t>
            </a:r>
            <a:r>
              <a:rPr lang="it-IT" sz="2600" dirty="0">
                <a:latin typeface="Arial" panose="020B0604020202020204" pitchFamily="34" charset="0"/>
                <a:cs typeface="Arial" panose="020B0604020202020204" pitchFamily="34" charset="0"/>
              </a:rPr>
              <a:t> quando il recupero completo di una lingua precede quello dell’altra </a:t>
            </a:r>
          </a:p>
          <a:p>
            <a:pPr algn="just"/>
            <a:endParaRPr lang="it-IT"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8208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DB95E-59C0-EE46-A6B7-BCBE3AFE0177}"/>
              </a:ext>
            </a:extLst>
          </p:cNvPr>
          <p:cNvSpPr>
            <a:spLocks noGrp="1"/>
          </p:cNvSpPr>
          <p:nvPr>
            <p:ph type="title"/>
          </p:nvPr>
        </p:nvSpPr>
        <p:spPr>
          <a:xfrm>
            <a:off x="1595398" y="152066"/>
            <a:ext cx="8911687" cy="1280890"/>
          </a:xfrm>
        </p:spPr>
        <p:txBody>
          <a:bodyPr/>
          <a:lstStyle/>
          <a:p>
            <a:r>
              <a:rPr lang="it-IT" b="1" dirty="0">
                <a:solidFill>
                  <a:srgbClr val="FF0000"/>
                </a:solidFill>
              </a:rPr>
              <a:t>Modelli recenti di anatomia del linguaggio: VIA DORSALE</a:t>
            </a:r>
          </a:p>
        </p:txBody>
      </p:sp>
      <p:sp>
        <p:nvSpPr>
          <p:cNvPr id="3" name="Segnaposto contenuto 2">
            <a:extLst>
              <a:ext uri="{FF2B5EF4-FFF2-40B4-BE49-F238E27FC236}">
                <a16:creationId xmlns:a16="http://schemas.microsoft.com/office/drawing/2014/main" id="{37F110B8-13E3-9B4A-8854-C1B83F4E22F2}"/>
              </a:ext>
            </a:extLst>
          </p:cNvPr>
          <p:cNvSpPr>
            <a:spLocks noGrp="1"/>
          </p:cNvSpPr>
          <p:nvPr>
            <p:ph idx="1"/>
          </p:nvPr>
        </p:nvSpPr>
        <p:spPr>
          <a:xfrm>
            <a:off x="1474993" y="1318160"/>
            <a:ext cx="5117873" cy="5260770"/>
          </a:xfrm>
        </p:spPr>
        <p:txBody>
          <a:bodyPr>
            <a:normAutofit fontScale="92500" lnSpcReduction="10000"/>
          </a:bodyPr>
          <a:lstStyle/>
          <a:p>
            <a:pPr marL="0" indent="0" algn="just">
              <a:buNone/>
            </a:pPr>
            <a:r>
              <a:rPr lang="it-IT" b="1" dirty="0">
                <a:solidFill>
                  <a:srgbClr val="FF0000"/>
                </a:solidFill>
                <a:latin typeface="Arial" panose="020B0604020202020204" pitchFamily="34" charset="0"/>
                <a:cs typeface="Arial" panose="020B0604020202020204" pitchFamily="34" charset="0"/>
              </a:rPr>
              <a:t>VIA DIRETTA</a:t>
            </a:r>
            <a:r>
              <a:rPr lang="it-IT" dirty="0">
                <a:latin typeface="Arial" panose="020B0604020202020204" pitchFamily="34" charset="0"/>
                <a:cs typeface="Arial" panose="020B0604020202020204" pitchFamily="34" charset="0"/>
              </a:rPr>
              <a:t>: è responsabile della ripetizione veloce ed automatica, una sua lesione determina un DEFICIT DI RIPETIZIONE </a:t>
            </a:r>
          </a:p>
          <a:p>
            <a:pPr marL="0" indent="0" algn="just">
              <a:buNone/>
            </a:pPr>
            <a:r>
              <a:rPr lang="it-IT" b="1" dirty="0">
                <a:solidFill>
                  <a:srgbClr val="FF0000"/>
                </a:solidFill>
                <a:latin typeface="Arial" panose="020B0604020202020204" pitchFamily="34" charset="0"/>
                <a:cs typeface="Arial" panose="020B0604020202020204" pitchFamily="34" charset="0"/>
              </a:rPr>
              <a:t>VIA INDIRETTA </a:t>
            </a:r>
            <a:r>
              <a:rPr lang="it-IT" dirty="0">
                <a:latin typeface="Arial" panose="020B0604020202020204" pitchFamily="34" charset="0"/>
                <a:cs typeface="Arial" panose="020B0604020202020204" pitchFamily="34" charset="0"/>
              </a:rPr>
              <a:t>è composta da: </a:t>
            </a:r>
          </a:p>
          <a:p>
            <a:pPr algn="just">
              <a:buFontTx/>
              <a:buChar char="-"/>
            </a:pPr>
            <a:r>
              <a:rPr lang="it-IT" dirty="0">
                <a:latin typeface="Arial" panose="020B0604020202020204" pitchFamily="34" charset="0"/>
                <a:cs typeface="Arial" panose="020B0604020202020204" pitchFamily="34" charset="0"/>
              </a:rPr>
              <a:t>un </a:t>
            </a:r>
            <a:r>
              <a:rPr lang="it-IT" b="1" dirty="0">
                <a:solidFill>
                  <a:srgbClr val="FFC000"/>
                </a:solidFill>
                <a:latin typeface="Arial" panose="020B0604020202020204" pitchFamily="34" charset="0"/>
                <a:cs typeface="Arial" panose="020B0604020202020204" pitchFamily="34" charset="0"/>
              </a:rPr>
              <a:t>segmento posteriore </a:t>
            </a:r>
            <a:r>
              <a:rPr lang="it-IT" dirty="0">
                <a:latin typeface="Arial" panose="020B0604020202020204" pitchFamily="34" charset="0"/>
                <a:cs typeface="Arial" panose="020B0604020202020204" pitchFamily="34" charset="0"/>
              </a:rPr>
              <a:t>che connette l’AREA DI WERNICKE con il lobulo parietale inferiore (</a:t>
            </a:r>
            <a:r>
              <a:rPr lang="it-IT" dirty="0" err="1">
                <a:latin typeface="Arial" panose="020B0604020202020204" pitchFamily="34" charset="0"/>
                <a:cs typeface="Arial" panose="020B0604020202020204" pitchFamily="34" charset="0"/>
              </a:rPr>
              <a:t>Geschwind</a:t>
            </a:r>
            <a:r>
              <a:rPr lang="it-IT" dirty="0">
                <a:latin typeface="Arial" panose="020B0604020202020204" pitchFamily="34" charset="0"/>
                <a:cs typeface="Arial" panose="020B0604020202020204" pitchFamily="34" charset="0"/>
              </a:rPr>
              <a:t>). Deputato ai processi di comprensione semantico uditivi, una lesione a questo segmento determina una alterazione della comprensione semantica per via uditiva, con ripetizione conservata</a:t>
            </a:r>
          </a:p>
          <a:p>
            <a:pPr algn="just">
              <a:buFontTx/>
              <a:buChar char="-"/>
            </a:pPr>
            <a:r>
              <a:rPr lang="it-IT" dirty="0">
                <a:latin typeface="Arial" panose="020B0604020202020204" pitchFamily="34" charset="0"/>
                <a:cs typeface="Arial" panose="020B0604020202020204" pitchFamily="34" charset="0"/>
              </a:rPr>
              <a:t> un </a:t>
            </a:r>
            <a:r>
              <a:rPr lang="it-IT" b="1" dirty="0">
                <a:solidFill>
                  <a:srgbClr val="00B050"/>
                </a:solidFill>
                <a:latin typeface="Arial" panose="020B0604020202020204" pitchFamily="34" charset="0"/>
                <a:cs typeface="Arial" panose="020B0604020202020204" pitchFamily="34" charset="0"/>
              </a:rPr>
              <a:t>segmento anteriore </a:t>
            </a:r>
            <a:r>
              <a:rPr lang="it-IT" dirty="0">
                <a:solidFill>
                  <a:schemeClr val="tx1"/>
                </a:solidFill>
                <a:latin typeface="Arial" panose="020B0604020202020204" pitchFamily="34" charset="0"/>
                <a:cs typeface="Arial" panose="020B0604020202020204" pitchFamily="34" charset="0"/>
              </a:rPr>
              <a:t>che connette il lobulo parietale inferiore (</a:t>
            </a:r>
            <a:r>
              <a:rPr lang="it-IT" dirty="0" err="1">
                <a:solidFill>
                  <a:schemeClr val="tx1"/>
                </a:solidFill>
                <a:latin typeface="Arial" panose="020B0604020202020204" pitchFamily="34" charset="0"/>
                <a:cs typeface="Arial" panose="020B0604020202020204" pitchFamily="34" charset="0"/>
              </a:rPr>
              <a:t>Geschwind</a:t>
            </a:r>
            <a:r>
              <a:rPr lang="it-IT" dirty="0">
                <a:solidFill>
                  <a:schemeClr val="tx1"/>
                </a:solidFill>
                <a:latin typeface="Arial" panose="020B0604020202020204" pitchFamily="34" charset="0"/>
                <a:cs typeface="Arial" panose="020B0604020202020204" pitchFamily="34" charset="0"/>
              </a:rPr>
              <a:t>) con l’area di </a:t>
            </a:r>
            <a:r>
              <a:rPr lang="it-IT" dirty="0" err="1">
                <a:solidFill>
                  <a:schemeClr val="tx1"/>
                </a:solidFill>
                <a:latin typeface="Arial" panose="020B0604020202020204" pitchFamily="34" charset="0"/>
                <a:cs typeface="Arial" panose="020B0604020202020204" pitchFamily="34" charset="0"/>
              </a:rPr>
              <a:t>Broca</a:t>
            </a:r>
            <a:r>
              <a:rPr lang="it-IT" dirty="0">
                <a:solidFill>
                  <a:schemeClr val="tx1"/>
                </a:solidFill>
                <a:latin typeface="Arial" panose="020B0604020202020204" pitchFamily="34" charset="0"/>
                <a:cs typeface="Arial" panose="020B0604020202020204" pitchFamily="34" charset="0"/>
              </a:rPr>
              <a:t>. Questa via partecipa ad uno stadio intermedio di elaborazione del linguaggio che si colloca tra l’INPUT VERBALE e l’OUTPUT ARTICOLATORIO. Comprende quindi i processi di comprensione verbale e transcodifica semantico-fonologica</a:t>
            </a:r>
          </a:p>
        </p:txBody>
      </p:sp>
      <p:pic>
        <p:nvPicPr>
          <p:cNvPr id="9" name="Immagine 8">
            <a:extLst>
              <a:ext uri="{FF2B5EF4-FFF2-40B4-BE49-F238E27FC236}">
                <a16:creationId xmlns:a16="http://schemas.microsoft.com/office/drawing/2014/main" id="{D69B116C-9EAD-654D-8441-7C63C07DF309}"/>
              </a:ext>
            </a:extLst>
          </p:cNvPr>
          <p:cNvPicPr>
            <a:picLocks noChangeAspect="1"/>
          </p:cNvPicPr>
          <p:nvPr/>
        </p:nvPicPr>
        <p:blipFill>
          <a:blip r:embed="rId3"/>
          <a:stretch>
            <a:fillRect/>
          </a:stretch>
        </p:blipFill>
        <p:spPr>
          <a:xfrm>
            <a:off x="8792085" y="0"/>
            <a:ext cx="3429999" cy="2351277"/>
          </a:xfrm>
          <a:prstGeom prst="rect">
            <a:avLst/>
          </a:prstGeom>
        </p:spPr>
      </p:pic>
      <p:sp>
        <p:nvSpPr>
          <p:cNvPr id="4" name="CasellaDiTesto 3">
            <a:extLst>
              <a:ext uri="{FF2B5EF4-FFF2-40B4-BE49-F238E27FC236}">
                <a16:creationId xmlns:a16="http://schemas.microsoft.com/office/drawing/2014/main" id="{DBE44AE5-6A92-A243-B4B5-F9BF497492B3}"/>
              </a:ext>
            </a:extLst>
          </p:cNvPr>
          <p:cNvSpPr txBox="1"/>
          <p:nvPr/>
        </p:nvSpPr>
        <p:spPr>
          <a:xfrm>
            <a:off x="7384648" y="3044143"/>
            <a:ext cx="4587612" cy="1754326"/>
          </a:xfrm>
          <a:prstGeom prst="rect">
            <a:avLst/>
          </a:prstGeom>
          <a:noFill/>
        </p:spPr>
        <p:txBody>
          <a:bodyPr wrap="square" rtlCol="0">
            <a:spAutoFit/>
          </a:bodyPr>
          <a:lstStyle/>
          <a:p>
            <a:pPr algn="just"/>
            <a:r>
              <a:rPr lang="it-IT" dirty="0">
                <a:latin typeface="Arial" panose="020B0604020202020204" pitchFamily="34" charset="0"/>
                <a:cs typeface="Arial" panose="020B0604020202020204" pitchFamily="34" charset="0"/>
              </a:rPr>
              <a:t>LA VIA INDIRETTA partecipa quindi all’elaborazione semantica (comprensione uditiva e verbalizzazione del contenuto semantico), mentre dalla VIA DIRETTA dipenderebbero aspetti più fonologici del linguaggio, come la ripetizione automatica.</a:t>
            </a:r>
          </a:p>
        </p:txBody>
      </p:sp>
    </p:spTree>
    <p:extLst>
      <p:ext uri="{BB962C8B-B14F-4D97-AF65-F5344CB8AC3E}">
        <p14:creationId xmlns:p14="http://schemas.microsoft.com/office/powerpoint/2010/main" val="9214092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DB95E-59C0-EE46-A6B7-BCBE3AFE0177}"/>
              </a:ext>
            </a:extLst>
          </p:cNvPr>
          <p:cNvSpPr>
            <a:spLocks noGrp="1"/>
          </p:cNvSpPr>
          <p:nvPr>
            <p:ph type="title"/>
          </p:nvPr>
        </p:nvSpPr>
        <p:spPr>
          <a:xfrm>
            <a:off x="1595398" y="152066"/>
            <a:ext cx="8911687" cy="1280890"/>
          </a:xfrm>
        </p:spPr>
        <p:txBody>
          <a:bodyPr/>
          <a:lstStyle/>
          <a:p>
            <a:r>
              <a:rPr lang="it-IT" b="1" dirty="0">
                <a:solidFill>
                  <a:srgbClr val="FF0000"/>
                </a:solidFill>
              </a:rPr>
              <a:t>Modelli recenti di anatomia del linguaggio: VIA VENTRALE</a:t>
            </a:r>
          </a:p>
        </p:txBody>
      </p:sp>
      <p:sp>
        <p:nvSpPr>
          <p:cNvPr id="7" name="CasellaDiTesto 6">
            <a:extLst>
              <a:ext uri="{FF2B5EF4-FFF2-40B4-BE49-F238E27FC236}">
                <a16:creationId xmlns:a16="http://schemas.microsoft.com/office/drawing/2014/main" id="{99F735AB-9719-B04F-BFD4-54A816437DD0}"/>
              </a:ext>
            </a:extLst>
          </p:cNvPr>
          <p:cNvSpPr txBox="1"/>
          <p:nvPr/>
        </p:nvSpPr>
        <p:spPr>
          <a:xfrm>
            <a:off x="1271307" y="1432957"/>
            <a:ext cx="5990730" cy="2031325"/>
          </a:xfrm>
          <a:prstGeom prst="rect">
            <a:avLst/>
          </a:prstGeom>
          <a:noFill/>
        </p:spPr>
        <p:txBody>
          <a:bodyPr wrap="square" rtlCol="0">
            <a:spAutoFit/>
          </a:bodyPr>
          <a:lstStyle/>
          <a:p>
            <a:r>
              <a:rPr lang="it-IT" dirty="0"/>
              <a:t>È responsabile dell’associazione suono significato è composta da diversi fasci di fibre: </a:t>
            </a:r>
          </a:p>
          <a:p>
            <a:pPr marL="285750" indent="-285750">
              <a:buFontTx/>
              <a:buChar char="-"/>
            </a:pPr>
            <a:r>
              <a:rPr lang="it-IT" dirty="0"/>
              <a:t>Fascicolo uncinato </a:t>
            </a:r>
            <a:r>
              <a:rPr lang="it-IT" b="1" dirty="0">
                <a:solidFill>
                  <a:srgbClr val="FF40FF"/>
                </a:solidFill>
              </a:rPr>
              <a:t>(FU)</a:t>
            </a:r>
          </a:p>
          <a:p>
            <a:pPr marL="285750" indent="-285750">
              <a:buFontTx/>
              <a:buChar char="-"/>
            </a:pPr>
            <a:r>
              <a:rPr lang="it-IT" dirty="0"/>
              <a:t>Fascicolo </a:t>
            </a:r>
            <a:r>
              <a:rPr lang="it-IT" dirty="0" err="1"/>
              <a:t>fronto</a:t>
            </a:r>
            <a:r>
              <a:rPr lang="it-IT" dirty="0"/>
              <a:t>-occipitale-inferiore </a:t>
            </a:r>
            <a:r>
              <a:rPr lang="it-IT" b="1" dirty="0">
                <a:solidFill>
                  <a:srgbClr val="00B050"/>
                </a:solidFill>
              </a:rPr>
              <a:t>(FFOI)</a:t>
            </a:r>
          </a:p>
          <a:p>
            <a:pPr marL="285750" indent="-285750">
              <a:buFontTx/>
              <a:buChar char="-"/>
            </a:pPr>
            <a:r>
              <a:rPr lang="it-IT" dirty="0"/>
              <a:t>Fascicolo longitudinale inferiore </a:t>
            </a:r>
            <a:r>
              <a:rPr lang="it-IT" b="1" dirty="0">
                <a:solidFill>
                  <a:srgbClr val="FF9300"/>
                </a:solidFill>
              </a:rPr>
              <a:t>(FLI)</a:t>
            </a:r>
          </a:p>
          <a:p>
            <a:pPr marL="285750" indent="-285750">
              <a:buFontTx/>
              <a:buChar char="-"/>
            </a:pPr>
            <a:r>
              <a:rPr lang="it-IT" dirty="0"/>
              <a:t>Fascicolo longitudinale mediale </a:t>
            </a:r>
            <a:r>
              <a:rPr lang="it-IT" dirty="0">
                <a:solidFill>
                  <a:srgbClr val="FFFC00"/>
                </a:solidFill>
              </a:rPr>
              <a:t>(</a:t>
            </a:r>
            <a:r>
              <a:rPr lang="it-IT" dirty="0" err="1">
                <a:solidFill>
                  <a:srgbClr val="FFFC00"/>
                </a:solidFill>
              </a:rPr>
              <a:t>FLMd</a:t>
            </a:r>
            <a:r>
              <a:rPr lang="it-IT" dirty="0">
                <a:solidFill>
                  <a:srgbClr val="FFFC00"/>
                </a:solidFill>
              </a:rPr>
              <a:t>)</a:t>
            </a:r>
          </a:p>
          <a:p>
            <a:endParaRPr lang="it-IT" dirty="0"/>
          </a:p>
        </p:txBody>
      </p:sp>
      <p:pic>
        <p:nvPicPr>
          <p:cNvPr id="4" name="Immagine 3">
            <a:extLst>
              <a:ext uri="{FF2B5EF4-FFF2-40B4-BE49-F238E27FC236}">
                <a16:creationId xmlns:a16="http://schemas.microsoft.com/office/drawing/2014/main" id="{2C0720A9-E8BB-F246-8AC8-5816F4F20B5E}"/>
              </a:ext>
            </a:extLst>
          </p:cNvPr>
          <p:cNvPicPr>
            <a:picLocks noChangeAspect="1"/>
          </p:cNvPicPr>
          <p:nvPr/>
        </p:nvPicPr>
        <p:blipFill>
          <a:blip r:embed="rId3"/>
          <a:stretch>
            <a:fillRect/>
          </a:stretch>
        </p:blipFill>
        <p:spPr>
          <a:xfrm>
            <a:off x="4107104" y="3149600"/>
            <a:ext cx="8077200" cy="3708400"/>
          </a:xfrm>
          <a:prstGeom prst="rect">
            <a:avLst/>
          </a:prstGeom>
        </p:spPr>
      </p:pic>
    </p:spTree>
    <p:extLst>
      <p:ext uri="{BB962C8B-B14F-4D97-AF65-F5344CB8AC3E}">
        <p14:creationId xmlns:p14="http://schemas.microsoft.com/office/powerpoint/2010/main" val="3670395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DB95E-59C0-EE46-A6B7-BCBE3AFE0177}"/>
              </a:ext>
            </a:extLst>
          </p:cNvPr>
          <p:cNvSpPr>
            <a:spLocks noGrp="1"/>
          </p:cNvSpPr>
          <p:nvPr>
            <p:ph type="title"/>
          </p:nvPr>
        </p:nvSpPr>
        <p:spPr>
          <a:xfrm>
            <a:off x="1595398" y="152066"/>
            <a:ext cx="8911687" cy="1280890"/>
          </a:xfrm>
        </p:spPr>
        <p:txBody>
          <a:bodyPr/>
          <a:lstStyle/>
          <a:p>
            <a:r>
              <a:rPr lang="it-IT" b="1" dirty="0">
                <a:solidFill>
                  <a:srgbClr val="FF0000"/>
                </a:solidFill>
              </a:rPr>
              <a:t>Modelli recenti di anatomia del linguaggio: VIA VENTRALE</a:t>
            </a:r>
          </a:p>
        </p:txBody>
      </p:sp>
      <p:pic>
        <p:nvPicPr>
          <p:cNvPr id="11" name="Immagine 10">
            <a:extLst>
              <a:ext uri="{FF2B5EF4-FFF2-40B4-BE49-F238E27FC236}">
                <a16:creationId xmlns:a16="http://schemas.microsoft.com/office/drawing/2014/main" id="{78831524-349C-824A-B60D-6B75418BF0E8}"/>
              </a:ext>
            </a:extLst>
          </p:cNvPr>
          <p:cNvPicPr>
            <a:picLocks noChangeAspect="1"/>
          </p:cNvPicPr>
          <p:nvPr/>
        </p:nvPicPr>
        <p:blipFill>
          <a:blip r:embed="rId3"/>
          <a:stretch>
            <a:fillRect/>
          </a:stretch>
        </p:blipFill>
        <p:spPr>
          <a:xfrm>
            <a:off x="8064500" y="1686956"/>
            <a:ext cx="3860800" cy="3327400"/>
          </a:xfrm>
          <a:prstGeom prst="rect">
            <a:avLst/>
          </a:prstGeom>
        </p:spPr>
      </p:pic>
      <p:sp>
        <p:nvSpPr>
          <p:cNvPr id="12" name="CasellaDiTesto 11">
            <a:extLst>
              <a:ext uri="{FF2B5EF4-FFF2-40B4-BE49-F238E27FC236}">
                <a16:creationId xmlns:a16="http://schemas.microsoft.com/office/drawing/2014/main" id="{AE928572-9701-EA44-9B93-CA8475DBD850}"/>
              </a:ext>
            </a:extLst>
          </p:cNvPr>
          <p:cNvSpPr txBox="1"/>
          <p:nvPr/>
        </p:nvSpPr>
        <p:spPr>
          <a:xfrm>
            <a:off x="1595398" y="1790700"/>
            <a:ext cx="6202402" cy="4524315"/>
          </a:xfrm>
          <a:prstGeom prst="rect">
            <a:avLst/>
          </a:prstGeom>
          <a:noFill/>
        </p:spPr>
        <p:txBody>
          <a:bodyPr wrap="square" rtlCol="0">
            <a:spAutoFit/>
          </a:bodyPr>
          <a:lstStyle/>
          <a:p>
            <a:pPr algn="just"/>
            <a:r>
              <a:rPr lang="it-IT" b="1" dirty="0">
                <a:latin typeface="Arial" panose="020B0604020202020204" pitchFamily="34" charset="0"/>
                <a:cs typeface="Arial" panose="020B0604020202020204" pitchFamily="34" charset="0"/>
              </a:rPr>
              <a:t>FASCIOLO UNCINATO FU</a:t>
            </a:r>
          </a:p>
          <a:p>
            <a:pPr algn="just"/>
            <a:endParaRPr lang="it-IT" b="1" dirty="0">
              <a:latin typeface="Arial" panose="020B0604020202020204" pitchFamily="34" charset="0"/>
              <a:cs typeface="Arial" panose="020B0604020202020204" pitchFamily="34" charset="0"/>
            </a:endParaRPr>
          </a:p>
          <a:p>
            <a:pPr marL="342900" indent="-342900" algn="just">
              <a:buFont typeface="+mj-lt"/>
              <a:buAutoNum type="arabicPeriod"/>
            </a:pPr>
            <a:r>
              <a:rPr lang="it-IT" dirty="0">
                <a:latin typeface="Arial" panose="020B0604020202020204" pitchFamily="34" charset="0"/>
                <a:cs typeface="Arial" panose="020B0604020202020204" pitchFamily="34" charset="0"/>
              </a:rPr>
              <a:t>è un fascio associativo ventrale che connette LT anteriore con OFC mediale e laterale. </a:t>
            </a:r>
          </a:p>
          <a:p>
            <a:pPr marL="342900" indent="-342900" algn="just">
              <a:buFont typeface="+mj-lt"/>
              <a:buAutoNum type="arabicPeriod"/>
            </a:pPr>
            <a:r>
              <a:rPr lang="it-IT" dirty="0">
                <a:latin typeface="Arial" panose="020B0604020202020204" pitchFamily="34" charset="0"/>
                <a:cs typeface="Arial" panose="020B0604020202020204" pitchFamily="34" charset="0"/>
              </a:rPr>
              <a:t>è un fascio che appartiene al sistema limbico, critico per le emozioni e la memoria con un ruolo importante anche nella formazione e nel recupero delle memorie episodiche</a:t>
            </a:r>
          </a:p>
          <a:p>
            <a:pPr marL="342900" indent="-342900" algn="just">
              <a:buFont typeface="+mj-lt"/>
              <a:buAutoNum type="arabicPeriod"/>
            </a:pPr>
            <a:r>
              <a:rPr lang="it-IT" dirty="0">
                <a:latin typeface="Arial" panose="020B0604020202020204" pitchFamily="34" charset="0"/>
                <a:cs typeface="Arial" panose="020B0604020202020204" pitchFamily="34" charset="0"/>
              </a:rPr>
              <a:t>a livello linguistico è fondamentale per il recupero lessicale nei processi di associazione semantica e in alcuni aspetti della denominazione che richiedono connessioni fra componenti temporali e frontali nell’ambito del circuito del linguaggio</a:t>
            </a:r>
          </a:p>
          <a:p>
            <a:pPr marL="342900" indent="-342900" algn="just">
              <a:buFont typeface="+mj-lt"/>
              <a:buAutoNum type="arabicPeriod"/>
            </a:pPr>
            <a:r>
              <a:rPr lang="it-IT" dirty="0">
                <a:latin typeface="Arial" panose="020B0604020202020204" pitchFamily="34" charset="0"/>
                <a:cs typeface="Arial" panose="020B0604020202020204" pitchFamily="34" charset="0"/>
              </a:rPr>
              <a:t>le lesioni che coinvolgono la corteccia T anteriore sinistra causano difficoltà nel recupero di nomi di persona</a:t>
            </a:r>
          </a:p>
        </p:txBody>
      </p:sp>
    </p:spTree>
    <p:extLst>
      <p:ext uri="{BB962C8B-B14F-4D97-AF65-F5344CB8AC3E}">
        <p14:creationId xmlns:p14="http://schemas.microsoft.com/office/powerpoint/2010/main" val="42331589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DB95E-59C0-EE46-A6B7-BCBE3AFE0177}"/>
              </a:ext>
            </a:extLst>
          </p:cNvPr>
          <p:cNvSpPr>
            <a:spLocks noGrp="1"/>
          </p:cNvSpPr>
          <p:nvPr>
            <p:ph type="title"/>
          </p:nvPr>
        </p:nvSpPr>
        <p:spPr>
          <a:xfrm>
            <a:off x="1712358" y="354087"/>
            <a:ext cx="8911687" cy="1280890"/>
          </a:xfrm>
        </p:spPr>
        <p:txBody>
          <a:bodyPr/>
          <a:lstStyle/>
          <a:p>
            <a:r>
              <a:rPr lang="it-IT" b="1" dirty="0">
                <a:solidFill>
                  <a:srgbClr val="FF0000"/>
                </a:solidFill>
              </a:rPr>
              <a:t>Modelli recenti di anatomia del linguaggio: VIA VENTRALE</a:t>
            </a:r>
          </a:p>
        </p:txBody>
      </p:sp>
      <p:sp>
        <p:nvSpPr>
          <p:cNvPr id="12" name="CasellaDiTesto 11">
            <a:extLst>
              <a:ext uri="{FF2B5EF4-FFF2-40B4-BE49-F238E27FC236}">
                <a16:creationId xmlns:a16="http://schemas.microsoft.com/office/drawing/2014/main" id="{AE928572-9701-EA44-9B93-CA8475DBD850}"/>
              </a:ext>
            </a:extLst>
          </p:cNvPr>
          <p:cNvSpPr txBox="1"/>
          <p:nvPr/>
        </p:nvSpPr>
        <p:spPr>
          <a:xfrm>
            <a:off x="1595398" y="2690336"/>
            <a:ext cx="6202402" cy="2031325"/>
          </a:xfrm>
          <a:prstGeom prst="rect">
            <a:avLst/>
          </a:prstGeom>
          <a:noFill/>
        </p:spPr>
        <p:txBody>
          <a:bodyPr wrap="square" rtlCol="0">
            <a:spAutoFit/>
          </a:bodyPr>
          <a:lstStyle/>
          <a:p>
            <a:pPr algn="just"/>
            <a:r>
              <a:rPr lang="it-IT" b="1" dirty="0">
                <a:latin typeface="Arial" panose="020B0604020202020204" pitchFamily="34" charset="0"/>
                <a:cs typeface="Arial" panose="020B0604020202020204" pitchFamily="34" charset="0"/>
              </a:rPr>
              <a:t>FASCIOLO FRONTO-OCCIPITALE INFERIORE</a:t>
            </a:r>
          </a:p>
          <a:p>
            <a:pPr algn="just"/>
            <a:endParaRPr lang="it-IT" b="1" dirty="0">
              <a:latin typeface="Arial" panose="020B0604020202020204" pitchFamily="34" charset="0"/>
              <a:cs typeface="Arial" panose="020B0604020202020204" pitchFamily="34" charset="0"/>
            </a:endParaRPr>
          </a:p>
          <a:p>
            <a:pPr marL="342900" indent="-342900" algn="just">
              <a:buFont typeface="+mj-lt"/>
              <a:buAutoNum type="arabicPeriod"/>
            </a:pPr>
            <a:r>
              <a:rPr lang="it-IT" dirty="0">
                <a:latin typeface="Arial" panose="020B0604020202020204" pitchFamily="34" charset="0"/>
                <a:cs typeface="Arial" panose="020B0604020202020204" pitchFamily="34" charset="0"/>
              </a:rPr>
              <a:t>è un fascio associativo ventrale che connette i lobi O e OFC</a:t>
            </a:r>
          </a:p>
          <a:p>
            <a:pPr marL="342900" indent="-342900" algn="just">
              <a:buFont typeface="+mj-lt"/>
              <a:buAutoNum type="arabicPeriod"/>
            </a:pPr>
            <a:r>
              <a:rPr lang="it-IT" dirty="0">
                <a:latin typeface="Arial" panose="020B0604020202020204" pitchFamily="34" charset="0"/>
                <a:cs typeface="Arial" panose="020B0604020202020204" pitchFamily="34" charset="0"/>
              </a:rPr>
              <a:t>è coinvolto nei processi di lettura, processi </a:t>
            </a:r>
            <a:r>
              <a:rPr lang="it-IT" dirty="0" err="1">
                <a:latin typeface="Arial" panose="020B0604020202020204" pitchFamily="34" charset="0"/>
                <a:cs typeface="Arial" panose="020B0604020202020204" pitchFamily="34" charset="0"/>
              </a:rPr>
              <a:t>attentivi</a:t>
            </a:r>
            <a:r>
              <a:rPr lang="it-IT" dirty="0">
                <a:latin typeface="Arial" panose="020B0604020202020204" pitchFamily="34" charset="0"/>
                <a:cs typeface="Arial" panose="020B0604020202020204" pitchFamily="34" charset="0"/>
              </a:rPr>
              <a:t> e visivi</a:t>
            </a:r>
          </a:p>
          <a:p>
            <a:pPr marL="342900" indent="-342900" algn="just">
              <a:buFont typeface="+mj-lt"/>
              <a:buAutoNum type="arabicPeriod"/>
            </a:pPr>
            <a:r>
              <a:rPr lang="it-IT" dirty="0">
                <a:latin typeface="Arial" panose="020B0604020202020204" pitchFamily="34" charset="0"/>
                <a:cs typeface="Arial" panose="020B0604020202020204" pitchFamily="34" charset="0"/>
              </a:rPr>
              <a:t>supporta l’elaborazione di informazioni semantiche </a:t>
            </a:r>
          </a:p>
        </p:txBody>
      </p:sp>
      <p:pic>
        <p:nvPicPr>
          <p:cNvPr id="4" name="Immagine 3">
            <a:extLst>
              <a:ext uri="{FF2B5EF4-FFF2-40B4-BE49-F238E27FC236}">
                <a16:creationId xmlns:a16="http://schemas.microsoft.com/office/drawing/2014/main" id="{CAC4FA11-CF19-1A4F-8CE1-7D60415112AA}"/>
              </a:ext>
            </a:extLst>
          </p:cNvPr>
          <p:cNvPicPr>
            <a:picLocks noChangeAspect="1"/>
          </p:cNvPicPr>
          <p:nvPr/>
        </p:nvPicPr>
        <p:blipFill>
          <a:blip r:embed="rId3"/>
          <a:stretch>
            <a:fillRect/>
          </a:stretch>
        </p:blipFill>
        <p:spPr>
          <a:xfrm>
            <a:off x="8039100" y="1790700"/>
            <a:ext cx="3810000" cy="3276600"/>
          </a:xfrm>
          <a:prstGeom prst="rect">
            <a:avLst/>
          </a:prstGeom>
        </p:spPr>
      </p:pic>
    </p:spTree>
    <p:extLst>
      <p:ext uri="{BB962C8B-B14F-4D97-AF65-F5344CB8AC3E}">
        <p14:creationId xmlns:p14="http://schemas.microsoft.com/office/powerpoint/2010/main" val="27265010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DB95E-59C0-EE46-A6B7-BCBE3AFE0177}"/>
              </a:ext>
            </a:extLst>
          </p:cNvPr>
          <p:cNvSpPr>
            <a:spLocks noGrp="1"/>
          </p:cNvSpPr>
          <p:nvPr>
            <p:ph type="title"/>
          </p:nvPr>
        </p:nvSpPr>
        <p:spPr>
          <a:xfrm>
            <a:off x="1595398" y="152066"/>
            <a:ext cx="8911687" cy="1280890"/>
          </a:xfrm>
        </p:spPr>
        <p:txBody>
          <a:bodyPr/>
          <a:lstStyle/>
          <a:p>
            <a:r>
              <a:rPr lang="it-IT" b="1" dirty="0">
                <a:solidFill>
                  <a:srgbClr val="FF0000"/>
                </a:solidFill>
              </a:rPr>
              <a:t>Modelli recenti di anatomia del linguaggio: VIA VENTRALE</a:t>
            </a:r>
          </a:p>
        </p:txBody>
      </p:sp>
      <p:sp>
        <p:nvSpPr>
          <p:cNvPr id="12" name="CasellaDiTesto 11">
            <a:extLst>
              <a:ext uri="{FF2B5EF4-FFF2-40B4-BE49-F238E27FC236}">
                <a16:creationId xmlns:a16="http://schemas.microsoft.com/office/drawing/2014/main" id="{AE928572-9701-EA44-9B93-CA8475DBD850}"/>
              </a:ext>
            </a:extLst>
          </p:cNvPr>
          <p:cNvSpPr txBox="1"/>
          <p:nvPr/>
        </p:nvSpPr>
        <p:spPr>
          <a:xfrm>
            <a:off x="1455698" y="2296636"/>
            <a:ext cx="6202402" cy="3139321"/>
          </a:xfrm>
          <a:prstGeom prst="rect">
            <a:avLst/>
          </a:prstGeom>
          <a:noFill/>
        </p:spPr>
        <p:txBody>
          <a:bodyPr wrap="square" rtlCol="0">
            <a:spAutoFit/>
          </a:bodyPr>
          <a:lstStyle/>
          <a:p>
            <a:pPr algn="just"/>
            <a:r>
              <a:rPr lang="it-IT" b="1" dirty="0">
                <a:latin typeface="Arial" panose="020B0604020202020204" pitchFamily="34" charset="0"/>
                <a:cs typeface="Arial" panose="020B0604020202020204" pitchFamily="34" charset="0"/>
              </a:rPr>
              <a:t>FASCIOLO LONGITUDINALE INFERIORE (FLI)</a:t>
            </a:r>
          </a:p>
          <a:p>
            <a:pPr algn="just"/>
            <a:endParaRPr lang="it-IT" b="1" dirty="0">
              <a:latin typeface="Arial" panose="020B0604020202020204" pitchFamily="34" charset="0"/>
              <a:cs typeface="Arial" panose="020B0604020202020204" pitchFamily="34" charset="0"/>
            </a:endParaRPr>
          </a:p>
          <a:p>
            <a:pPr marL="342900" indent="-342900" algn="just">
              <a:buFont typeface="+mj-lt"/>
              <a:buAutoNum type="arabicPeriod"/>
            </a:pPr>
            <a:r>
              <a:rPr lang="it-IT" dirty="0">
                <a:latin typeface="Arial" panose="020B0604020202020204" pitchFamily="34" charset="0"/>
                <a:cs typeface="Arial" panose="020B0604020202020204" pitchFamily="34" charset="0"/>
              </a:rPr>
              <a:t>il fascicolo longitudinale inferiore è un fascio associativo ventrale con fibre lunghe e corte che collegano i lobi occipitali e temporali. Le fibre lunghe sono mediali rispetto alle fibre corte e collegano le aree visive all'amigdala e all'ippocampo</a:t>
            </a:r>
          </a:p>
          <a:p>
            <a:pPr marL="342900" indent="-342900" algn="just">
              <a:buFont typeface="+mj-lt"/>
              <a:buAutoNum type="arabicPeriod"/>
            </a:pPr>
            <a:r>
              <a:rPr lang="it-IT" dirty="0">
                <a:latin typeface="Arial" panose="020B0604020202020204" pitchFamily="34" charset="0"/>
                <a:cs typeface="Arial" panose="020B0604020202020204" pitchFamily="34" charset="0"/>
              </a:rPr>
              <a:t>è coinvolto nel riconoscimento dei volti, nella percezione visiva, nella memoria visiva, nella lettura e in altre funzioni legate al linguaggio</a:t>
            </a:r>
          </a:p>
          <a:p>
            <a:endParaRPr lang="it-IT" b="1" dirty="0"/>
          </a:p>
        </p:txBody>
      </p:sp>
      <p:pic>
        <p:nvPicPr>
          <p:cNvPr id="5" name="Immagine 4">
            <a:extLst>
              <a:ext uri="{FF2B5EF4-FFF2-40B4-BE49-F238E27FC236}">
                <a16:creationId xmlns:a16="http://schemas.microsoft.com/office/drawing/2014/main" id="{483CA0BE-0363-5943-9E58-922C295F602C}"/>
              </a:ext>
            </a:extLst>
          </p:cNvPr>
          <p:cNvPicPr>
            <a:picLocks noChangeAspect="1"/>
          </p:cNvPicPr>
          <p:nvPr/>
        </p:nvPicPr>
        <p:blipFill>
          <a:blip r:embed="rId3"/>
          <a:stretch>
            <a:fillRect/>
          </a:stretch>
        </p:blipFill>
        <p:spPr>
          <a:xfrm>
            <a:off x="7915304" y="1797050"/>
            <a:ext cx="3924406" cy="3361908"/>
          </a:xfrm>
          <a:prstGeom prst="rect">
            <a:avLst/>
          </a:prstGeom>
        </p:spPr>
      </p:pic>
    </p:spTree>
    <p:extLst>
      <p:ext uri="{BB962C8B-B14F-4D97-AF65-F5344CB8AC3E}">
        <p14:creationId xmlns:p14="http://schemas.microsoft.com/office/powerpoint/2010/main" val="20098117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olo 1">
            <a:extLst>
              <a:ext uri="{FF2B5EF4-FFF2-40B4-BE49-F238E27FC236}">
                <a16:creationId xmlns:a16="http://schemas.microsoft.com/office/drawing/2014/main" id="{2F5F00A3-D377-DA42-8A25-8F1F9E5B7562}"/>
              </a:ext>
            </a:extLst>
          </p:cNvPr>
          <p:cNvSpPr>
            <a:spLocks noGrp="1" noChangeArrowheads="1"/>
          </p:cNvSpPr>
          <p:nvPr>
            <p:ph type="ctrTitle"/>
          </p:nvPr>
        </p:nvSpPr>
        <p:spPr>
          <a:xfrm>
            <a:off x="1916113" y="2079625"/>
            <a:ext cx="10275887" cy="2263775"/>
          </a:xfrm>
        </p:spPr>
        <p:txBody>
          <a:bodyPr/>
          <a:lstStyle/>
          <a:p>
            <a:pPr eaLnBrk="1" hangingPunct="1"/>
            <a:r>
              <a:rPr lang="it-IT" altLang="it-IT" sz="2900" dirty="0">
                <a:latin typeface="Gadugi" pitchFamily="34" charset="0"/>
              </a:rPr>
              <a:t>L’applicazione clinica del</a:t>
            </a:r>
            <a:br>
              <a:rPr lang="it-IT" altLang="it-IT" sz="2900" dirty="0">
                <a:latin typeface="Gadugi" pitchFamily="34" charset="0"/>
              </a:rPr>
            </a:br>
            <a:r>
              <a:rPr lang="it-IT" altLang="it-IT" sz="2900" dirty="0">
                <a:latin typeface="Gadugi" pitchFamily="34" charset="0"/>
              </a:rPr>
              <a:t>Protocollo Linguistico Intraoperatorio Olandese (</a:t>
            </a:r>
            <a:r>
              <a:rPr lang="it-IT" altLang="it-IT" sz="2900" dirty="0" err="1">
                <a:latin typeface="Gadugi" pitchFamily="34" charset="0"/>
              </a:rPr>
              <a:t>DuLIP</a:t>
            </a:r>
            <a:r>
              <a:rPr lang="it-IT" altLang="it-IT" sz="2900" dirty="0">
                <a:latin typeface="Gadugi" pitchFamily="34" charset="0"/>
              </a:rPr>
              <a:t>)</a:t>
            </a:r>
            <a:br>
              <a:rPr lang="it-IT" altLang="it-IT" sz="2900" dirty="0">
                <a:latin typeface="Gadugi" pitchFamily="34" charset="0"/>
              </a:rPr>
            </a:br>
            <a:r>
              <a:rPr lang="it-IT" altLang="it-IT" sz="2900" dirty="0">
                <a:latin typeface="Gadugi" pitchFamily="34" charset="0"/>
              </a:rPr>
              <a:t>negli interventi di </a:t>
            </a:r>
            <a:r>
              <a:rPr lang="it-IT" altLang="it-IT" sz="2900" dirty="0" err="1">
                <a:latin typeface="Gadugi" pitchFamily="34" charset="0"/>
              </a:rPr>
              <a:t>Awake</a:t>
            </a:r>
            <a:r>
              <a:rPr lang="it-IT" altLang="it-IT" sz="2900" dirty="0">
                <a:latin typeface="Gadugi" pitchFamily="34" charset="0"/>
              </a:rPr>
              <a:t> </a:t>
            </a:r>
            <a:r>
              <a:rPr lang="it-IT" altLang="it-IT" sz="2900" dirty="0" err="1">
                <a:latin typeface="Gadugi" pitchFamily="34" charset="0"/>
              </a:rPr>
              <a:t>Surgery</a:t>
            </a:r>
            <a:r>
              <a:rPr lang="it-IT" altLang="it-IT" sz="2900" dirty="0">
                <a:latin typeface="Gadugi" pitchFamily="34" charset="0"/>
              </a:rPr>
              <a:t> </a:t>
            </a:r>
          </a:p>
        </p:txBody>
      </p:sp>
    </p:spTree>
    <p:extLst>
      <p:ext uri="{BB962C8B-B14F-4D97-AF65-F5344CB8AC3E}">
        <p14:creationId xmlns:p14="http://schemas.microsoft.com/office/powerpoint/2010/main" val="21179556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olo 1">
            <a:extLst>
              <a:ext uri="{FF2B5EF4-FFF2-40B4-BE49-F238E27FC236}">
                <a16:creationId xmlns:a16="http://schemas.microsoft.com/office/drawing/2014/main" id="{71FB4493-AD8A-5C40-ADA0-61947ED6BA0D}"/>
              </a:ext>
            </a:extLst>
          </p:cNvPr>
          <p:cNvSpPr>
            <a:spLocks noGrp="1" noChangeArrowheads="1"/>
          </p:cNvSpPr>
          <p:nvPr>
            <p:ph type="title"/>
          </p:nvPr>
        </p:nvSpPr>
        <p:spPr>
          <a:xfrm>
            <a:off x="2085975" y="252413"/>
            <a:ext cx="8912225" cy="1281112"/>
          </a:xfrm>
        </p:spPr>
        <p:txBody>
          <a:bodyPr/>
          <a:lstStyle/>
          <a:p>
            <a:pPr eaLnBrk="1" hangingPunct="1"/>
            <a:r>
              <a:rPr lang="it-IT" altLang="it-IT">
                <a:latin typeface="Gadugi" pitchFamily="34" charset="0"/>
              </a:rPr>
              <a:t>La chirurgia endocranica da sveglio</a:t>
            </a:r>
            <a:br>
              <a:rPr lang="it-IT" altLang="it-IT">
                <a:latin typeface="Gadugi" pitchFamily="34" charset="0"/>
              </a:rPr>
            </a:br>
            <a:r>
              <a:rPr lang="it-IT" altLang="it-IT">
                <a:latin typeface="Gadugi" pitchFamily="34" charset="0"/>
              </a:rPr>
              <a:t>«Awake Surgery»</a:t>
            </a:r>
          </a:p>
        </p:txBody>
      </p:sp>
      <p:sp>
        <p:nvSpPr>
          <p:cNvPr id="3" name="Segnaposto contenuto 2">
            <a:extLst>
              <a:ext uri="{FF2B5EF4-FFF2-40B4-BE49-F238E27FC236}">
                <a16:creationId xmlns:a16="http://schemas.microsoft.com/office/drawing/2014/main" id="{FEC6ABC0-E2A9-435F-A88B-6F46EC1E2EAA}"/>
              </a:ext>
            </a:extLst>
          </p:cNvPr>
          <p:cNvSpPr>
            <a:spLocks noGrp="1"/>
          </p:cNvSpPr>
          <p:nvPr>
            <p:ph idx="1"/>
          </p:nvPr>
        </p:nvSpPr>
        <p:spPr>
          <a:xfrm>
            <a:off x="2085975" y="1797050"/>
            <a:ext cx="9902825" cy="4591050"/>
          </a:xfrm>
          <a:extLst/>
        </p:spPr>
        <p:txBody>
          <a:bodyPr rtlCol="0">
            <a:normAutofit/>
          </a:bodyPr>
          <a:lstStyle/>
          <a:p>
            <a:pPr eaLnBrk="1" fontAlgn="auto" hangingPunct="1">
              <a:spcAft>
                <a:spcPts val="0"/>
              </a:spcAft>
              <a:buFont typeface="Wingdings 3" charset="2"/>
              <a:buChar char=""/>
              <a:defRPr/>
            </a:pPr>
            <a:r>
              <a:rPr lang="it-IT" sz="2400" dirty="0">
                <a:solidFill>
                  <a:schemeClr val="tx1">
                    <a:lumMod val="75000"/>
                    <a:lumOff val="25000"/>
                  </a:schemeClr>
                </a:solidFill>
                <a:latin typeface="Gadugi" panose="020B0502040204020203" pitchFamily="34" charset="0"/>
              </a:rPr>
              <a:t>utilizzata per la resezione di tumori cerebrali che interessano aree critiche</a:t>
            </a:r>
          </a:p>
          <a:p>
            <a:pPr eaLnBrk="1" fontAlgn="auto" hangingPunct="1">
              <a:spcAft>
                <a:spcPts val="0"/>
              </a:spcAft>
              <a:buFont typeface="Wingdings 3" charset="2"/>
              <a:buChar char=""/>
              <a:defRPr/>
            </a:pPr>
            <a:endParaRPr lang="it-IT" sz="2400" dirty="0">
              <a:solidFill>
                <a:schemeClr val="tx1">
                  <a:lumMod val="75000"/>
                  <a:lumOff val="25000"/>
                </a:schemeClr>
              </a:solidFill>
              <a:latin typeface="Gadugi" panose="020B0502040204020203" pitchFamily="34" charset="0"/>
            </a:endParaRPr>
          </a:p>
          <a:p>
            <a:pPr eaLnBrk="1" fontAlgn="auto" hangingPunct="1">
              <a:spcAft>
                <a:spcPts val="0"/>
              </a:spcAft>
              <a:buFont typeface="Wingdings 3" charset="2"/>
              <a:buChar char=""/>
              <a:defRPr/>
            </a:pPr>
            <a:r>
              <a:rPr lang="it-IT" sz="2400" dirty="0">
                <a:solidFill>
                  <a:schemeClr val="tx1">
                    <a:lumMod val="75000"/>
                    <a:lumOff val="25000"/>
                  </a:schemeClr>
                </a:solidFill>
                <a:latin typeface="Gadugi" panose="020B0502040204020203" pitchFamily="34" charset="0"/>
              </a:rPr>
              <a:t>mappatura intraoperatoria aree eloquenti mediante Stimolazione Elettrica Diretta (DES)</a:t>
            </a:r>
          </a:p>
          <a:p>
            <a:pPr marL="0" indent="0" eaLnBrk="1" fontAlgn="auto" hangingPunct="1">
              <a:spcAft>
                <a:spcPts val="0"/>
              </a:spcAft>
              <a:buFont typeface="Wingdings 3" panose="05040102010807070707" pitchFamily="18" charset="2"/>
              <a:buNone/>
              <a:defRPr/>
            </a:pPr>
            <a:endParaRPr lang="it-IT" sz="2400" dirty="0">
              <a:solidFill>
                <a:schemeClr val="tx1">
                  <a:lumMod val="75000"/>
                  <a:lumOff val="25000"/>
                </a:schemeClr>
              </a:solidFill>
              <a:latin typeface="Gadugi" panose="020B0502040204020203" pitchFamily="34" charset="0"/>
            </a:endParaRPr>
          </a:p>
          <a:p>
            <a:pPr eaLnBrk="1" fontAlgn="auto" hangingPunct="1">
              <a:spcAft>
                <a:spcPts val="0"/>
              </a:spcAft>
              <a:buFont typeface="Wingdings 3" charset="2"/>
              <a:buChar char=""/>
              <a:defRPr/>
            </a:pPr>
            <a:r>
              <a:rPr lang="it-IT" sz="2400" dirty="0">
                <a:solidFill>
                  <a:schemeClr val="tx1">
                    <a:lumMod val="75000"/>
                    <a:lumOff val="25000"/>
                  </a:schemeClr>
                </a:solidFill>
                <a:latin typeface="Gadugi" panose="020B0502040204020203" pitchFamily="34" charset="0"/>
              </a:rPr>
              <a:t>obiettivo: massimizzare l’asportazione tumorale preservando le funzioni cerebrali </a:t>
            </a:r>
            <a:r>
              <a:rPr lang="it-IT" sz="1200" dirty="0">
                <a:solidFill>
                  <a:schemeClr val="tx1">
                    <a:lumMod val="75000"/>
                    <a:lumOff val="25000"/>
                  </a:schemeClr>
                </a:solidFill>
                <a:latin typeface="Gadugi" panose="020B0502040204020203" pitchFamily="34" charset="0"/>
              </a:rPr>
              <a:t>(</a:t>
            </a:r>
            <a:r>
              <a:rPr lang="it-IT" sz="1200" dirty="0" err="1">
                <a:solidFill>
                  <a:schemeClr val="tx1">
                    <a:lumMod val="75000"/>
                    <a:lumOff val="25000"/>
                  </a:schemeClr>
                </a:solidFill>
                <a:latin typeface="Gadugi" panose="020B0502040204020203" pitchFamily="34" charset="0"/>
              </a:rPr>
              <a:t>Duffau</a:t>
            </a:r>
            <a:r>
              <a:rPr lang="it-IT" sz="1200" dirty="0">
                <a:solidFill>
                  <a:schemeClr val="tx1">
                    <a:lumMod val="75000"/>
                    <a:lumOff val="25000"/>
                  </a:schemeClr>
                </a:solidFill>
                <a:latin typeface="Gadugi" panose="020B0502040204020203" pitchFamily="34" charset="0"/>
              </a:rPr>
              <a:t>, 2016)</a:t>
            </a:r>
          </a:p>
          <a:p>
            <a:pPr marL="0" indent="0" eaLnBrk="1" fontAlgn="auto" hangingPunct="1">
              <a:spcAft>
                <a:spcPts val="0"/>
              </a:spcAft>
              <a:buFont typeface="Wingdings 3" panose="05040102010807070707" pitchFamily="18" charset="2"/>
              <a:buNone/>
              <a:defRPr/>
            </a:pPr>
            <a:endParaRPr lang="it-IT" sz="1200" dirty="0">
              <a:solidFill>
                <a:schemeClr val="tx1">
                  <a:lumMod val="75000"/>
                  <a:lumOff val="25000"/>
                </a:schemeClr>
              </a:solidFill>
              <a:latin typeface="Gadugi" panose="020B0502040204020203" pitchFamily="34" charset="0"/>
            </a:endParaRPr>
          </a:p>
          <a:p>
            <a:pPr eaLnBrk="1" fontAlgn="auto" hangingPunct="1">
              <a:spcAft>
                <a:spcPts val="0"/>
              </a:spcAft>
              <a:buFont typeface="Wingdings 3" charset="2"/>
              <a:buChar char=""/>
              <a:defRPr/>
            </a:pPr>
            <a:r>
              <a:rPr lang="it-IT" sz="2400" dirty="0">
                <a:solidFill>
                  <a:schemeClr val="tx1">
                    <a:lumMod val="75000"/>
                    <a:lumOff val="25000"/>
                  </a:schemeClr>
                </a:solidFill>
                <a:latin typeface="Gadugi" panose="020B0502040204020203" pitchFamily="34" charset="0"/>
              </a:rPr>
              <a:t>«gold standard» nel trattamento dei tumori sopratentoriali, soprattutto dei gliomi </a:t>
            </a:r>
            <a:r>
              <a:rPr lang="it-IT" sz="1200" dirty="0">
                <a:solidFill>
                  <a:schemeClr val="tx1">
                    <a:lumMod val="75000"/>
                    <a:lumOff val="25000"/>
                  </a:schemeClr>
                </a:solidFill>
                <a:latin typeface="Gadugi" panose="020B0502040204020203" pitchFamily="34" charset="0"/>
              </a:rPr>
              <a:t>(De </a:t>
            </a:r>
            <a:r>
              <a:rPr lang="it-IT" sz="1200" dirty="0" err="1">
                <a:solidFill>
                  <a:schemeClr val="tx1">
                    <a:lumMod val="75000"/>
                    <a:lumOff val="25000"/>
                  </a:schemeClr>
                </a:solidFill>
                <a:latin typeface="Gadugi" panose="020B0502040204020203" pitchFamily="34" charset="0"/>
              </a:rPr>
              <a:t>Witt</a:t>
            </a:r>
            <a:r>
              <a:rPr lang="it-IT" sz="1200" dirty="0">
                <a:solidFill>
                  <a:schemeClr val="tx1">
                    <a:lumMod val="75000"/>
                    <a:lumOff val="25000"/>
                  </a:schemeClr>
                </a:solidFill>
                <a:latin typeface="Gadugi" panose="020B0502040204020203" pitchFamily="34" charset="0"/>
              </a:rPr>
              <a:t> </a:t>
            </a:r>
            <a:r>
              <a:rPr lang="it-IT" sz="1200" dirty="0" err="1">
                <a:solidFill>
                  <a:schemeClr val="tx1">
                    <a:lumMod val="75000"/>
                    <a:lumOff val="25000"/>
                  </a:schemeClr>
                </a:solidFill>
                <a:latin typeface="Gadugi" panose="020B0502040204020203" pitchFamily="34" charset="0"/>
              </a:rPr>
              <a:t>Hamer</a:t>
            </a:r>
            <a:r>
              <a:rPr lang="it-IT" sz="1200" dirty="0">
                <a:solidFill>
                  <a:schemeClr val="tx1">
                    <a:lumMod val="75000"/>
                    <a:lumOff val="25000"/>
                  </a:schemeClr>
                </a:solidFill>
                <a:latin typeface="Gadugi" panose="020B0502040204020203" pitchFamily="34" charset="0"/>
              </a:rPr>
              <a:t> et al., 2012)</a:t>
            </a:r>
          </a:p>
        </p:txBody>
      </p:sp>
    </p:spTree>
    <p:extLst>
      <p:ext uri="{BB962C8B-B14F-4D97-AF65-F5344CB8AC3E}">
        <p14:creationId xmlns:p14="http://schemas.microsoft.com/office/powerpoint/2010/main" val="562329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olo 1">
            <a:extLst>
              <a:ext uri="{FF2B5EF4-FFF2-40B4-BE49-F238E27FC236}">
                <a16:creationId xmlns:a16="http://schemas.microsoft.com/office/drawing/2014/main" id="{F4F09B73-93DA-B543-9743-6662D2E505C7}"/>
              </a:ext>
            </a:extLst>
          </p:cNvPr>
          <p:cNvSpPr>
            <a:spLocks noGrp="1" noChangeArrowheads="1"/>
          </p:cNvSpPr>
          <p:nvPr>
            <p:ph type="title"/>
          </p:nvPr>
        </p:nvSpPr>
        <p:spPr>
          <a:xfrm>
            <a:off x="2433638" y="158750"/>
            <a:ext cx="8912225" cy="801688"/>
          </a:xfrm>
        </p:spPr>
        <p:txBody>
          <a:bodyPr/>
          <a:lstStyle/>
          <a:p>
            <a:pPr eaLnBrk="1" hangingPunct="1"/>
            <a:r>
              <a:rPr lang="it-IT" altLang="it-IT">
                <a:latin typeface="Gadugi" pitchFamily="34" charset="0"/>
              </a:rPr>
              <a:t>Fase pre-operatoria</a:t>
            </a:r>
            <a:endParaRPr lang="it-IT" altLang="it-IT"/>
          </a:p>
        </p:txBody>
      </p:sp>
      <p:sp>
        <p:nvSpPr>
          <p:cNvPr id="3" name="Segnaposto contenuto 2">
            <a:extLst>
              <a:ext uri="{FF2B5EF4-FFF2-40B4-BE49-F238E27FC236}">
                <a16:creationId xmlns:a16="http://schemas.microsoft.com/office/drawing/2014/main" id="{B1877842-009A-444B-8248-0635B7034B18}"/>
              </a:ext>
            </a:extLst>
          </p:cNvPr>
          <p:cNvSpPr>
            <a:spLocks noGrp="1"/>
          </p:cNvSpPr>
          <p:nvPr>
            <p:ph idx="1"/>
          </p:nvPr>
        </p:nvSpPr>
        <p:spPr>
          <a:xfrm>
            <a:off x="2589213" y="1146175"/>
            <a:ext cx="9158287" cy="5394325"/>
          </a:xfrm>
        </p:spPr>
        <p:txBody>
          <a:bodyPr rtlCol="0">
            <a:normAutofit fontScale="85000" lnSpcReduction="20000"/>
          </a:bodyPr>
          <a:lstStyle/>
          <a:p>
            <a:pPr marL="0" indent="0" eaLnBrk="1" fontAlgn="auto" hangingPunct="1">
              <a:spcAft>
                <a:spcPts val="0"/>
              </a:spcAft>
              <a:buFont typeface="Wingdings 3" charset="2"/>
              <a:buNone/>
              <a:defRPr/>
            </a:pPr>
            <a:r>
              <a:rPr lang="it-IT" sz="2400" b="1" dirty="0" err="1">
                <a:solidFill>
                  <a:schemeClr val="tx1">
                    <a:lumMod val="75000"/>
                    <a:lumOff val="25000"/>
                  </a:schemeClr>
                </a:solidFill>
                <a:latin typeface="Gadugi" panose="020B0502040204020203" pitchFamily="34" charset="0"/>
              </a:rPr>
              <a:t>Candidabilità</a:t>
            </a:r>
            <a:r>
              <a:rPr lang="it-IT" sz="2400" dirty="0">
                <a:solidFill>
                  <a:schemeClr val="tx1">
                    <a:lumMod val="75000"/>
                    <a:lumOff val="25000"/>
                  </a:schemeClr>
                </a:solidFill>
                <a:latin typeface="Gadugi" panose="020B0502040204020203" pitchFamily="34" charset="0"/>
              </a:rPr>
              <a:t> del paziente in base a:</a:t>
            </a:r>
          </a:p>
          <a:p>
            <a:pPr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parametri anestesiologici</a:t>
            </a:r>
          </a:p>
          <a:p>
            <a:pPr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risorse linguistiche residue</a:t>
            </a:r>
          </a:p>
          <a:p>
            <a:pPr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integrità cognitiva e psichica</a:t>
            </a:r>
          </a:p>
          <a:p>
            <a:pPr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(tipo di lesione)</a:t>
            </a:r>
          </a:p>
          <a:p>
            <a:pPr eaLnBrk="1" fontAlgn="auto" hangingPunct="1">
              <a:spcAft>
                <a:spcPts val="0"/>
              </a:spcAft>
              <a:buFont typeface="Arial" panose="020B0604020202020204" pitchFamily="34" charset="0"/>
              <a:buChar char="•"/>
              <a:defRPr/>
            </a:pPr>
            <a:endParaRPr lang="it-IT" sz="2400" dirty="0">
              <a:solidFill>
                <a:schemeClr val="tx1">
                  <a:lumMod val="75000"/>
                  <a:lumOff val="25000"/>
                </a:schemeClr>
              </a:solidFill>
              <a:latin typeface="Gadugi" panose="020B0502040204020203" pitchFamily="34" charset="0"/>
            </a:endParaRPr>
          </a:p>
          <a:p>
            <a:pPr marL="0" indent="0" eaLnBrk="1" fontAlgn="auto" hangingPunct="1">
              <a:spcAft>
                <a:spcPts val="0"/>
              </a:spcAft>
              <a:buFont typeface="Wingdings 3" charset="2"/>
              <a:buNone/>
              <a:defRPr/>
            </a:pPr>
            <a:r>
              <a:rPr lang="it-IT" sz="2400" b="1" dirty="0">
                <a:solidFill>
                  <a:schemeClr val="tx1">
                    <a:lumMod val="75000"/>
                    <a:lumOff val="25000"/>
                  </a:schemeClr>
                </a:solidFill>
                <a:latin typeface="Gadugi" panose="020B0502040204020203" pitchFamily="34" charset="0"/>
              </a:rPr>
              <a:t>Approfondimenti clinici </a:t>
            </a:r>
            <a:r>
              <a:rPr lang="it-IT" sz="2400" dirty="0">
                <a:solidFill>
                  <a:schemeClr val="tx1">
                    <a:lumMod val="75000"/>
                    <a:lumOff val="25000"/>
                  </a:schemeClr>
                </a:solidFill>
                <a:latin typeface="Gadugi" panose="020B0502040204020203" pitchFamily="34" charset="0"/>
              </a:rPr>
              <a:t>dei pazienti eleggibili:</a:t>
            </a:r>
          </a:p>
          <a:p>
            <a:pPr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RMN morfologica e funzionale</a:t>
            </a:r>
          </a:p>
          <a:p>
            <a:pPr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PET</a:t>
            </a:r>
          </a:p>
          <a:p>
            <a:pPr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DTI</a:t>
            </a:r>
          </a:p>
          <a:p>
            <a:pPr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Valutazione Neuropsicologica</a:t>
            </a:r>
          </a:p>
          <a:p>
            <a:pPr lvl="1" eaLnBrk="1" fontAlgn="auto" hangingPunct="1">
              <a:spcAft>
                <a:spcPts val="0"/>
              </a:spcAft>
              <a:buFont typeface="Wingdings" panose="05000000000000000000" pitchFamily="2" charset="2"/>
              <a:buChar char="ü"/>
              <a:defRPr/>
            </a:pPr>
            <a:r>
              <a:rPr lang="it-IT" sz="2200" dirty="0">
                <a:solidFill>
                  <a:schemeClr val="tx1">
                    <a:lumMod val="75000"/>
                    <a:lumOff val="25000"/>
                  </a:schemeClr>
                </a:solidFill>
                <a:latin typeface="Gadugi" panose="020B0502040204020203" pitchFamily="34" charset="0"/>
              </a:rPr>
              <a:t>non adatte batterie standardizzate, in uso per valutare sindromi afasiche conseguenti ad eventi cerebrovascolari acuti</a:t>
            </a:r>
          </a:p>
          <a:p>
            <a:pPr lvl="1" eaLnBrk="1" fontAlgn="auto" hangingPunct="1">
              <a:spcAft>
                <a:spcPts val="0"/>
              </a:spcAft>
              <a:buFont typeface="Wingdings" panose="05000000000000000000" pitchFamily="2" charset="2"/>
              <a:buChar char="ü"/>
              <a:defRPr/>
            </a:pPr>
            <a:r>
              <a:rPr lang="it-IT" sz="2200" dirty="0">
                <a:solidFill>
                  <a:schemeClr val="tx1">
                    <a:lumMod val="75000"/>
                    <a:lumOff val="25000"/>
                  </a:schemeClr>
                </a:solidFill>
                <a:latin typeface="Gadugi" panose="020B0502040204020203" pitchFamily="34" charset="0"/>
              </a:rPr>
              <a:t>in Italia disponibile dal 2012 la Milano-Bicocca </a:t>
            </a:r>
            <a:r>
              <a:rPr lang="it-IT" sz="2200" dirty="0" err="1">
                <a:solidFill>
                  <a:schemeClr val="tx1">
                    <a:lumMod val="75000"/>
                    <a:lumOff val="25000"/>
                  </a:schemeClr>
                </a:solidFill>
                <a:latin typeface="Gadugi" panose="020B0502040204020203" pitchFamily="34" charset="0"/>
              </a:rPr>
              <a:t>Battery</a:t>
            </a:r>
            <a:r>
              <a:rPr lang="it-IT" sz="2200" dirty="0">
                <a:solidFill>
                  <a:schemeClr val="tx1">
                    <a:lumMod val="75000"/>
                    <a:lumOff val="25000"/>
                  </a:schemeClr>
                </a:solidFill>
                <a:latin typeface="Gadugi" panose="020B0502040204020203" pitchFamily="34" charset="0"/>
              </a:rPr>
              <a:t> (MIBIB) </a:t>
            </a:r>
          </a:p>
          <a:p>
            <a:pPr marL="0" indent="0" eaLnBrk="1" fontAlgn="auto" hangingPunct="1">
              <a:spcAft>
                <a:spcPts val="0"/>
              </a:spcAft>
              <a:buFont typeface="Wingdings 3" charset="2"/>
              <a:buNone/>
              <a:defRPr/>
            </a:pPr>
            <a:endParaRPr lang="it-IT" sz="2400" dirty="0">
              <a:solidFill>
                <a:schemeClr val="tx1">
                  <a:lumMod val="75000"/>
                  <a:lumOff val="25000"/>
                </a:schemeClr>
              </a:solidFill>
            </a:endParaRPr>
          </a:p>
          <a:p>
            <a:pPr marL="0" indent="0" eaLnBrk="1" fontAlgn="auto" hangingPunct="1">
              <a:spcAft>
                <a:spcPts val="0"/>
              </a:spcAft>
              <a:buFont typeface="Wingdings 3" charset="2"/>
              <a:buNone/>
              <a:defRPr/>
            </a:pPr>
            <a:endParaRPr lang="it-IT" sz="2400" dirty="0">
              <a:solidFill>
                <a:schemeClr val="tx1">
                  <a:lumMod val="75000"/>
                  <a:lumOff val="25000"/>
                </a:schemeClr>
              </a:solidFill>
            </a:endParaRPr>
          </a:p>
          <a:p>
            <a:pPr marL="0" indent="0" eaLnBrk="1" fontAlgn="auto" hangingPunct="1">
              <a:spcAft>
                <a:spcPts val="0"/>
              </a:spcAft>
              <a:buFont typeface="Wingdings 3" charset="2"/>
              <a:buNone/>
              <a:defRPr/>
            </a:pPr>
            <a:endParaRPr lang="it-IT" dirty="0">
              <a:solidFill>
                <a:schemeClr val="tx1">
                  <a:lumMod val="75000"/>
                  <a:lumOff val="25000"/>
                </a:schemeClr>
              </a:solidFill>
            </a:endParaRPr>
          </a:p>
        </p:txBody>
      </p:sp>
    </p:spTree>
    <p:extLst>
      <p:ext uri="{BB962C8B-B14F-4D97-AF65-F5344CB8AC3E}">
        <p14:creationId xmlns:p14="http://schemas.microsoft.com/office/powerpoint/2010/main" val="14944324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olo 1">
            <a:extLst>
              <a:ext uri="{FF2B5EF4-FFF2-40B4-BE49-F238E27FC236}">
                <a16:creationId xmlns:a16="http://schemas.microsoft.com/office/drawing/2014/main" id="{FDDDCB74-6E10-4D49-84C0-01F4D8206FF0}"/>
              </a:ext>
            </a:extLst>
          </p:cNvPr>
          <p:cNvSpPr>
            <a:spLocks noGrp="1" noChangeArrowheads="1"/>
          </p:cNvSpPr>
          <p:nvPr>
            <p:ph type="title"/>
          </p:nvPr>
        </p:nvSpPr>
        <p:spPr>
          <a:xfrm>
            <a:off x="2371725" y="298450"/>
            <a:ext cx="8912225" cy="801688"/>
          </a:xfrm>
        </p:spPr>
        <p:txBody>
          <a:bodyPr/>
          <a:lstStyle/>
          <a:p>
            <a:pPr eaLnBrk="1" hangingPunct="1"/>
            <a:r>
              <a:rPr lang="it-IT" altLang="it-IT">
                <a:latin typeface="Gadugi" pitchFamily="34" charset="0"/>
              </a:rPr>
              <a:t>Fase intra-operatoria</a:t>
            </a:r>
            <a:endParaRPr lang="it-IT" altLang="it-IT"/>
          </a:p>
        </p:txBody>
      </p:sp>
      <p:sp>
        <p:nvSpPr>
          <p:cNvPr id="3" name="Segnaposto contenuto 2">
            <a:extLst>
              <a:ext uri="{FF2B5EF4-FFF2-40B4-BE49-F238E27FC236}">
                <a16:creationId xmlns:a16="http://schemas.microsoft.com/office/drawing/2014/main" id="{B1877842-009A-444B-8248-0635B7034B18}"/>
              </a:ext>
            </a:extLst>
          </p:cNvPr>
          <p:cNvSpPr>
            <a:spLocks noGrp="1"/>
          </p:cNvSpPr>
          <p:nvPr>
            <p:ph idx="1"/>
          </p:nvPr>
        </p:nvSpPr>
        <p:spPr>
          <a:xfrm>
            <a:off x="2371725" y="1449388"/>
            <a:ext cx="9345613" cy="4811712"/>
          </a:xfrm>
        </p:spPr>
        <p:txBody>
          <a:bodyPr rtlCol="0">
            <a:normAutofit/>
          </a:bodyPr>
          <a:lstStyle/>
          <a:p>
            <a:pPr eaLnBrk="1" fontAlgn="auto" hangingPunct="1">
              <a:spcAft>
                <a:spcPts val="0"/>
              </a:spcAft>
              <a:buClr>
                <a:srgbClr val="353535"/>
              </a:buClr>
              <a:buFont typeface="Wingdings 3" charset="2"/>
              <a:buChar char=""/>
              <a:defRPr/>
            </a:pPr>
            <a:r>
              <a:rPr lang="it-IT" sz="2400" dirty="0">
                <a:solidFill>
                  <a:schemeClr val="tx1">
                    <a:lumMod val="75000"/>
                    <a:lumOff val="25000"/>
                  </a:schemeClr>
                </a:solidFill>
                <a:latin typeface="Gadugi" panose="020B0502040204020203" pitchFamily="34" charset="0"/>
              </a:rPr>
              <a:t>capo del paziente rivolto verso lo schermo utilizzato per la somministrazione degli stimoli</a:t>
            </a:r>
          </a:p>
          <a:p>
            <a:pPr eaLnBrk="1" fontAlgn="auto" hangingPunct="1">
              <a:spcAft>
                <a:spcPts val="0"/>
              </a:spcAft>
              <a:buClr>
                <a:srgbClr val="353535"/>
              </a:buClr>
              <a:buFont typeface="Wingdings 3" charset="2"/>
              <a:buChar char=""/>
              <a:defRPr/>
            </a:pPr>
            <a:r>
              <a:rPr lang="it-IT" sz="2400" dirty="0">
                <a:solidFill>
                  <a:schemeClr val="tx1">
                    <a:lumMod val="75000"/>
                    <a:lumOff val="25000"/>
                  </a:schemeClr>
                </a:solidFill>
                <a:latin typeface="Gadugi" panose="020B0502040204020203" pitchFamily="34" charset="0"/>
              </a:rPr>
              <a:t>schermo controllato da un computer, sincronizzato con il sistema utilizzato per la stimolazione elettrica</a:t>
            </a:r>
          </a:p>
          <a:p>
            <a:pPr eaLnBrk="1" fontAlgn="auto" hangingPunct="1">
              <a:spcAft>
                <a:spcPts val="0"/>
              </a:spcAft>
              <a:buClr>
                <a:srgbClr val="353535"/>
              </a:buClr>
              <a:buFont typeface="Wingdings 3" charset="2"/>
              <a:buChar char=""/>
              <a:defRPr/>
            </a:pPr>
            <a:r>
              <a:rPr lang="it-IT" sz="2400" dirty="0">
                <a:solidFill>
                  <a:schemeClr val="tx1">
                    <a:lumMod val="75000"/>
                    <a:lumOff val="25000"/>
                  </a:schemeClr>
                </a:solidFill>
                <a:latin typeface="Gadugi" panose="020B0502040204020203" pitchFamily="34" charset="0"/>
              </a:rPr>
              <a:t>stimolazione applicata mediante stimolatore bipolare che genera impulsi bifasici e rettangolari, ciascuno della durata di 1 </a:t>
            </a:r>
            <a:r>
              <a:rPr lang="it-IT" sz="2400" dirty="0" err="1">
                <a:solidFill>
                  <a:schemeClr val="tx1">
                    <a:lumMod val="75000"/>
                    <a:lumOff val="25000"/>
                  </a:schemeClr>
                </a:solidFill>
                <a:latin typeface="Gadugi" panose="020B0502040204020203" pitchFamily="34" charset="0"/>
              </a:rPr>
              <a:t>msec</a:t>
            </a:r>
            <a:endParaRPr lang="it-IT" sz="2400" dirty="0">
              <a:solidFill>
                <a:schemeClr val="tx1">
                  <a:lumMod val="75000"/>
                  <a:lumOff val="25000"/>
                </a:schemeClr>
              </a:solidFill>
              <a:latin typeface="Gadugi" panose="020B0502040204020203" pitchFamily="34" charset="0"/>
            </a:endParaRPr>
          </a:p>
          <a:p>
            <a:pPr eaLnBrk="1" fontAlgn="auto" hangingPunct="1">
              <a:spcAft>
                <a:spcPts val="0"/>
              </a:spcAft>
              <a:buClr>
                <a:srgbClr val="353535"/>
              </a:buClr>
              <a:buFont typeface="Wingdings 3" charset="2"/>
              <a:buChar char=""/>
              <a:defRPr/>
            </a:pPr>
            <a:r>
              <a:rPr lang="it-IT" sz="2400" dirty="0">
                <a:solidFill>
                  <a:schemeClr val="tx1">
                    <a:lumMod val="75000"/>
                    <a:lumOff val="25000"/>
                  </a:schemeClr>
                </a:solidFill>
                <a:latin typeface="Gadugi" panose="020B0502040204020203" pitchFamily="34" charset="0"/>
              </a:rPr>
              <a:t>caratteristiche della stimolazione:</a:t>
            </a:r>
          </a:p>
          <a:p>
            <a:pPr lvl="1" eaLnBrk="1" fontAlgn="auto" hangingPunct="1">
              <a:spcAft>
                <a:spcPts val="0"/>
              </a:spcAft>
              <a:buClr>
                <a:srgbClr val="353535"/>
              </a:buClr>
              <a:buFont typeface="Arial" panose="020B0604020202020204" pitchFamily="34" charset="0"/>
              <a:buChar char="•"/>
              <a:defRPr/>
            </a:pPr>
            <a:r>
              <a:rPr lang="it-IT" sz="2200" dirty="0">
                <a:solidFill>
                  <a:schemeClr val="tx1">
                    <a:lumMod val="75000"/>
                    <a:lumOff val="25000"/>
                  </a:schemeClr>
                </a:solidFill>
                <a:latin typeface="Gadugi" panose="020B0502040204020203" pitchFamily="34" charset="0"/>
              </a:rPr>
              <a:t>Frequenza: 50 o 60 Hz;</a:t>
            </a:r>
          </a:p>
          <a:p>
            <a:pPr lvl="1" eaLnBrk="1" fontAlgn="auto" hangingPunct="1">
              <a:spcAft>
                <a:spcPts val="0"/>
              </a:spcAft>
              <a:buClr>
                <a:srgbClr val="353535"/>
              </a:buClr>
              <a:buFont typeface="Arial" panose="020B0604020202020204" pitchFamily="34" charset="0"/>
              <a:buChar char="•"/>
              <a:defRPr/>
            </a:pPr>
            <a:r>
              <a:rPr lang="it-IT" sz="2200" dirty="0">
                <a:solidFill>
                  <a:schemeClr val="tx1">
                    <a:lumMod val="75000"/>
                    <a:lumOff val="25000"/>
                  </a:schemeClr>
                </a:solidFill>
                <a:latin typeface="Gadugi" panose="020B0502040204020203" pitchFamily="34" charset="0"/>
              </a:rPr>
              <a:t>Intensità: da 1 a 10 </a:t>
            </a:r>
            <a:r>
              <a:rPr lang="it-IT" sz="2200" dirty="0" err="1">
                <a:solidFill>
                  <a:schemeClr val="tx1">
                    <a:lumMod val="75000"/>
                    <a:lumOff val="25000"/>
                  </a:schemeClr>
                </a:solidFill>
                <a:latin typeface="Gadugi" panose="020B0502040204020203" pitchFamily="34" charset="0"/>
              </a:rPr>
              <a:t>mA</a:t>
            </a:r>
            <a:r>
              <a:rPr lang="it-IT" sz="2200" dirty="0">
                <a:solidFill>
                  <a:schemeClr val="tx1">
                    <a:lumMod val="75000"/>
                    <a:lumOff val="25000"/>
                  </a:schemeClr>
                </a:solidFill>
                <a:latin typeface="Gadugi" panose="020B0502040204020203" pitchFamily="34" charset="0"/>
              </a:rPr>
              <a:t>, con progressivi incrementi di 0.5 </a:t>
            </a:r>
            <a:r>
              <a:rPr lang="it-IT" sz="2200" dirty="0" err="1">
                <a:solidFill>
                  <a:schemeClr val="tx1">
                    <a:lumMod val="75000"/>
                    <a:lumOff val="25000"/>
                  </a:schemeClr>
                </a:solidFill>
                <a:latin typeface="Gadugi" panose="020B0502040204020203" pitchFamily="34" charset="0"/>
              </a:rPr>
              <a:t>mA</a:t>
            </a:r>
            <a:r>
              <a:rPr lang="it-IT" sz="2200" dirty="0">
                <a:solidFill>
                  <a:schemeClr val="tx1">
                    <a:lumMod val="75000"/>
                    <a:lumOff val="25000"/>
                  </a:schemeClr>
                </a:solidFill>
                <a:latin typeface="Gadugi" panose="020B0502040204020203" pitchFamily="34" charset="0"/>
              </a:rPr>
              <a:t>;</a:t>
            </a:r>
          </a:p>
          <a:p>
            <a:pPr lvl="1" eaLnBrk="1" fontAlgn="auto" hangingPunct="1">
              <a:spcAft>
                <a:spcPts val="0"/>
              </a:spcAft>
              <a:buClr>
                <a:srgbClr val="353535"/>
              </a:buClr>
              <a:buFont typeface="Arial" panose="020B0604020202020204" pitchFamily="34" charset="0"/>
              <a:buChar char="•"/>
              <a:defRPr/>
            </a:pPr>
            <a:r>
              <a:rPr lang="it-IT" sz="2200" dirty="0">
                <a:solidFill>
                  <a:schemeClr val="tx1">
                    <a:lumMod val="75000"/>
                    <a:lumOff val="25000"/>
                  </a:schemeClr>
                </a:solidFill>
                <a:latin typeface="Gadugi" panose="020B0502040204020203" pitchFamily="34" charset="0"/>
              </a:rPr>
              <a:t>Durata: 1 sec (aree sensorimotorie), 4 sec (aree linguistiche).</a:t>
            </a:r>
          </a:p>
          <a:p>
            <a:pPr marL="857250" lvl="2" indent="0" eaLnBrk="1" fontAlgn="auto" hangingPunct="1">
              <a:spcAft>
                <a:spcPts val="0"/>
              </a:spcAft>
              <a:buClr>
                <a:srgbClr val="353535"/>
              </a:buClr>
              <a:buFont typeface="Wingdings 3" charset="2"/>
              <a:buNone/>
              <a:defRPr/>
            </a:pPr>
            <a:endParaRPr lang="it-IT" sz="2000" dirty="0">
              <a:solidFill>
                <a:schemeClr val="tx1">
                  <a:lumMod val="75000"/>
                  <a:lumOff val="25000"/>
                </a:schemeClr>
              </a:solidFill>
              <a:latin typeface="Gadugi" panose="020B0502040204020203" pitchFamily="34" charset="0"/>
            </a:endParaRPr>
          </a:p>
          <a:p>
            <a:pPr marL="0" indent="0" eaLnBrk="1" fontAlgn="auto" hangingPunct="1">
              <a:spcAft>
                <a:spcPts val="0"/>
              </a:spcAft>
              <a:buClr>
                <a:srgbClr val="353535"/>
              </a:buClr>
              <a:buFont typeface="Wingdings 3" charset="2"/>
              <a:buNone/>
              <a:defRPr/>
            </a:pPr>
            <a:endParaRPr lang="it-IT" sz="2400" dirty="0">
              <a:solidFill>
                <a:schemeClr val="tx1">
                  <a:lumMod val="75000"/>
                  <a:lumOff val="25000"/>
                </a:schemeClr>
              </a:solidFill>
              <a:latin typeface="Gadugi" panose="020B0502040204020203" pitchFamily="34" charset="0"/>
            </a:endParaRPr>
          </a:p>
          <a:p>
            <a:pPr eaLnBrk="1" fontAlgn="auto" hangingPunct="1">
              <a:spcAft>
                <a:spcPts val="0"/>
              </a:spcAft>
              <a:buClr>
                <a:srgbClr val="353535"/>
              </a:buClr>
              <a:buFont typeface="Wingdings 3" charset="2"/>
              <a:buChar char=""/>
              <a:defRPr/>
            </a:pPr>
            <a:endParaRPr lang="it-IT" sz="2400" dirty="0">
              <a:solidFill>
                <a:schemeClr val="tx1">
                  <a:lumMod val="75000"/>
                  <a:lumOff val="25000"/>
                </a:schemeClr>
              </a:solidFill>
              <a:latin typeface="Gadugi" panose="020B0502040204020203" pitchFamily="34" charset="0"/>
            </a:endParaRPr>
          </a:p>
          <a:p>
            <a:pPr marL="0" indent="0" eaLnBrk="1" fontAlgn="auto" hangingPunct="1">
              <a:spcAft>
                <a:spcPts val="0"/>
              </a:spcAft>
              <a:buFont typeface="Wingdings 3" charset="2"/>
              <a:buNone/>
              <a:defRPr/>
            </a:pPr>
            <a:endParaRPr lang="it-IT" sz="2400" dirty="0">
              <a:solidFill>
                <a:schemeClr val="tx1">
                  <a:lumMod val="75000"/>
                  <a:lumOff val="25000"/>
                </a:schemeClr>
              </a:solidFill>
              <a:latin typeface="Gadugi" panose="020B0502040204020203" pitchFamily="34" charset="0"/>
            </a:endParaRPr>
          </a:p>
          <a:p>
            <a:pPr marL="0" indent="0" eaLnBrk="1" fontAlgn="auto" hangingPunct="1">
              <a:spcAft>
                <a:spcPts val="0"/>
              </a:spcAft>
              <a:buFont typeface="Wingdings 3" charset="2"/>
              <a:buNone/>
              <a:defRPr/>
            </a:pPr>
            <a:endParaRPr lang="it-IT" sz="2400" dirty="0">
              <a:solidFill>
                <a:schemeClr val="tx1">
                  <a:lumMod val="75000"/>
                  <a:lumOff val="25000"/>
                </a:schemeClr>
              </a:solidFill>
            </a:endParaRPr>
          </a:p>
          <a:p>
            <a:pPr marL="0" indent="0" eaLnBrk="1" fontAlgn="auto" hangingPunct="1">
              <a:spcAft>
                <a:spcPts val="0"/>
              </a:spcAft>
              <a:buFont typeface="Wingdings 3" charset="2"/>
              <a:buNone/>
              <a:defRPr/>
            </a:pPr>
            <a:endParaRPr lang="it-IT" dirty="0">
              <a:solidFill>
                <a:schemeClr val="tx1">
                  <a:lumMod val="75000"/>
                  <a:lumOff val="25000"/>
                </a:schemeClr>
              </a:solidFill>
            </a:endParaRPr>
          </a:p>
        </p:txBody>
      </p:sp>
    </p:spTree>
    <p:extLst>
      <p:ext uri="{BB962C8B-B14F-4D97-AF65-F5344CB8AC3E}">
        <p14:creationId xmlns:p14="http://schemas.microsoft.com/office/powerpoint/2010/main" val="3356274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6490037" y="476672"/>
            <a:ext cx="5580112" cy="6192688"/>
          </a:xfrm>
          <a:prstGeom prst="rect">
            <a:avLst/>
          </a:prstGeom>
          <a:noFill/>
          <a:ln w="9525">
            <a:solidFill>
              <a:schemeClr val="tx1"/>
            </a:solidFill>
            <a:miter lim="800000"/>
            <a:headEnd/>
            <a:tailEnd/>
          </a:ln>
        </p:spPr>
      </p:pic>
      <p:sp>
        <p:nvSpPr>
          <p:cNvPr id="2" name="Titolo 1"/>
          <p:cNvSpPr>
            <a:spLocks noGrp="1"/>
          </p:cNvSpPr>
          <p:nvPr>
            <p:ph type="title"/>
          </p:nvPr>
        </p:nvSpPr>
        <p:spPr>
          <a:xfrm>
            <a:off x="1919536" y="188640"/>
            <a:ext cx="2952328" cy="490066"/>
          </a:xfrm>
          <a:ln>
            <a:solidFill>
              <a:schemeClr val="accent6">
                <a:lumMod val="60000"/>
                <a:lumOff val="40000"/>
              </a:schemeClr>
            </a:solidFill>
          </a:ln>
        </p:spPr>
        <p:txBody>
          <a:bodyPr>
            <a:normAutofit fontScale="90000"/>
          </a:bodyPr>
          <a:lstStyle/>
          <a:p>
            <a:r>
              <a:rPr lang="it-IT" sz="3200" dirty="0"/>
              <a:t>ENVIRONMENT</a:t>
            </a:r>
          </a:p>
        </p:txBody>
      </p:sp>
      <p:sp>
        <p:nvSpPr>
          <p:cNvPr id="6" name="Segnaposto contenuto 5"/>
          <p:cNvSpPr>
            <a:spLocks noGrp="1"/>
          </p:cNvSpPr>
          <p:nvPr>
            <p:ph idx="1"/>
          </p:nvPr>
        </p:nvSpPr>
        <p:spPr>
          <a:xfrm>
            <a:off x="1524000" y="764704"/>
            <a:ext cx="4627418" cy="5702598"/>
          </a:xfrm>
        </p:spPr>
        <p:txBody>
          <a:bodyPr>
            <a:normAutofit fontScale="70000" lnSpcReduction="20000"/>
          </a:bodyPr>
          <a:lstStyle/>
          <a:p>
            <a:r>
              <a:rPr lang="it-IT" sz="4500" dirty="0"/>
              <a:t>AN –Anestesista</a:t>
            </a:r>
          </a:p>
          <a:p>
            <a:r>
              <a:rPr lang="it-IT" sz="4500" i="1" u="sng" dirty="0"/>
              <a:t>NS –Neuropsicologo</a:t>
            </a:r>
          </a:p>
          <a:p>
            <a:r>
              <a:rPr lang="it-IT" sz="4500" dirty="0"/>
              <a:t>AS –Assistente</a:t>
            </a:r>
          </a:p>
          <a:p>
            <a:r>
              <a:rPr lang="it-IT" sz="4500" dirty="0"/>
              <a:t>NES –Neurochirurgico</a:t>
            </a:r>
          </a:p>
          <a:p>
            <a:r>
              <a:rPr lang="it-IT" sz="4500" dirty="0"/>
              <a:t>SN –Infermiere</a:t>
            </a:r>
          </a:p>
          <a:p>
            <a:pPr>
              <a:buNone/>
            </a:pPr>
            <a:r>
              <a:rPr lang="it-IT" dirty="0"/>
              <a:t>      </a:t>
            </a:r>
          </a:p>
          <a:p>
            <a:pPr>
              <a:buNone/>
            </a:pPr>
            <a:r>
              <a:rPr lang="it-IT" sz="3800" dirty="0"/>
              <a:t>1</a:t>
            </a:r>
            <a:r>
              <a:rPr lang="it-IT" dirty="0"/>
              <a:t>=Ventilator in standby; </a:t>
            </a:r>
          </a:p>
          <a:p>
            <a:pPr>
              <a:buNone/>
            </a:pPr>
            <a:r>
              <a:rPr lang="it-IT" dirty="0"/>
              <a:t>2=CUSA; </a:t>
            </a:r>
          </a:p>
          <a:p>
            <a:pPr>
              <a:buNone/>
            </a:pPr>
            <a:r>
              <a:rPr lang="it-IT" dirty="0"/>
              <a:t>3=Cortical </a:t>
            </a:r>
            <a:r>
              <a:rPr lang="it-IT" dirty="0" err="1"/>
              <a:t>Stimulator</a:t>
            </a:r>
            <a:r>
              <a:rPr lang="it-IT" dirty="0"/>
              <a:t>/</a:t>
            </a:r>
            <a:r>
              <a:rPr lang="it-IT" dirty="0" err="1"/>
              <a:t>Neurophysiological</a:t>
            </a:r>
            <a:r>
              <a:rPr lang="it-IT" dirty="0"/>
              <a:t> </a:t>
            </a:r>
            <a:r>
              <a:rPr lang="it-IT" dirty="0" err="1"/>
              <a:t>monitoring</a:t>
            </a:r>
            <a:r>
              <a:rPr lang="it-IT" dirty="0"/>
              <a:t> </a:t>
            </a:r>
            <a:r>
              <a:rPr lang="it-IT" dirty="0" err="1"/>
              <a:t>device</a:t>
            </a:r>
            <a:r>
              <a:rPr lang="it-IT" dirty="0"/>
              <a:t>;</a:t>
            </a:r>
          </a:p>
          <a:p>
            <a:pPr>
              <a:buNone/>
            </a:pPr>
            <a:r>
              <a:rPr lang="it-IT" dirty="0"/>
              <a:t>4=Neuronavigation; </a:t>
            </a:r>
          </a:p>
          <a:p>
            <a:pPr>
              <a:buNone/>
            </a:pPr>
            <a:r>
              <a:rPr lang="it-IT" dirty="0"/>
              <a:t>5=Patient </a:t>
            </a:r>
            <a:r>
              <a:rPr lang="it-IT" dirty="0" err="1"/>
              <a:t>presentation</a:t>
            </a:r>
            <a:r>
              <a:rPr lang="it-IT" dirty="0"/>
              <a:t> monitor;</a:t>
            </a:r>
          </a:p>
          <a:p>
            <a:pPr>
              <a:buNone/>
            </a:pPr>
            <a:r>
              <a:rPr lang="it-IT" dirty="0"/>
              <a:t>6=Ultrasound;</a:t>
            </a:r>
          </a:p>
          <a:p>
            <a:pPr>
              <a:buNone/>
            </a:pPr>
            <a:r>
              <a:rPr lang="it-IT" dirty="0"/>
              <a:t>7= </a:t>
            </a:r>
            <a:r>
              <a:rPr lang="it-IT" dirty="0" err="1"/>
              <a:t>Surgical</a:t>
            </a:r>
            <a:r>
              <a:rPr lang="it-IT" dirty="0"/>
              <a:t> </a:t>
            </a:r>
            <a:r>
              <a:rPr lang="it-IT" dirty="0" err="1"/>
              <a:t>Multidisplay</a:t>
            </a:r>
            <a:r>
              <a:rPr lang="it-IT" dirty="0"/>
              <a:t> </a:t>
            </a:r>
            <a:r>
              <a:rPr lang="it-IT" dirty="0" err="1"/>
              <a:t>Unit</a:t>
            </a:r>
            <a:r>
              <a:rPr lang="it-IT" dirty="0"/>
              <a:t> (MIU); The </a:t>
            </a:r>
            <a:r>
              <a:rPr lang="it-IT" dirty="0" err="1"/>
              <a:t>surgical</a:t>
            </a:r>
            <a:r>
              <a:rPr lang="it-IT" dirty="0"/>
              <a:t> </a:t>
            </a:r>
            <a:r>
              <a:rPr lang="en-US" dirty="0"/>
              <a:t>microscope is mounted on the sealing and is therefore not included in this drawing.</a:t>
            </a:r>
            <a:endParaRPr lang="it-IT" dirty="0"/>
          </a:p>
        </p:txBody>
      </p:sp>
    </p:spTree>
    <p:extLst>
      <p:ext uri="{BB962C8B-B14F-4D97-AF65-F5344CB8AC3E}">
        <p14:creationId xmlns:p14="http://schemas.microsoft.com/office/powerpoint/2010/main" val="925403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8EBC8-B166-1F46-B343-8B8B544E2178}"/>
              </a:ext>
            </a:extLst>
          </p:cNvPr>
          <p:cNvSpPr>
            <a:spLocks noGrp="1"/>
          </p:cNvSpPr>
          <p:nvPr>
            <p:ph type="title"/>
          </p:nvPr>
        </p:nvSpPr>
        <p:spPr>
          <a:xfrm>
            <a:off x="1844784" y="557610"/>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Afasie in popolazioni atipiche: recupero</a:t>
            </a:r>
          </a:p>
        </p:txBody>
      </p:sp>
      <p:sp>
        <p:nvSpPr>
          <p:cNvPr id="4" name="Segnaposto contenuto 2">
            <a:extLst>
              <a:ext uri="{FF2B5EF4-FFF2-40B4-BE49-F238E27FC236}">
                <a16:creationId xmlns:a16="http://schemas.microsoft.com/office/drawing/2014/main" id="{209AD4FD-48B6-AA45-A7CA-13AFE06A8B90}"/>
              </a:ext>
            </a:extLst>
          </p:cNvPr>
          <p:cNvSpPr txBox="1">
            <a:spLocks/>
          </p:cNvSpPr>
          <p:nvPr/>
        </p:nvSpPr>
        <p:spPr>
          <a:xfrm>
            <a:off x="1698569" y="1504609"/>
            <a:ext cx="10172006" cy="516219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just"/>
            <a:r>
              <a:rPr lang="it-IT" sz="2800" dirty="0">
                <a:latin typeface="Arial" panose="020B0604020202020204" pitchFamily="34" charset="0"/>
                <a:cs typeface="Arial" panose="020B0604020202020204" pitchFamily="34" charset="0"/>
              </a:rPr>
              <a:t>La classificazione più usata per le modalità di recupero è quella di </a:t>
            </a:r>
            <a:r>
              <a:rPr lang="it-IT" sz="2800" dirty="0" err="1">
                <a:latin typeface="Arial" panose="020B0604020202020204" pitchFamily="34" charset="0"/>
                <a:cs typeface="Arial" panose="020B0604020202020204" pitchFamily="34" charset="0"/>
              </a:rPr>
              <a:t>Petridis</a:t>
            </a:r>
            <a:r>
              <a:rPr lang="it-IT" sz="2800" dirty="0">
                <a:latin typeface="Arial" panose="020B0604020202020204" pitchFamily="34" charset="0"/>
                <a:cs typeface="Arial" panose="020B0604020202020204" pitchFamily="34" charset="0"/>
              </a:rPr>
              <a:t> (1998) che prevede:</a:t>
            </a:r>
          </a:p>
          <a:p>
            <a:pPr lvl="1" algn="just"/>
            <a:r>
              <a:rPr lang="it-IT" sz="2600" dirty="0">
                <a:latin typeface="Arial" panose="020B0604020202020204" pitchFamily="34" charset="0"/>
                <a:cs typeface="Arial" panose="020B0604020202020204" pitchFamily="34" charset="0"/>
              </a:rPr>
              <a:t> </a:t>
            </a:r>
            <a:r>
              <a:rPr lang="it-IT" sz="2600" i="1" u="sng" dirty="0">
                <a:latin typeface="Arial" panose="020B0604020202020204" pitchFamily="34" charset="0"/>
                <a:cs typeface="Arial" panose="020B0604020202020204" pitchFamily="34" charset="0"/>
              </a:rPr>
              <a:t>alternante</a:t>
            </a:r>
            <a:r>
              <a:rPr lang="it-IT" sz="2600" dirty="0">
                <a:latin typeface="Arial" panose="020B0604020202020204" pitchFamily="34" charset="0"/>
                <a:cs typeface="Arial" panose="020B0604020202020204" pitchFamily="34" charset="0"/>
              </a:rPr>
              <a:t> quando la lingua recuperata prima viene di nuovo persa per il recupero predominante della seconda</a:t>
            </a:r>
          </a:p>
          <a:p>
            <a:pPr lvl="1" algn="just"/>
            <a:r>
              <a:rPr lang="it-IT" sz="2600" i="1" u="sng" dirty="0">
                <a:latin typeface="Arial" panose="020B0604020202020204" pitchFamily="34" charset="0"/>
                <a:cs typeface="Arial" panose="020B0604020202020204" pitchFamily="34" charset="0"/>
              </a:rPr>
              <a:t>alternante e antagonista </a:t>
            </a:r>
            <a:r>
              <a:rPr lang="it-IT" sz="2600" dirty="0">
                <a:latin typeface="Arial" panose="020B0604020202020204" pitchFamily="34" charset="0"/>
                <a:cs typeface="Arial" panose="020B0604020202020204" pitchFamily="34" charset="0"/>
              </a:rPr>
              <a:t>quando il paziente parla una lingua un giorno e un’altra il giorno successivo</a:t>
            </a:r>
          </a:p>
          <a:p>
            <a:pPr lvl="1" algn="just"/>
            <a:r>
              <a:rPr lang="it-IT" sz="2600" i="1" u="sng" dirty="0">
                <a:latin typeface="Arial" panose="020B0604020202020204" pitchFamily="34" charset="0"/>
                <a:cs typeface="Arial" panose="020B0604020202020204" pitchFamily="34" charset="0"/>
              </a:rPr>
              <a:t>mescolamento patologico </a:t>
            </a:r>
            <a:r>
              <a:rPr lang="it-IT" sz="2600" dirty="0">
                <a:latin typeface="Arial" panose="020B0604020202020204" pitchFamily="34" charset="0"/>
                <a:cs typeface="Arial" panose="020B0604020202020204" pitchFamily="34" charset="0"/>
              </a:rPr>
              <a:t>di due lingue quando elementi di due lingua sono involontariamente mescolati </a:t>
            </a:r>
          </a:p>
          <a:p>
            <a:pPr lvl="1" algn="just"/>
            <a:endParaRPr lang="it-IT" sz="2600" dirty="0">
              <a:latin typeface="Arial" panose="020B0604020202020204" pitchFamily="34" charset="0"/>
              <a:cs typeface="Arial" panose="020B0604020202020204" pitchFamily="34" charset="0"/>
            </a:endParaRPr>
          </a:p>
          <a:p>
            <a:pPr algn="just"/>
            <a:endParaRPr lang="it-IT"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99058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F9DBF2CA-E7EB-924A-BBD9-CC0163856311}"/>
              </a:ext>
            </a:extLst>
          </p:cNvPr>
          <p:cNvGrpSpPr/>
          <p:nvPr/>
        </p:nvGrpSpPr>
        <p:grpSpPr>
          <a:xfrm>
            <a:off x="5912453" y="3941440"/>
            <a:ext cx="5760640" cy="2880320"/>
            <a:chOff x="1547664" y="3212976"/>
            <a:chExt cx="6192688" cy="2736304"/>
          </a:xfrm>
        </p:grpSpPr>
        <p:sp>
          <p:nvSpPr>
            <p:cNvPr id="7" name="Rettangolo 6">
              <a:extLst>
                <a:ext uri="{FF2B5EF4-FFF2-40B4-BE49-F238E27FC236}">
                  <a16:creationId xmlns:a16="http://schemas.microsoft.com/office/drawing/2014/main" id="{B180768D-4CF7-9D4A-86B6-5CF71C06D655}"/>
                </a:ext>
              </a:extLst>
            </p:cNvPr>
            <p:cNvSpPr/>
            <p:nvPr/>
          </p:nvSpPr>
          <p:spPr>
            <a:xfrm>
              <a:off x="1547664" y="3212976"/>
              <a:ext cx="6192688" cy="2736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accent6">
                    <a:lumMod val="60000"/>
                    <a:lumOff val="40000"/>
                  </a:schemeClr>
                </a:solidFill>
              </a:endParaRPr>
            </a:p>
          </p:txBody>
        </p:sp>
        <p:pic>
          <p:nvPicPr>
            <p:cNvPr id="8" name="Picture 3">
              <a:extLst>
                <a:ext uri="{FF2B5EF4-FFF2-40B4-BE49-F238E27FC236}">
                  <a16:creationId xmlns:a16="http://schemas.microsoft.com/office/drawing/2014/main" id="{F6273D45-3C50-5347-8765-4E97D32F16CD}"/>
                </a:ext>
              </a:extLst>
            </p:cNvPr>
            <p:cNvPicPr>
              <a:picLocks noChangeAspect="1" noChangeArrowheads="1"/>
            </p:cNvPicPr>
            <p:nvPr/>
          </p:nvPicPr>
          <p:blipFill>
            <a:blip r:embed="rId2" cstate="print"/>
            <a:srcRect r="51516"/>
            <a:stretch>
              <a:fillRect/>
            </a:stretch>
          </p:blipFill>
          <p:spPr bwMode="auto">
            <a:xfrm>
              <a:off x="1835696" y="3356992"/>
              <a:ext cx="2736304" cy="2385496"/>
            </a:xfrm>
            <a:prstGeom prst="rect">
              <a:avLst/>
            </a:prstGeom>
            <a:noFill/>
            <a:ln w="9525">
              <a:noFill/>
              <a:miter lim="800000"/>
              <a:headEnd/>
              <a:tailEnd/>
            </a:ln>
          </p:spPr>
        </p:pic>
        <p:pic>
          <p:nvPicPr>
            <p:cNvPr id="9" name="Picture 3">
              <a:extLst>
                <a:ext uri="{FF2B5EF4-FFF2-40B4-BE49-F238E27FC236}">
                  <a16:creationId xmlns:a16="http://schemas.microsoft.com/office/drawing/2014/main" id="{50426C65-F5F1-7E4E-82E2-A7D249F272BA}"/>
                </a:ext>
              </a:extLst>
            </p:cNvPr>
            <p:cNvPicPr>
              <a:picLocks noChangeAspect="1" noChangeArrowheads="1"/>
            </p:cNvPicPr>
            <p:nvPr/>
          </p:nvPicPr>
          <p:blipFill>
            <a:blip r:embed="rId2" cstate="print"/>
            <a:srcRect l="52213" r="546"/>
            <a:stretch>
              <a:fillRect/>
            </a:stretch>
          </p:blipFill>
          <p:spPr bwMode="auto">
            <a:xfrm>
              <a:off x="4860032" y="3356992"/>
              <a:ext cx="2664296" cy="2383843"/>
            </a:xfrm>
            <a:prstGeom prst="rect">
              <a:avLst/>
            </a:prstGeom>
            <a:noFill/>
            <a:ln w="9525">
              <a:noFill/>
              <a:miter lim="800000"/>
              <a:headEnd/>
              <a:tailEnd/>
            </a:ln>
          </p:spPr>
        </p:pic>
      </p:grpSp>
      <p:sp>
        <p:nvSpPr>
          <p:cNvPr id="11" name="CasellaDiTesto 10">
            <a:extLst>
              <a:ext uri="{FF2B5EF4-FFF2-40B4-BE49-F238E27FC236}">
                <a16:creationId xmlns:a16="http://schemas.microsoft.com/office/drawing/2014/main" id="{19FC40D6-03CA-CA4B-BF23-D5CCDFEA57AA}"/>
              </a:ext>
            </a:extLst>
          </p:cNvPr>
          <p:cNvSpPr txBox="1"/>
          <p:nvPr/>
        </p:nvSpPr>
        <p:spPr>
          <a:xfrm>
            <a:off x="2011680" y="365761"/>
            <a:ext cx="9825644" cy="1543395"/>
          </a:xfrm>
          <a:prstGeom prst="rect">
            <a:avLst/>
          </a:prstGeom>
          <a:noFill/>
        </p:spPr>
        <p:txBody>
          <a:bodyPr wrap="square" rtlCol="0">
            <a:spAutoFit/>
          </a:bodyPr>
          <a:lstStyle/>
          <a:p>
            <a:r>
              <a:rPr lang="it-IT" sz="2400" b="1" dirty="0">
                <a:latin typeface="Arial" panose="020B0604020202020204" pitchFamily="34" charset="0"/>
                <a:cs typeface="Arial" panose="020B0604020202020204" pitchFamily="34" charset="0"/>
              </a:rPr>
              <a:t>Aree positive </a:t>
            </a:r>
            <a:r>
              <a:rPr lang="it-IT" sz="2400" dirty="0">
                <a:latin typeface="Arial" panose="020B0604020202020204" pitchFamily="34" charset="0"/>
                <a:cs typeface="Arial" panose="020B0604020202020204" pitchFamily="34" charset="0"/>
              </a:rPr>
              <a:t>segnate con delle lettere che indicano l’evento evocato dalla stimolazione durante il compito linguistico, in base alla CLASSIFICAZIONE DEL NEUROPSICOLOGO:</a:t>
            </a:r>
          </a:p>
          <a:p>
            <a:endParaRPr lang="it-IT" sz="2000" dirty="0"/>
          </a:p>
        </p:txBody>
      </p:sp>
      <p:sp>
        <p:nvSpPr>
          <p:cNvPr id="12" name="Segnaposto contenuto 2">
            <a:extLst>
              <a:ext uri="{FF2B5EF4-FFF2-40B4-BE49-F238E27FC236}">
                <a16:creationId xmlns:a16="http://schemas.microsoft.com/office/drawing/2014/main" id="{EE3E7F75-9A16-BF43-854D-C63058A3ED04}"/>
              </a:ext>
            </a:extLst>
          </p:cNvPr>
          <p:cNvSpPr txBox="1">
            <a:spLocks/>
          </p:cNvSpPr>
          <p:nvPr/>
        </p:nvSpPr>
        <p:spPr>
          <a:xfrm>
            <a:off x="179512" y="2061556"/>
            <a:ext cx="5732941" cy="1727484"/>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Wingdings" pitchFamily="2" charset="2"/>
              <a:buChar char="§"/>
            </a:pPr>
            <a:r>
              <a:rPr lang="it-IT" sz="2000" dirty="0">
                <a:latin typeface="Arial" panose="020B0604020202020204" pitchFamily="34" charset="0"/>
                <a:cs typeface="Arial" panose="020B0604020202020204" pitchFamily="34" charset="0"/>
              </a:rPr>
              <a:t>Speech </a:t>
            </a:r>
            <a:r>
              <a:rPr lang="it-IT" sz="2000" dirty="0" err="1">
                <a:latin typeface="Arial" panose="020B0604020202020204" pitchFamily="34" charset="0"/>
                <a:cs typeface="Arial" panose="020B0604020202020204" pitchFamily="34" charset="0"/>
              </a:rPr>
              <a:t>arrest</a:t>
            </a:r>
            <a:endParaRPr lang="it-IT" sz="2000" dirty="0">
              <a:latin typeface="Arial" panose="020B0604020202020204" pitchFamily="34" charset="0"/>
              <a:cs typeface="Arial" panose="020B0604020202020204" pitchFamily="34" charset="0"/>
            </a:endParaRPr>
          </a:p>
          <a:p>
            <a:pPr>
              <a:buFont typeface="Wingdings" pitchFamily="2" charset="2"/>
              <a:buChar char="§"/>
            </a:pPr>
            <a:r>
              <a:rPr lang="it-IT" sz="2000" dirty="0">
                <a:latin typeface="Arial" panose="020B0604020202020204" pitchFamily="34" charset="0"/>
                <a:cs typeface="Arial" panose="020B0604020202020204" pitchFamily="34" charset="0"/>
              </a:rPr>
              <a:t>Anomia</a:t>
            </a:r>
          </a:p>
          <a:p>
            <a:pPr>
              <a:buFont typeface="Wingdings" pitchFamily="2" charset="2"/>
              <a:buChar char="§"/>
            </a:pPr>
            <a:r>
              <a:rPr lang="it-IT" sz="2000" dirty="0">
                <a:latin typeface="Arial" panose="020B0604020202020204" pitchFamily="34" charset="0"/>
                <a:cs typeface="Arial" panose="020B0604020202020204" pitchFamily="34" charset="0"/>
              </a:rPr>
              <a:t>Disartria (disturbo dell’articolazione dei fonemi)</a:t>
            </a:r>
          </a:p>
          <a:p>
            <a:pPr>
              <a:buFont typeface="Wingdings" pitchFamily="2" charset="2"/>
              <a:buChar char="§"/>
            </a:pPr>
            <a:r>
              <a:rPr lang="it-IT" sz="2000" dirty="0">
                <a:latin typeface="Arial" panose="020B0604020202020204" pitchFamily="34" charset="0"/>
                <a:cs typeface="Arial" panose="020B0604020202020204" pitchFamily="34" charset="0"/>
              </a:rPr>
              <a:t>Parafasie fonemiche (alterazione della fonologia della parola)</a:t>
            </a:r>
          </a:p>
          <a:p>
            <a:pPr>
              <a:buFont typeface="Wingdings" pitchFamily="2" charset="2"/>
              <a:buChar char="§"/>
            </a:pPr>
            <a:r>
              <a:rPr lang="it-IT" sz="2000" dirty="0">
                <a:latin typeface="Arial" panose="020B0604020202020204" pitchFamily="34" charset="0"/>
                <a:cs typeface="Arial" panose="020B0604020202020204" pitchFamily="34" charset="0"/>
              </a:rPr>
              <a:t>Parafasie semantiche (disturbo riguardante il significato delle parole)</a:t>
            </a:r>
          </a:p>
          <a:p>
            <a:pPr>
              <a:buFont typeface="Wingdings" pitchFamily="2" charset="2"/>
              <a:buChar char="§"/>
            </a:pPr>
            <a:r>
              <a:rPr lang="it-IT" sz="2000" dirty="0">
                <a:latin typeface="Arial" panose="020B0604020202020204" pitchFamily="34" charset="0"/>
                <a:cs typeface="Arial" panose="020B0604020202020204" pitchFamily="34" charset="0"/>
              </a:rPr>
              <a:t>Lentezza con difficoltà nell’iniziare a produrre</a:t>
            </a:r>
          </a:p>
          <a:p>
            <a:pPr>
              <a:buFont typeface="Wingdings" pitchFamily="2" charset="2"/>
              <a:buChar char="§"/>
            </a:pPr>
            <a:r>
              <a:rPr lang="it-IT" sz="2000" dirty="0">
                <a:latin typeface="Arial" panose="020B0604020202020204" pitchFamily="34" charset="0"/>
                <a:cs typeface="Arial" panose="020B0604020202020204" pitchFamily="34" charset="0"/>
              </a:rPr>
              <a:t>Perseverazioni (ripetizione dell’item precedente)</a:t>
            </a:r>
            <a:endParaRPr lang="en-US" sz="2000" dirty="0">
              <a:latin typeface="Arial" panose="020B0604020202020204" pitchFamily="34" charset="0"/>
              <a:cs typeface="Arial" panose="020B0604020202020204" pitchFamily="34" charset="0"/>
            </a:endParaRPr>
          </a:p>
          <a:p>
            <a:pPr>
              <a:buFont typeface="Wingdings" pitchFamily="2" charset="2"/>
              <a:buChar char="§"/>
            </a:pPr>
            <a:r>
              <a:rPr lang="it-IT" sz="2000" dirty="0">
                <a:latin typeface="Arial" panose="020B0604020202020204" pitchFamily="34" charset="0"/>
                <a:cs typeface="Arial" panose="020B0604020202020204" pitchFamily="34" charset="0"/>
              </a:rPr>
              <a:t>Esitazioni</a:t>
            </a:r>
          </a:p>
        </p:txBody>
      </p:sp>
    </p:spTree>
    <p:extLst>
      <p:ext uri="{BB962C8B-B14F-4D97-AF65-F5344CB8AC3E}">
        <p14:creationId xmlns:p14="http://schemas.microsoft.com/office/powerpoint/2010/main" val="4887791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olo 1">
            <a:extLst>
              <a:ext uri="{FF2B5EF4-FFF2-40B4-BE49-F238E27FC236}">
                <a16:creationId xmlns:a16="http://schemas.microsoft.com/office/drawing/2014/main" id="{73508B23-77E4-6143-8408-3D6BBA18E4E4}"/>
              </a:ext>
            </a:extLst>
          </p:cNvPr>
          <p:cNvSpPr>
            <a:spLocks noGrp="1" noChangeArrowheads="1"/>
          </p:cNvSpPr>
          <p:nvPr>
            <p:ph type="title"/>
          </p:nvPr>
        </p:nvSpPr>
        <p:spPr>
          <a:xfrm>
            <a:off x="2589213" y="158750"/>
            <a:ext cx="8912225" cy="801688"/>
          </a:xfrm>
        </p:spPr>
        <p:txBody>
          <a:bodyPr/>
          <a:lstStyle/>
          <a:p>
            <a:pPr eaLnBrk="1" hangingPunct="1"/>
            <a:r>
              <a:rPr lang="it-IT" altLang="it-IT">
                <a:latin typeface="Gadugi" pitchFamily="34" charset="0"/>
              </a:rPr>
              <a:t>Fase intra-operatoria</a:t>
            </a:r>
            <a:endParaRPr lang="it-IT" altLang="it-IT"/>
          </a:p>
        </p:txBody>
      </p:sp>
      <p:sp>
        <p:nvSpPr>
          <p:cNvPr id="3" name="Segnaposto contenuto 2">
            <a:extLst>
              <a:ext uri="{FF2B5EF4-FFF2-40B4-BE49-F238E27FC236}">
                <a16:creationId xmlns:a16="http://schemas.microsoft.com/office/drawing/2014/main" id="{B1877842-009A-444B-8248-0635B7034B18}"/>
              </a:ext>
            </a:extLst>
          </p:cNvPr>
          <p:cNvSpPr>
            <a:spLocks noGrp="1"/>
          </p:cNvSpPr>
          <p:nvPr>
            <p:ph idx="1"/>
          </p:nvPr>
        </p:nvSpPr>
        <p:spPr>
          <a:xfrm>
            <a:off x="2589213" y="1658938"/>
            <a:ext cx="9345612" cy="4494212"/>
          </a:xfrm>
        </p:spPr>
        <p:txBody>
          <a:bodyPr rtlCol="0">
            <a:normAutofit/>
          </a:bodyPr>
          <a:lstStyle/>
          <a:p>
            <a:pPr marL="400050" eaLnBrk="1" fontAlgn="auto" hangingPunct="1">
              <a:spcAft>
                <a:spcPts val="0"/>
              </a:spcAft>
              <a:buClr>
                <a:srgbClr val="353535"/>
              </a:buClr>
              <a:buFont typeface="Wingdings 3" charset="2"/>
              <a:buChar char=""/>
              <a:defRPr/>
            </a:pPr>
            <a:r>
              <a:rPr lang="it-IT" sz="2400" dirty="0">
                <a:solidFill>
                  <a:schemeClr val="tx1">
                    <a:lumMod val="75000"/>
                    <a:lumOff val="25000"/>
                  </a:schemeClr>
                </a:solidFill>
                <a:latin typeface="Gadugi" panose="020B0502040204020203" pitchFamily="34" charset="0"/>
              </a:rPr>
              <a:t>compiti linguistici abitualmente in uso:</a:t>
            </a:r>
          </a:p>
          <a:p>
            <a:pPr marL="800100" lvl="1" eaLnBrk="1" fontAlgn="auto" hangingPunct="1">
              <a:spcAft>
                <a:spcPts val="0"/>
              </a:spcAft>
              <a:buClr>
                <a:srgbClr val="353535"/>
              </a:buClr>
              <a:buFont typeface="Arial" panose="020B0604020202020204" pitchFamily="34" charset="0"/>
              <a:buChar char="•"/>
              <a:defRPr/>
            </a:pPr>
            <a:r>
              <a:rPr lang="it-IT" sz="2200" dirty="0">
                <a:solidFill>
                  <a:schemeClr val="tx1">
                    <a:lumMod val="75000"/>
                    <a:lumOff val="25000"/>
                  </a:schemeClr>
                </a:solidFill>
                <a:latin typeface="Gadugi" panose="020B0502040204020203" pitchFamily="34" charset="0"/>
              </a:rPr>
              <a:t>denominazione di figure</a:t>
            </a:r>
          </a:p>
          <a:p>
            <a:pPr marL="800100" lvl="1" eaLnBrk="1" fontAlgn="auto" hangingPunct="1">
              <a:spcAft>
                <a:spcPts val="0"/>
              </a:spcAft>
              <a:buClr>
                <a:srgbClr val="353535"/>
              </a:buClr>
              <a:buFont typeface="Arial" panose="020B0604020202020204" pitchFamily="34" charset="0"/>
              <a:buChar char="•"/>
              <a:defRPr/>
            </a:pPr>
            <a:r>
              <a:rPr lang="it-IT" sz="2200" dirty="0">
                <a:solidFill>
                  <a:schemeClr val="tx1">
                    <a:lumMod val="75000"/>
                    <a:lumOff val="25000"/>
                  </a:schemeClr>
                </a:solidFill>
                <a:latin typeface="Gadugi" panose="020B0502040204020203" pitchFamily="34" charset="0"/>
              </a:rPr>
              <a:t>produzione di serie automatiche</a:t>
            </a:r>
          </a:p>
          <a:p>
            <a:pPr marL="800100" lvl="1" eaLnBrk="1" fontAlgn="auto" hangingPunct="1">
              <a:spcAft>
                <a:spcPts val="0"/>
              </a:spcAft>
              <a:buClr>
                <a:srgbClr val="353535"/>
              </a:buClr>
              <a:buFont typeface="Arial" panose="020B0604020202020204" pitchFamily="34" charset="0"/>
              <a:buChar char="•"/>
              <a:defRPr/>
            </a:pPr>
            <a:endParaRPr lang="it-IT" sz="2200" dirty="0">
              <a:solidFill>
                <a:schemeClr val="tx1">
                  <a:lumMod val="75000"/>
                  <a:lumOff val="25000"/>
                </a:schemeClr>
              </a:solidFill>
              <a:latin typeface="Gadugi" panose="020B0502040204020203" pitchFamily="34" charset="0"/>
            </a:endParaRPr>
          </a:p>
          <a:p>
            <a:pPr marL="457200" eaLnBrk="1" fontAlgn="auto" hangingPunct="1">
              <a:spcAft>
                <a:spcPts val="0"/>
              </a:spcAft>
              <a:buClr>
                <a:srgbClr val="353535"/>
              </a:buClr>
              <a:buFont typeface="Wingdings 3" charset="2"/>
              <a:buChar char=""/>
              <a:defRPr/>
            </a:pPr>
            <a:r>
              <a:rPr lang="it-IT" sz="2400" dirty="0">
                <a:solidFill>
                  <a:schemeClr val="tx1">
                    <a:lumMod val="75000"/>
                    <a:lumOff val="25000"/>
                  </a:schemeClr>
                </a:solidFill>
                <a:latin typeface="Gadugi" panose="020B0502040204020203" pitchFamily="34" charset="0"/>
              </a:rPr>
              <a:t>il Neuropsicologo codifica la risposta del paziente</a:t>
            </a:r>
          </a:p>
          <a:p>
            <a:pPr marL="114300" indent="0" eaLnBrk="1" fontAlgn="auto" hangingPunct="1">
              <a:spcAft>
                <a:spcPts val="0"/>
              </a:spcAft>
              <a:buClr>
                <a:srgbClr val="353535"/>
              </a:buClr>
              <a:buFont typeface="Wingdings 3" panose="05040102010807070707" pitchFamily="18" charset="2"/>
              <a:buNone/>
              <a:defRPr/>
            </a:pPr>
            <a:endParaRPr lang="it-IT" sz="2400" dirty="0">
              <a:solidFill>
                <a:schemeClr val="tx1">
                  <a:lumMod val="75000"/>
                  <a:lumOff val="25000"/>
                </a:schemeClr>
              </a:solidFill>
              <a:latin typeface="Gadugi" panose="020B0502040204020203" pitchFamily="34" charset="0"/>
            </a:endParaRPr>
          </a:p>
          <a:p>
            <a:pPr marL="457200" eaLnBrk="1" fontAlgn="auto" hangingPunct="1">
              <a:spcAft>
                <a:spcPts val="0"/>
              </a:spcAft>
              <a:buClr>
                <a:srgbClr val="353535"/>
              </a:buClr>
              <a:buFont typeface="Wingdings 3" charset="2"/>
              <a:buChar char=""/>
              <a:defRPr/>
            </a:pPr>
            <a:r>
              <a:rPr lang="it-IT" sz="2400" dirty="0">
                <a:solidFill>
                  <a:schemeClr val="tx1">
                    <a:lumMod val="75000"/>
                    <a:lumOff val="25000"/>
                  </a:schemeClr>
                </a:solidFill>
                <a:latin typeface="Gadugi" panose="020B0502040204020203" pitchFamily="34" charset="0"/>
              </a:rPr>
              <a:t>alterazioni transitorie e sistematiche del linguaggio in seguito alla DES consentono di trarre inferenze circa la criticità delle aree stimolate </a:t>
            </a:r>
            <a:r>
              <a:rPr lang="it-IT" sz="1200" dirty="0">
                <a:solidFill>
                  <a:schemeClr val="tx1">
                    <a:lumMod val="75000"/>
                    <a:lumOff val="25000"/>
                  </a:schemeClr>
                </a:solidFill>
                <a:latin typeface="Gadugi" panose="020B0502040204020203" pitchFamily="34" charset="0"/>
              </a:rPr>
              <a:t>(</a:t>
            </a:r>
            <a:r>
              <a:rPr lang="it-IT" sz="1200" dirty="0" err="1">
                <a:solidFill>
                  <a:schemeClr val="tx1">
                    <a:lumMod val="75000"/>
                    <a:lumOff val="25000"/>
                  </a:schemeClr>
                </a:solidFill>
                <a:latin typeface="Gadugi" panose="020B0502040204020203" pitchFamily="34" charset="0"/>
              </a:rPr>
              <a:t>Mandonnet</a:t>
            </a:r>
            <a:r>
              <a:rPr lang="it-IT" sz="1200" dirty="0">
                <a:solidFill>
                  <a:schemeClr val="tx1">
                    <a:lumMod val="75000"/>
                    <a:lumOff val="25000"/>
                  </a:schemeClr>
                </a:solidFill>
                <a:latin typeface="Gadugi" panose="020B0502040204020203" pitchFamily="34" charset="0"/>
              </a:rPr>
              <a:t> et al., 2007; </a:t>
            </a:r>
            <a:r>
              <a:rPr lang="it-IT" sz="1200" dirty="0" err="1">
                <a:solidFill>
                  <a:schemeClr val="tx1">
                    <a:lumMod val="75000"/>
                    <a:lumOff val="25000"/>
                  </a:schemeClr>
                </a:solidFill>
                <a:latin typeface="Gadugi" panose="020B0502040204020203" pitchFamily="34" charset="0"/>
              </a:rPr>
              <a:t>Duffau</a:t>
            </a:r>
            <a:r>
              <a:rPr lang="it-IT" sz="1200" dirty="0">
                <a:solidFill>
                  <a:schemeClr val="tx1">
                    <a:lumMod val="75000"/>
                    <a:lumOff val="25000"/>
                  </a:schemeClr>
                </a:solidFill>
                <a:latin typeface="Gadugi" panose="020B0502040204020203" pitchFamily="34" charset="0"/>
              </a:rPr>
              <a:t> et al., 2008; </a:t>
            </a:r>
            <a:r>
              <a:rPr lang="it-IT" sz="1200" dirty="0" err="1">
                <a:solidFill>
                  <a:schemeClr val="tx1">
                    <a:lumMod val="75000"/>
                    <a:lumOff val="25000"/>
                  </a:schemeClr>
                </a:solidFill>
                <a:latin typeface="Gadugi" panose="020B0502040204020203" pitchFamily="34" charset="0"/>
              </a:rPr>
              <a:t>Duffau</a:t>
            </a:r>
            <a:r>
              <a:rPr lang="it-IT" sz="1200" dirty="0">
                <a:solidFill>
                  <a:schemeClr val="tx1">
                    <a:lumMod val="75000"/>
                    <a:lumOff val="25000"/>
                  </a:schemeClr>
                </a:solidFill>
                <a:latin typeface="Gadugi" panose="020B0502040204020203" pitchFamily="34" charset="0"/>
              </a:rPr>
              <a:t> et al., 2009).</a:t>
            </a:r>
          </a:p>
          <a:p>
            <a:pPr marL="857250" lvl="2" indent="0" eaLnBrk="1" fontAlgn="auto" hangingPunct="1">
              <a:spcAft>
                <a:spcPts val="0"/>
              </a:spcAft>
              <a:buClr>
                <a:srgbClr val="353535"/>
              </a:buClr>
              <a:buFont typeface="Wingdings 3" charset="2"/>
              <a:buNone/>
              <a:defRPr/>
            </a:pPr>
            <a:endParaRPr lang="it-IT" sz="2000" dirty="0">
              <a:solidFill>
                <a:schemeClr val="tx1">
                  <a:lumMod val="75000"/>
                  <a:lumOff val="25000"/>
                </a:schemeClr>
              </a:solidFill>
              <a:latin typeface="Gadugi" panose="020B0502040204020203" pitchFamily="34" charset="0"/>
            </a:endParaRPr>
          </a:p>
          <a:p>
            <a:pPr eaLnBrk="1" fontAlgn="auto" hangingPunct="1">
              <a:spcAft>
                <a:spcPts val="0"/>
              </a:spcAft>
              <a:buClr>
                <a:srgbClr val="353535"/>
              </a:buClr>
              <a:buFont typeface="Wingdings 3" charset="2"/>
              <a:buChar char=""/>
              <a:defRPr/>
            </a:pPr>
            <a:endParaRPr lang="it-IT" sz="2400" dirty="0">
              <a:solidFill>
                <a:schemeClr val="tx1">
                  <a:lumMod val="75000"/>
                  <a:lumOff val="25000"/>
                </a:schemeClr>
              </a:solidFill>
              <a:latin typeface="Gadugi" panose="020B0502040204020203" pitchFamily="34" charset="0"/>
            </a:endParaRPr>
          </a:p>
          <a:p>
            <a:pPr eaLnBrk="1" fontAlgn="auto" hangingPunct="1">
              <a:spcAft>
                <a:spcPts val="0"/>
              </a:spcAft>
              <a:buClr>
                <a:srgbClr val="353535"/>
              </a:buClr>
              <a:buFont typeface="Wingdings 3" charset="2"/>
              <a:buChar char=""/>
              <a:defRPr/>
            </a:pPr>
            <a:endParaRPr lang="it-IT" sz="2400" dirty="0">
              <a:solidFill>
                <a:schemeClr val="tx1">
                  <a:lumMod val="75000"/>
                  <a:lumOff val="25000"/>
                </a:schemeClr>
              </a:solidFill>
              <a:latin typeface="Gadugi" panose="020B0502040204020203" pitchFamily="34" charset="0"/>
            </a:endParaRPr>
          </a:p>
          <a:p>
            <a:pPr marL="0" indent="0" eaLnBrk="1" fontAlgn="auto" hangingPunct="1">
              <a:spcAft>
                <a:spcPts val="0"/>
              </a:spcAft>
              <a:buFont typeface="Wingdings 3" charset="2"/>
              <a:buNone/>
              <a:defRPr/>
            </a:pPr>
            <a:endParaRPr lang="it-IT" sz="2400" dirty="0">
              <a:solidFill>
                <a:schemeClr val="tx1">
                  <a:lumMod val="75000"/>
                  <a:lumOff val="25000"/>
                </a:schemeClr>
              </a:solidFill>
              <a:latin typeface="Gadugi" panose="020B0502040204020203" pitchFamily="34" charset="0"/>
            </a:endParaRPr>
          </a:p>
          <a:p>
            <a:pPr marL="0" indent="0" eaLnBrk="1" fontAlgn="auto" hangingPunct="1">
              <a:spcAft>
                <a:spcPts val="0"/>
              </a:spcAft>
              <a:buFont typeface="Wingdings 3" charset="2"/>
              <a:buNone/>
              <a:defRPr/>
            </a:pPr>
            <a:endParaRPr lang="it-IT" sz="2400" dirty="0">
              <a:solidFill>
                <a:schemeClr val="tx1">
                  <a:lumMod val="75000"/>
                  <a:lumOff val="25000"/>
                </a:schemeClr>
              </a:solidFill>
            </a:endParaRPr>
          </a:p>
          <a:p>
            <a:pPr marL="0" indent="0" eaLnBrk="1" fontAlgn="auto" hangingPunct="1">
              <a:spcAft>
                <a:spcPts val="0"/>
              </a:spcAft>
              <a:buFont typeface="Wingdings 3" charset="2"/>
              <a:buNone/>
              <a:defRPr/>
            </a:pPr>
            <a:endParaRPr lang="it-IT" dirty="0">
              <a:solidFill>
                <a:schemeClr val="tx1">
                  <a:lumMod val="75000"/>
                  <a:lumOff val="25000"/>
                </a:schemeClr>
              </a:solidFill>
            </a:endParaRPr>
          </a:p>
        </p:txBody>
      </p:sp>
    </p:spTree>
    <p:extLst>
      <p:ext uri="{BB962C8B-B14F-4D97-AF65-F5344CB8AC3E}">
        <p14:creationId xmlns:p14="http://schemas.microsoft.com/office/powerpoint/2010/main" val="5259577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olo 1">
            <a:extLst>
              <a:ext uri="{FF2B5EF4-FFF2-40B4-BE49-F238E27FC236}">
                <a16:creationId xmlns:a16="http://schemas.microsoft.com/office/drawing/2014/main" id="{DA2CCE46-80BB-2F49-981F-42BFDA483050}"/>
              </a:ext>
            </a:extLst>
          </p:cNvPr>
          <p:cNvSpPr>
            <a:spLocks noGrp="1" noChangeArrowheads="1"/>
          </p:cNvSpPr>
          <p:nvPr>
            <p:ph type="title"/>
          </p:nvPr>
        </p:nvSpPr>
        <p:spPr>
          <a:xfrm>
            <a:off x="2586038" y="174625"/>
            <a:ext cx="7391400" cy="817563"/>
          </a:xfrm>
        </p:spPr>
        <p:txBody>
          <a:bodyPr/>
          <a:lstStyle/>
          <a:p>
            <a:pPr eaLnBrk="1" hangingPunct="1"/>
            <a:r>
              <a:rPr lang="it-IT" altLang="it-IT">
                <a:latin typeface="Gadugi" pitchFamily="34" charset="0"/>
              </a:rPr>
              <a:t>Fase post-operatoria</a:t>
            </a:r>
          </a:p>
        </p:txBody>
      </p:sp>
      <p:sp>
        <p:nvSpPr>
          <p:cNvPr id="3" name="Segnaposto contenuto 2">
            <a:extLst>
              <a:ext uri="{FF2B5EF4-FFF2-40B4-BE49-F238E27FC236}">
                <a16:creationId xmlns:a16="http://schemas.microsoft.com/office/drawing/2014/main" id="{19120455-4596-4E97-9EC7-5C9D173818DB}"/>
              </a:ext>
            </a:extLst>
          </p:cNvPr>
          <p:cNvSpPr>
            <a:spLocks noGrp="1"/>
          </p:cNvSpPr>
          <p:nvPr>
            <p:ph idx="1"/>
          </p:nvPr>
        </p:nvSpPr>
        <p:spPr>
          <a:xfrm>
            <a:off x="2586038" y="1363663"/>
            <a:ext cx="8915400" cy="5160962"/>
          </a:xfrm>
        </p:spPr>
        <p:txBody>
          <a:bodyPr rtlCol="0">
            <a:normAutofit/>
          </a:bodyPr>
          <a:lstStyle/>
          <a:p>
            <a:pPr eaLnBrk="1" fontAlgn="auto" hangingPunct="1">
              <a:spcAft>
                <a:spcPts val="0"/>
              </a:spcAft>
              <a:buFont typeface="Wingdings 3" charset="2"/>
              <a:buChar char=""/>
              <a:defRPr/>
            </a:pPr>
            <a:r>
              <a:rPr lang="it-IT" sz="2400" b="1" dirty="0">
                <a:solidFill>
                  <a:schemeClr val="tx1">
                    <a:lumMod val="75000"/>
                    <a:lumOff val="25000"/>
                  </a:schemeClr>
                </a:solidFill>
                <a:latin typeface="Gadugi" panose="020B0502040204020203" pitchFamily="34" charset="0"/>
              </a:rPr>
              <a:t>CONTROLLI:</a:t>
            </a:r>
          </a:p>
          <a:p>
            <a:pPr marL="457200" lvl="1" indent="0" eaLnBrk="1" fontAlgn="auto" hangingPunct="1">
              <a:spcAft>
                <a:spcPts val="0"/>
              </a:spcAft>
              <a:buFont typeface="Wingdings 3" charset="2"/>
              <a:buNone/>
              <a:defRPr/>
            </a:pPr>
            <a:r>
              <a:rPr lang="it-IT" sz="2400" b="1" dirty="0">
                <a:solidFill>
                  <a:schemeClr val="tx1">
                    <a:lumMod val="75000"/>
                    <a:lumOff val="25000"/>
                  </a:schemeClr>
                </a:solidFill>
                <a:latin typeface="Gadugi" panose="020B0502040204020203" pitchFamily="34" charset="0"/>
              </a:rPr>
              <a:t>RMN</a:t>
            </a:r>
            <a:r>
              <a:rPr lang="it-IT" sz="2400" dirty="0">
                <a:solidFill>
                  <a:schemeClr val="tx1">
                    <a:lumMod val="75000"/>
                    <a:lumOff val="25000"/>
                  </a:schemeClr>
                </a:solidFill>
                <a:latin typeface="Gadugi" panose="020B0502040204020203" pitchFamily="34" charset="0"/>
              </a:rPr>
              <a:t> </a:t>
            </a:r>
          </a:p>
          <a:p>
            <a:pPr lvl="2"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entro 72 ore dall’intervento per valutare il trauma chirurgico ed il residuo tumorale</a:t>
            </a:r>
          </a:p>
          <a:p>
            <a:pPr lvl="2"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a distanza di 3 o 6 mesi dall’intervento</a:t>
            </a:r>
          </a:p>
          <a:p>
            <a:pPr marL="914400" lvl="2" indent="0" eaLnBrk="1" fontAlgn="auto" hangingPunct="1">
              <a:spcAft>
                <a:spcPts val="0"/>
              </a:spcAft>
              <a:buFont typeface="Wingdings 3" charset="2"/>
              <a:buNone/>
              <a:defRPr/>
            </a:pPr>
            <a:endParaRPr lang="it-IT" sz="2400" dirty="0">
              <a:solidFill>
                <a:schemeClr val="tx1">
                  <a:lumMod val="75000"/>
                  <a:lumOff val="25000"/>
                </a:schemeClr>
              </a:solidFill>
              <a:latin typeface="Gadugi" panose="020B0502040204020203" pitchFamily="34" charset="0"/>
            </a:endParaRPr>
          </a:p>
          <a:p>
            <a:pPr marL="514350" lvl="1" indent="0" eaLnBrk="1" fontAlgn="auto" hangingPunct="1">
              <a:spcAft>
                <a:spcPts val="0"/>
              </a:spcAft>
              <a:buFont typeface="Wingdings 3" charset="2"/>
              <a:buNone/>
              <a:defRPr/>
            </a:pPr>
            <a:r>
              <a:rPr lang="it-IT" sz="2400" b="1" dirty="0">
                <a:solidFill>
                  <a:schemeClr val="tx1">
                    <a:lumMod val="75000"/>
                    <a:lumOff val="25000"/>
                  </a:schemeClr>
                </a:solidFill>
                <a:latin typeface="Gadugi" panose="020B0502040204020203" pitchFamily="34" charset="0"/>
              </a:rPr>
              <a:t>VNPS</a:t>
            </a:r>
          </a:p>
          <a:p>
            <a:pPr marL="1257300" lvl="2" indent="-342900"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una settimana dopo l’intervento (limitata alle capacità linguistiche)</a:t>
            </a:r>
          </a:p>
          <a:p>
            <a:pPr marL="1257300" lvl="2" indent="-342900"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estesa ogni 3 mesi o 6 mesi dall’intervento </a:t>
            </a:r>
            <a:r>
              <a:rPr lang="it-IT" sz="1200" dirty="0">
                <a:solidFill>
                  <a:schemeClr val="tx1">
                    <a:lumMod val="75000"/>
                    <a:lumOff val="25000"/>
                  </a:schemeClr>
                </a:solidFill>
                <a:latin typeface="Gadugi" panose="020B0502040204020203" pitchFamily="34" charset="0"/>
              </a:rPr>
              <a:t>(De </a:t>
            </a:r>
            <a:r>
              <a:rPr lang="it-IT" sz="1200" dirty="0" err="1">
                <a:solidFill>
                  <a:schemeClr val="tx1">
                    <a:lumMod val="75000"/>
                    <a:lumOff val="25000"/>
                  </a:schemeClr>
                </a:solidFill>
                <a:latin typeface="Gadugi" panose="020B0502040204020203" pitchFamily="34" charset="0"/>
              </a:rPr>
              <a:t>Witte</a:t>
            </a:r>
            <a:r>
              <a:rPr lang="it-IT" sz="1200" dirty="0">
                <a:solidFill>
                  <a:schemeClr val="tx1">
                    <a:lumMod val="75000"/>
                    <a:lumOff val="25000"/>
                  </a:schemeClr>
                </a:solidFill>
                <a:latin typeface="Gadugi" panose="020B0502040204020203" pitchFamily="34" charset="0"/>
              </a:rPr>
              <a:t> e </a:t>
            </a:r>
            <a:r>
              <a:rPr lang="it-IT" sz="1200" dirty="0" err="1">
                <a:solidFill>
                  <a:schemeClr val="tx1">
                    <a:lumMod val="75000"/>
                    <a:lumOff val="25000"/>
                  </a:schemeClr>
                </a:solidFill>
                <a:latin typeface="Gadugi" panose="020B0502040204020203" pitchFamily="34" charset="0"/>
              </a:rPr>
              <a:t>Marien</a:t>
            </a:r>
            <a:r>
              <a:rPr lang="it-IT" sz="1200" dirty="0">
                <a:solidFill>
                  <a:schemeClr val="tx1">
                    <a:lumMod val="75000"/>
                    <a:lumOff val="25000"/>
                  </a:schemeClr>
                </a:solidFill>
                <a:latin typeface="Gadugi" panose="020B0502040204020203" pitchFamily="34" charset="0"/>
              </a:rPr>
              <a:t>, 2013; Papagno et al., 2012)</a:t>
            </a:r>
          </a:p>
          <a:p>
            <a:pPr marL="1257300" lvl="2" indent="-342900" eaLnBrk="1" fontAlgn="auto" hangingPunct="1">
              <a:spcAft>
                <a:spcPts val="0"/>
              </a:spcAft>
              <a:buFont typeface="Arial" panose="020B0604020202020204" pitchFamily="34" charset="0"/>
              <a:buChar char="•"/>
              <a:defRPr/>
            </a:pPr>
            <a:endParaRPr lang="it-IT" sz="2000" dirty="0">
              <a:solidFill>
                <a:schemeClr val="tx1">
                  <a:lumMod val="75000"/>
                  <a:lumOff val="25000"/>
                </a:schemeClr>
              </a:solidFill>
              <a:latin typeface="Gadugi" panose="020B0502040204020203" pitchFamily="34" charset="0"/>
            </a:endParaRPr>
          </a:p>
          <a:p>
            <a:pPr marL="1257300" lvl="2" indent="-342900" eaLnBrk="1" fontAlgn="auto" hangingPunct="1">
              <a:spcAft>
                <a:spcPts val="0"/>
              </a:spcAft>
              <a:buFont typeface="Arial" panose="020B0604020202020204" pitchFamily="34" charset="0"/>
              <a:buChar char="•"/>
              <a:defRPr/>
            </a:pPr>
            <a:endParaRPr lang="it-IT" sz="2200" dirty="0">
              <a:solidFill>
                <a:schemeClr val="tx1">
                  <a:lumMod val="75000"/>
                  <a:lumOff val="25000"/>
                </a:schemeClr>
              </a:solidFill>
              <a:latin typeface="Gadugi" panose="020B0502040204020203" pitchFamily="34" charset="0"/>
            </a:endParaRPr>
          </a:p>
          <a:p>
            <a:pPr lvl="1" eaLnBrk="1" fontAlgn="auto" hangingPunct="1">
              <a:spcAft>
                <a:spcPts val="0"/>
              </a:spcAft>
              <a:buFont typeface="Arial" panose="020B0604020202020204" pitchFamily="34" charset="0"/>
              <a:buChar char="•"/>
              <a:defRPr/>
            </a:pPr>
            <a:endParaRPr lang="it-IT" sz="2200" dirty="0">
              <a:solidFill>
                <a:schemeClr val="tx1">
                  <a:lumMod val="75000"/>
                  <a:lumOff val="25000"/>
                </a:schemeClr>
              </a:solidFill>
              <a:latin typeface="Gadugi" panose="020B0502040204020203" pitchFamily="34" charset="0"/>
            </a:endParaRPr>
          </a:p>
          <a:p>
            <a:pPr eaLnBrk="1" fontAlgn="auto" hangingPunct="1">
              <a:spcAft>
                <a:spcPts val="0"/>
              </a:spcAft>
              <a:buFont typeface="Wingdings 3" charset="2"/>
              <a:buChar char=""/>
              <a:defRPr/>
            </a:pPr>
            <a:endParaRPr lang="it-IT" sz="2400" dirty="0">
              <a:solidFill>
                <a:schemeClr val="tx1">
                  <a:lumMod val="75000"/>
                  <a:lumOff val="25000"/>
                </a:schemeClr>
              </a:solidFill>
              <a:latin typeface="Gadugi" panose="020B0502040204020203" pitchFamily="34" charset="0"/>
            </a:endParaRPr>
          </a:p>
        </p:txBody>
      </p:sp>
    </p:spTree>
    <p:extLst>
      <p:ext uri="{BB962C8B-B14F-4D97-AF65-F5344CB8AC3E}">
        <p14:creationId xmlns:p14="http://schemas.microsoft.com/office/powerpoint/2010/main" val="6995713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olo 1">
            <a:extLst>
              <a:ext uri="{FF2B5EF4-FFF2-40B4-BE49-F238E27FC236}">
                <a16:creationId xmlns:a16="http://schemas.microsoft.com/office/drawing/2014/main" id="{15A04336-49FA-6C46-AF42-7AFE226E484B}"/>
              </a:ext>
            </a:extLst>
          </p:cNvPr>
          <p:cNvSpPr>
            <a:spLocks noGrp="1" noChangeArrowheads="1"/>
          </p:cNvSpPr>
          <p:nvPr>
            <p:ph type="title"/>
          </p:nvPr>
        </p:nvSpPr>
        <p:spPr>
          <a:xfrm>
            <a:off x="2030413" y="220663"/>
            <a:ext cx="7391400" cy="817562"/>
          </a:xfrm>
        </p:spPr>
        <p:txBody>
          <a:bodyPr/>
          <a:lstStyle/>
          <a:p>
            <a:pPr eaLnBrk="1" hangingPunct="1"/>
            <a:r>
              <a:rPr lang="it-IT" altLang="it-IT">
                <a:latin typeface="Gadugi" pitchFamily="34" charset="0"/>
              </a:rPr>
              <a:t>Vantaggi e svantaggi della DES</a:t>
            </a:r>
          </a:p>
        </p:txBody>
      </p:sp>
      <p:sp>
        <p:nvSpPr>
          <p:cNvPr id="3" name="Segnaposto contenuto 2">
            <a:extLst>
              <a:ext uri="{FF2B5EF4-FFF2-40B4-BE49-F238E27FC236}">
                <a16:creationId xmlns:a16="http://schemas.microsoft.com/office/drawing/2014/main" id="{19120455-4596-4E97-9EC7-5C9D173818DB}"/>
              </a:ext>
            </a:extLst>
          </p:cNvPr>
          <p:cNvSpPr>
            <a:spLocks noGrp="1"/>
          </p:cNvSpPr>
          <p:nvPr>
            <p:ph idx="1"/>
          </p:nvPr>
        </p:nvSpPr>
        <p:spPr>
          <a:xfrm>
            <a:off x="2030413" y="1008063"/>
            <a:ext cx="10161587" cy="5849937"/>
          </a:xfrm>
        </p:spPr>
        <p:txBody>
          <a:bodyPr rtlCol="0">
            <a:normAutofit/>
          </a:bodyPr>
          <a:lstStyle/>
          <a:p>
            <a:pPr marL="0" indent="0" eaLnBrk="1" fontAlgn="auto" hangingPunct="1">
              <a:spcAft>
                <a:spcPts val="0"/>
              </a:spcAft>
              <a:buFont typeface="Wingdings 3" charset="2"/>
              <a:buNone/>
              <a:defRPr/>
            </a:pPr>
            <a:r>
              <a:rPr lang="it-IT" sz="2400" b="1" dirty="0">
                <a:solidFill>
                  <a:schemeClr val="tx1">
                    <a:lumMod val="75000"/>
                    <a:lumOff val="25000"/>
                  </a:schemeClr>
                </a:solidFill>
                <a:latin typeface="Gadugi" panose="020B0502040204020203" pitchFamily="34" charset="0"/>
              </a:rPr>
              <a:t>Vantaggi:</a:t>
            </a:r>
          </a:p>
          <a:p>
            <a:pPr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livello di sensibilità ottimale</a:t>
            </a:r>
          </a:p>
          <a:p>
            <a:pPr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possibilità di mappare anche i fasci di fibre sottocorticali</a:t>
            </a:r>
          </a:p>
          <a:p>
            <a:pPr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permette di massimizzare l’estensione della resezione («</a:t>
            </a:r>
            <a:r>
              <a:rPr lang="it-IT" sz="2400" dirty="0" err="1">
                <a:solidFill>
                  <a:schemeClr val="tx1">
                    <a:lumMod val="75000"/>
                    <a:lumOff val="25000"/>
                  </a:schemeClr>
                </a:solidFill>
                <a:latin typeface="Gadugi" panose="020B0502040204020203" pitchFamily="34" charset="0"/>
              </a:rPr>
              <a:t>supratotal</a:t>
            </a:r>
            <a:r>
              <a:rPr lang="it-IT" sz="2400" dirty="0">
                <a:solidFill>
                  <a:schemeClr val="tx1">
                    <a:lumMod val="75000"/>
                    <a:lumOff val="25000"/>
                  </a:schemeClr>
                </a:solidFill>
                <a:latin typeface="Gadugi" panose="020B0502040204020203" pitchFamily="34" charset="0"/>
              </a:rPr>
              <a:t> </a:t>
            </a:r>
            <a:r>
              <a:rPr lang="it-IT" sz="2400" dirty="0" err="1">
                <a:solidFill>
                  <a:schemeClr val="tx1">
                    <a:lumMod val="75000"/>
                    <a:lumOff val="25000"/>
                  </a:schemeClr>
                </a:solidFill>
                <a:latin typeface="Gadugi" panose="020B0502040204020203" pitchFamily="34" charset="0"/>
              </a:rPr>
              <a:t>resection</a:t>
            </a:r>
            <a:r>
              <a:rPr lang="it-IT" sz="2400" dirty="0">
                <a:solidFill>
                  <a:schemeClr val="tx1">
                    <a:lumMod val="75000"/>
                    <a:lumOff val="25000"/>
                  </a:schemeClr>
                </a:solidFill>
                <a:latin typeface="Gadugi" panose="020B0502040204020203" pitchFamily="34" charset="0"/>
              </a:rPr>
              <a:t>»)</a:t>
            </a:r>
          </a:p>
          <a:p>
            <a:pPr marL="0" indent="0" eaLnBrk="1" fontAlgn="auto" hangingPunct="1">
              <a:spcAft>
                <a:spcPts val="0"/>
              </a:spcAft>
              <a:buFont typeface="Wingdings 3" charset="2"/>
              <a:buNone/>
              <a:defRPr/>
            </a:pPr>
            <a:r>
              <a:rPr lang="it-IT" sz="2400" b="1" dirty="0">
                <a:solidFill>
                  <a:schemeClr val="tx1">
                    <a:lumMod val="75000"/>
                    <a:lumOff val="25000"/>
                  </a:schemeClr>
                </a:solidFill>
                <a:latin typeface="Gadugi" panose="020B0502040204020203" pitchFamily="34" charset="0"/>
              </a:rPr>
              <a:t>Svantaggi:</a:t>
            </a:r>
          </a:p>
          <a:p>
            <a:pPr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aumento della durata dell’intervento</a:t>
            </a:r>
          </a:p>
          <a:p>
            <a:pPr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necessità di équipe specializzata e di collaborazione da parte del paziente</a:t>
            </a:r>
          </a:p>
          <a:p>
            <a:pPr eaLnBrk="1" fontAlgn="auto" hangingPunct="1">
              <a:spcAft>
                <a:spcPts val="0"/>
              </a:spcAft>
              <a:buFont typeface="Arial" panose="020B0604020202020204" pitchFamily="34" charset="0"/>
              <a:buChar char="•"/>
              <a:defRPr/>
            </a:pPr>
            <a:r>
              <a:rPr lang="it-IT" sz="2400" u="sng" dirty="0">
                <a:solidFill>
                  <a:schemeClr val="tx1">
                    <a:lumMod val="75000"/>
                    <a:lumOff val="25000"/>
                  </a:schemeClr>
                </a:solidFill>
                <a:latin typeface="Gadugi" panose="020B0502040204020203" pitchFamily="34" charset="0"/>
              </a:rPr>
              <a:t>assenza di un protocollo linguistico standardizzato e condiviso per il </a:t>
            </a:r>
            <a:r>
              <a:rPr lang="it-IT" sz="2400" u="sng" dirty="0" err="1">
                <a:solidFill>
                  <a:schemeClr val="tx1">
                    <a:lumMod val="75000"/>
                    <a:lumOff val="25000"/>
                  </a:schemeClr>
                </a:solidFill>
                <a:latin typeface="Gadugi" panose="020B0502040204020203" pitchFamily="34" charset="0"/>
              </a:rPr>
              <a:t>mappaggio</a:t>
            </a:r>
            <a:r>
              <a:rPr lang="it-IT" sz="2400" u="sng" dirty="0">
                <a:solidFill>
                  <a:schemeClr val="tx1">
                    <a:lumMod val="75000"/>
                    <a:lumOff val="25000"/>
                  </a:schemeClr>
                </a:solidFill>
                <a:latin typeface="Gadugi" panose="020B0502040204020203" pitchFamily="34" charset="0"/>
              </a:rPr>
              <a:t> intra-operatorio delle aree eloquenti</a:t>
            </a:r>
          </a:p>
          <a:p>
            <a:pPr eaLnBrk="1" fontAlgn="auto" hangingPunct="1">
              <a:spcAft>
                <a:spcPts val="0"/>
              </a:spcAft>
              <a:buFont typeface="Arial" panose="020B0604020202020204" pitchFamily="34" charset="0"/>
              <a:buChar char="•"/>
              <a:defRPr/>
            </a:pPr>
            <a:endParaRPr lang="it-IT" sz="2400" dirty="0">
              <a:solidFill>
                <a:schemeClr val="tx1">
                  <a:lumMod val="75000"/>
                  <a:lumOff val="25000"/>
                </a:schemeClr>
              </a:solidFill>
              <a:latin typeface="Gadugi" panose="020B0502040204020203" pitchFamily="34" charset="0"/>
            </a:endParaRPr>
          </a:p>
          <a:p>
            <a:pPr eaLnBrk="1" fontAlgn="auto" hangingPunct="1">
              <a:spcAft>
                <a:spcPts val="0"/>
              </a:spcAft>
              <a:buFont typeface="Arial" panose="020B0604020202020204" pitchFamily="34" charset="0"/>
              <a:buChar char="•"/>
              <a:defRPr/>
            </a:pPr>
            <a:endParaRPr lang="it-IT" sz="2400" dirty="0">
              <a:solidFill>
                <a:schemeClr val="tx1">
                  <a:lumMod val="75000"/>
                  <a:lumOff val="25000"/>
                </a:schemeClr>
              </a:solidFill>
              <a:latin typeface="Gadugi" panose="020B0502040204020203" pitchFamily="34" charset="0"/>
            </a:endParaRPr>
          </a:p>
        </p:txBody>
      </p:sp>
    </p:spTree>
    <p:extLst>
      <p:ext uri="{BB962C8B-B14F-4D97-AF65-F5344CB8AC3E}">
        <p14:creationId xmlns:p14="http://schemas.microsoft.com/office/powerpoint/2010/main" val="32772336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olo 1">
            <a:extLst>
              <a:ext uri="{FF2B5EF4-FFF2-40B4-BE49-F238E27FC236}">
                <a16:creationId xmlns:a16="http://schemas.microsoft.com/office/drawing/2014/main" id="{915D4E22-DF41-634E-962D-E8F57CAC5B8E}"/>
              </a:ext>
            </a:extLst>
          </p:cNvPr>
          <p:cNvSpPr>
            <a:spLocks noGrp="1" noChangeArrowheads="1"/>
          </p:cNvSpPr>
          <p:nvPr>
            <p:ph type="title"/>
          </p:nvPr>
        </p:nvSpPr>
        <p:spPr>
          <a:xfrm>
            <a:off x="1936750" y="206375"/>
            <a:ext cx="7392988" cy="815975"/>
          </a:xfrm>
        </p:spPr>
        <p:txBody>
          <a:bodyPr/>
          <a:lstStyle/>
          <a:p>
            <a:pPr eaLnBrk="1" hangingPunct="1"/>
            <a:r>
              <a:rPr lang="it-IT" altLang="it-IT">
                <a:latin typeface="Gadugi" pitchFamily="34" charset="0"/>
              </a:rPr>
              <a:t>Obiettivo del lavoro</a:t>
            </a:r>
          </a:p>
        </p:txBody>
      </p:sp>
      <p:sp>
        <p:nvSpPr>
          <p:cNvPr id="3" name="Segnaposto contenuto 2">
            <a:extLst>
              <a:ext uri="{FF2B5EF4-FFF2-40B4-BE49-F238E27FC236}">
                <a16:creationId xmlns:a16="http://schemas.microsoft.com/office/drawing/2014/main" id="{19120455-4596-4E97-9EC7-5C9D173818DB}"/>
              </a:ext>
            </a:extLst>
          </p:cNvPr>
          <p:cNvSpPr>
            <a:spLocks noGrp="1"/>
          </p:cNvSpPr>
          <p:nvPr>
            <p:ph idx="1"/>
          </p:nvPr>
        </p:nvSpPr>
        <p:spPr>
          <a:xfrm>
            <a:off x="1936750" y="1379538"/>
            <a:ext cx="10255250" cy="1054100"/>
          </a:xfrm>
        </p:spPr>
        <p:txBody>
          <a:bodyPr rtlCol="0">
            <a:normAutofit/>
          </a:bodyPr>
          <a:lstStyle/>
          <a:p>
            <a:pPr marL="0" indent="0" eaLnBrk="1" fontAlgn="auto" hangingPunct="1">
              <a:spcAft>
                <a:spcPts val="0"/>
              </a:spcAft>
              <a:buFont typeface="Wingdings 3" charset="2"/>
              <a:buNone/>
              <a:defRPr/>
            </a:pPr>
            <a:r>
              <a:rPr lang="it-IT" sz="2400" dirty="0">
                <a:solidFill>
                  <a:schemeClr val="tx1">
                    <a:lumMod val="75000"/>
                    <a:lumOff val="25000"/>
                  </a:schemeClr>
                </a:solidFill>
                <a:latin typeface="Gadugi" panose="020B0502040204020203" pitchFamily="34" charset="0"/>
              </a:rPr>
              <a:t>«</a:t>
            </a:r>
            <a:r>
              <a:rPr lang="it-IT" sz="2400" dirty="0" err="1">
                <a:solidFill>
                  <a:schemeClr val="tx1">
                    <a:lumMod val="75000"/>
                    <a:lumOff val="25000"/>
                  </a:schemeClr>
                </a:solidFill>
                <a:latin typeface="Gadugi" panose="020B0502040204020203" pitchFamily="34" charset="0"/>
              </a:rPr>
              <a:t>European</a:t>
            </a:r>
            <a:r>
              <a:rPr lang="it-IT" sz="2400" dirty="0">
                <a:solidFill>
                  <a:schemeClr val="tx1">
                    <a:lumMod val="75000"/>
                    <a:lumOff val="25000"/>
                  </a:schemeClr>
                </a:solidFill>
                <a:latin typeface="Gadugi" panose="020B0502040204020203" pitchFamily="34" charset="0"/>
              </a:rPr>
              <a:t> Low-Grade Glioma Network»: DuLIP potenzialmente adatto alla valutazione </a:t>
            </a:r>
            <a:r>
              <a:rPr lang="it-IT" sz="2400" dirty="0" err="1">
                <a:solidFill>
                  <a:schemeClr val="tx1">
                    <a:lumMod val="75000"/>
                    <a:lumOff val="25000"/>
                  </a:schemeClr>
                </a:solidFill>
                <a:latin typeface="Gadugi" panose="020B0502040204020203" pitchFamily="34" charset="0"/>
              </a:rPr>
              <a:t>pre</a:t>
            </a:r>
            <a:r>
              <a:rPr lang="it-IT" sz="2400" dirty="0">
                <a:solidFill>
                  <a:schemeClr val="tx1">
                    <a:lumMod val="75000"/>
                    <a:lumOff val="25000"/>
                  </a:schemeClr>
                </a:solidFill>
                <a:latin typeface="Gadugi" panose="020B0502040204020203" pitchFamily="34" charset="0"/>
              </a:rPr>
              <a:t>- intra- e post-operatoria dei pazienti sottoposti ad AS </a:t>
            </a:r>
            <a:r>
              <a:rPr lang="it-IT" sz="1200" dirty="0">
                <a:solidFill>
                  <a:schemeClr val="tx1">
                    <a:lumMod val="75000"/>
                    <a:lumOff val="25000"/>
                  </a:schemeClr>
                </a:solidFill>
                <a:latin typeface="Gadugi" panose="020B0502040204020203" pitchFamily="34" charset="0"/>
              </a:rPr>
              <a:t>(</a:t>
            </a:r>
            <a:r>
              <a:rPr lang="it-IT" sz="1200" dirty="0" err="1">
                <a:solidFill>
                  <a:schemeClr val="tx1">
                    <a:lumMod val="75000"/>
                    <a:lumOff val="25000"/>
                  </a:schemeClr>
                </a:solidFill>
                <a:latin typeface="Gadugi" panose="020B0502040204020203" pitchFamily="34" charset="0"/>
              </a:rPr>
              <a:t>Rofes</a:t>
            </a:r>
            <a:r>
              <a:rPr lang="it-IT" sz="1200" dirty="0">
                <a:solidFill>
                  <a:schemeClr val="tx1">
                    <a:lumMod val="75000"/>
                    <a:lumOff val="25000"/>
                  </a:schemeClr>
                </a:solidFill>
                <a:latin typeface="Gadugi" panose="020B0502040204020203" pitchFamily="34" charset="0"/>
              </a:rPr>
              <a:t> et al., 2017)</a:t>
            </a:r>
          </a:p>
          <a:p>
            <a:pPr marL="0" indent="0" eaLnBrk="1" fontAlgn="auto" hangingPunct="1">
              <a:spcAft>
                <a:spcPts val="0"/>
              </a:spcAft>
              <a:buFont typeface="Wingdings 3" charset="2"/>
              <a:buNone/>
              <a:defRPr/>
            </a:pPr>
            <a:endParaRPr lang="it-IT" sz="2400" dirty="0">
              <a:solidFill>
                <a:schemeClr val="tx1">
                  <a:lumMod val="75000"/>
                  <a:lumOff val="25000"/>
                </a:schemeClr>
              </a:solidFill>
              <a:latin typeface="Gadugi" panose="020B0502040204020203" pitchFamily="34" charset="0"/>
            </a:endParaRPr>
          </a:p>
          <a:p>
            <a:pPr marL="0" indent="0" eaLnBrk="1" fontAlgn="auto" hangingPunct="1">
              <a:spcAft>
                <a:spcPts val="0"/>
              </a:spcAft>
              <a:buFont typeface="Wingdings 3" charset="2"/>
              <a:buNone/>
              <a:defRPr/>
            </a:pPr>
            <a:endParaRPr lang="it-IT" sz="2400" dirty="0">
              <a:solidFill>
                <a:schemeClr val="tx1">
                  <a:lumMod val="75000"/>
                  <a:lumOff val="25000"/>
                </a:schemeClr>
              </a:solidFill>
              <a:latin typeface="Gadugi" panose="020B0502040204020203" pitchFamily="34" charset="0"/>
            </a:endParaRPr>
          </a:p>
          <a:p>
            <a:pPr marL="0" indent="0" eaLnBrk="1" fontAlgn="auto" hangingPunct="1">
              <a:spcAft>
                <a:spcPts val="0"/>
              </a:spcAft>
              <a:buFont typeface="Wingdings 3" charset="2"/>
              <a:buNone/>
              <a:defRPr/>
            </a:pPr>
            <a:endParaRPr lang="it-IT" sz="2400" dirty="0">
              <a:solidFill>
                <a:schemeClr val="tx1">
                  <a:lumMod val="75000"/>
                  <a:lumOff val="25000"/>
                </a:schemeClr>
              </a:solidFill>
              <a:latin typeface="Gadugi" panose="020B0502040204020203" pitchFamily="34" charset="0"/>
            </a:endParaRPr>
          </a:p>
          <a:p>
            <a:pPr eaLnBrk="1" fontAlgn="auto" hangingPunct="1">
              <a:spcAft>
                <a:spcPts val="0"/>
              </a:spcAft>
              <a:buFont typeface="Arial" panose="020B0604020202020204" pitchFamily="34" charset="0"/>
              <a:buChar char="•"/>
              <a:defRPr/>
            </a:pPr>
            <a:endParaRPr lang="it-IT" sz="2400" dirty="0">
              <a:solidFill>
                <a:schemeClr val="tx1">
                  <a:lumMod val="75000"/>
                  <a:lumOff val="25000"/>
                </a:schemeClr>
              </a:solidFill>
              <a:latin typeface="Gadugi" panose="020B0502040204020203" pitchFamily="34" charset="0"/>
            </a:endParaRPr>
          </a:p>
          <a:p>
            <a:pPr marL="0" indent="0" eaLnBrk="1" fontAlgn="auto" hangingPunct="1">
              <a:spcAft>
                <a:spcPts val="0"/>
              </a:spcAft>
              <a:buFont typeface="Wingdings 3" charset="2"/>
              <a:buNone/>
              <a:defRPr/>
            </a:pPr>
            <a:endParaRPr lang="it-IT" sz="2400" dirty="0">
              <a:solidFill>
                <a:schemeClr val="tx1">
                  <a:lumMod val="75000"/>
                  <a:lumOff val="25000"/>
                </a:schemeClr>
              </a:solidFill>
              <a:latin typeface="Gadugi" panose="020B0502040204020203" pitchFamily="34" charset="0"/>
            </a:endParaRPr>
          </a:p>
        </p:txBody>
      </p:sp>
      <p:sp>
        <p:nvSpPr>
          <p:cNvPr id="4" name="Freccia in giù 3">
            <a:extLst>
              <a:ext uri="{FF2B5EF4-FFF2-40B4-BE49-F238E27FC236}">
                <a16:creationId xmlns:a16="http://schemas.microsoft.com/office/drawing/2014/main" id="{B99128E8-131E-43DE-A374-BF2D092CD7BF}"/>
              </a:ext>
            </a:extLst>
          </p:cNvPr>
          <p:cNvSpPr/>
          <p:nvPr/>
        </p:nvSpPr>
        <p:spPr>
          <a:xfrm>
            <a:off x="6746875" y="2828925"/>
            <a:ext cx="484188" cy="9413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5" name="Segnaposto contenuto 2">
            <a:extLst>
              <a:ext uri="{FF2B5EF4-FFF2-40B4-BE49-F238E27FC236}">
                <a16:creationId xmlns:a16="http://schemas.microsoft.com/office/drawing/2014/main" id="{38FCAEAF-8329-4E2C-BB49-7040B2DE8A71}"/>
              </a:ext>
            </a:extLst>
          </p:cNvPr>
          <p:cNvSpPr txBox="1">
            <a:spLocks/>
          </p:cNvSpPr>
          <p:nvPr/>
        </p:nvSpPr>
        <p:spPr>
          <a:xfrm>
            <a:off x="1735138" y="4289425"/>
            <a:ext cx="10307637" cy="2343150"/>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ctr" fontAlgn="auto">
              <a:defRPr/>
            </a:pPr>
            <a:r>
              <a:rPr lang="it-IT" sz="2400" b="1" dirty="0">
                <a:latin typeface="Gadugi" panose="020B0502040204020203" pitchFamily="34" charset="0"/>
              </a:rPr>
              <a:t>applicazione clinica della versione italiana del DuLIP (DuLIP-ITA) </a:t>
            </a:r>
            <a:r>
              <a:rPr lang="it-IT" sz="2400" dirty="0">
                <a:latin typeface="Gadugi" panose="020B0502040204020203" pitchFamily="34" charset="0"/>
              </a:rPr>
              <a:t>ad una ridotta popolazione di pazienti, recentemente trattata presso l’U.O. di Neurochirurgia dell’Ospedale di Baggiovara (Modena)</a:t>
            </a:r>
          </a:p>
          <a:p>
            <a:pPr algn="ctr" fontAlgn="auto">
              <a:defRPr/>
            </a:pPr>
            <a:r>
              <a:rPr lang="it-IT" sz="2400" dirty="0">
                <a:latin typeface="Gadugi" panose="020B0502040204020203" pitchFamily="34" charset="0"/>
              </a:rPr>
              <a:t>selezione delle prove da utilizzare durante la DES in funzione della sede lesionale</a:t>
            </a:r>
          </a:p>
          <a:p>
            <a:pPr marL="0" indent="0" fontAlgn="auto">
              <a:buFont typeface="Wingdings 3" charset="2"/>
              <a:buNone/>
              <a:defRPr/>
            </a:pPr>
            <a:endParaRPr lang="it-IT" sz="2400" dirty="0">
              <a:latin typeface="Gadugi" panose="020B0502040204020203" pitchFamily="34" charset="0"/>
            </a:endParaRPr>
          </a:p>
          <a:p>
            <a:pPr marL="0" indent="0" fontAlgn="auto">
              <a:buFont typeface="Wingdings 3" charset="2"/>
              <a:buNone/>
              <a:defRPr/>
            </a:pPr>
            <a:endParaRPr lang="it-IT" sz="2400" dirty="0">
              <a:latin typeface="Gadugi" panose="020B0502040204020203" pitchFamily="34" charset="0"/>
            </a:endParaRPr>
          </a:p>
          <a:p>
            <a:pPr marL="0" indent="0" fontAlgn="auto">
              <a:buFont typeface="Wingdings 3" charset="2"/>
              <a:buNone/>
              <a:defRPr/>
            </a:pPr>
            <a:endParaRPr lang="it-IT" sz="2400" dirty="0">
              <a:latin typeface="Gadugi" panose="020B0502040204020203" pitchFamily="34" charset="0"/>
            </a:endParaRPr>
          </a:p>
          <a:p>
            <a:pPr marL="0" indent="0" fontAlgn="auto">
              <a:buFont typeface="Wingdings 3" charset="2"/>
              <a:buNone/>
              <a:defRPr/>
            </a:pPr>
            <a:endParaRPr lang="it-IT" sz="2400" dirty="0">
              <a:latin typeface="Gadugi" panose="020B0502040204020203" pitchFamily="34" charset="0"/>
            </a:endParaRPr>
          </a:p>
          <a:p>
            <a:pPr fontAlgn="auto">
              <a:buFont typeface="Arial" panose="020B0604020202020204" pitchFamily="34" charset="0"/>
              <a:buChar char="•"/>
              <a:defRPr/>
            </a:pPr>
            <a:endParaRPr lang="it-IT" sz="2400" dirty="0">
              <a:latin typeface="Gadugi" panose="020B0502040204020203" pitchFamily="34" charset="0"/>
            </a:endParaRPr>
          </a:p>
          <a:p>
            <a:pPr fontAlgn="auto">
              <a:buFont typeface="Arial" panose="020B0604020202020204" pitchFamily="34" charset="0"/>
              <a:buChar char="•"/>
              <a:defRPr/>
            </a:pPr>
            <a:endParaRPr lang="it-IT" sz="2400" dirty="0">
              <a:latin typeface="Gadugi" panose="020B0502040204020203" pitchFamily="34" charset="0"/>
            </a:endParaRPr>
          </a:p>
        </p:txBody>
      </p:sp>
    </p:spTree>
    <p:extLst>
      <p:ext uri="{BB962C8B-B14F-4D97-AF65-F5344CB8AC3E}">
        <p14:creationId xmlns:p14="http://schemas.microsoft.com/office/powerpoint/2010/main" val="2861326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olo 1">
            <a:extLst>
              <a:ext uri="{FF2B5EF4-FFF2-40B4-BE49-F238E27FC236}">
                <a16:creationId xmlns:a16="http://schemas.microsoft.com/office/drawing/2014/main" id="{C7FC6431-483A-6940-A0E2-6AF9ED53933D}"/>
              </a:ext>
            </a:extLst>
          </p:cNvPr>
          <p:cNvSpPr>
            <a:spLocks noGrp="1" noChangeArrowheads="1"/>
          </p:cNvSpPr>
          <p:nvPr>
            <p:ph type="title"/>
          </p:nvPr>
        </p:nvSpPr>
        <p:spPr>
          <a:xfrm>
            <a:off x="1936750" y="206375"/>
            <a:ext cx="7392988" cy="815975"/>
          </a:xfrm>
        </p:spPr>
        <p:txBody>
          <a:bodyPr/>
          <a:lstStyle/>
          <a:p>
            <a:pPr eaLnBrk="1" hangingPunct="1"/>
            <a:r>
              <a:rPr lang="it-IT" altLang="it-IT">
                <a:latin typeface="Gadugi" pitchFamily="34" charset="0"/>
              </a:rPr>
              <a:t>Protocollo DuLIP</a:t>
            </a:r>
          </a:p>
        </p:txBody>
      </p:sp>
      <p:sp>
        <p:nvSpPr>
          <p:cNvPr id="3" name="Segnaposto contenuto 2">
            <a:extLst>
              <a:ext uri="{FF2B5EF4-FFF2-40B4-BE49-F238E27FC236}">
                <a16:creationId xmlns:a16="http://schemas.microsoft.com/office/drawing/2014/main" id="{19120455-4596-4E97-9EC7-5C9D173818DB}"/>
              </a:ext>
            </a:extLst>
          </p:cNvPr>
          <p:cNvSpPr>
            <a:spLocks noGrp="1"/>
          </p:cNvSpPr>
          <p:nvPr>
            <p:ph idx="1"/>
          </p:nvPr>
        </p:nvSpPr>
        <p:spPr>
          <a:xfrm>
            <a:off x="1936750" y="1008063"/>
            <a:ext cx="10255250" cy="5849937"/>
          </a:xfrm>
        </p:spPr>
        <p:txBody>
          <a:bodyPr rtlCol="0">
            <a:normAutofit/>
          </a:bodyPr>
          <a:lstStyle/>
          <a:p>
            <a:pPr eaLnBrk="1" fontAlgn="auto" hangingPunct="1">
              <a:spcAft>
                <a:spcPts val="0"/>
              </a:spcAft>
              <a:buFont typeface="Wingdings 3" charset="2"/>
              <a:buChar char=""/>
              <a:defRPr/>
            </a:pPr>
            <a:r>
              <a:rPr lang="it-IT" sz="2400" dirty="0">
                <a:solidFill>
                  <a:schemeClr val="tx1">
                    <a:lumMod val="75000"/>
                    <a:lumOff val="25000"/>
                  </a:schemeClr>
                </a:solidFill>
                <a:latin typeface="Gadugi" panose="020B0502040204020203" pitchFamily="34" charset="0"/>
              </a:rPr>
              <a:t>Impianto teorico-metodologico basato su correlazioni anatomo-cliniche</a:t>
            </a:r>
          </a:p>
          <a:p>
            <a:pPr eaLnBrk="1" fontAlgn="auto" hangingPunct="1">
              <a:spcAft>
                <a:spcPts val="0"/>
              </a:spcAft>
              <a:buFont typeface="Wingdings 3" charset="2"/>
              <a:buChar char=""/>
              <a:defRPr/>
            </a:pPr>
            <a:r>
              <a:rPr lang="it-IT" sz="2400" b="1" dirty="0">
                <a:solidFill>
                  <a:schemeClr val="tx1">
                    <a:lumMod val="75000"/>
                    <a:lumOff val="25000"/>
                  </a:schemeClr>
                </a:solidFill>
                <a:latin typeface="Gadugi" panose="020B0502040204020203" pitchFamily="34" charset="0"/>
              </a:rPr>
              <a:t>17 prove linguistiche </a:t>
            </a:r>
            <a:r>
              <a:rPr lang="it-IT" sz="2400" dirty="0">
                <a:solidFill>
                  <a:schemeClr val="tx1">
                    <a:lumMod val="75000"/>
                    <a:lumOff val="25000"/>
                  </a:schemeClr>
                </a:solidFill>
                <a:latin typeface="Gadugi" panose="020B0502040204020203" pitchFamily="34" charset="0"/>
              </a:rPr>
              <a:t>di cui </a:t>
            </a:r>
            <a:r>
              <a:rPr lang="it-IT" sz="2400" b="1" dirty="0">
                <a:solidFill>
                  <a:schemeClr val="tx1">
                    <a:lumMod val="75000"/>
                    <a:lumOff val="25000"/>
                  </a:schemeClr>
                </a:solidFill>
                <a:latin typeface="Gadugi" panose="020B0502040204020203" pitchFamily="34" charset="0"/>
              </a:rPr>
              <a:t>9 somministrabili durante la DES </a:t>
            </a:r>
            <a:r>
              <a:rPr lang="it-IT" sz="2400" dirty="0">
                <a:solidFill>
                  <a:schemeClr val="tx1">
                    <a:lumMod val="75000"/>
                    <a:lumOff val="25000"/>
                  </a:schemeClr>
                </a:solidFill>
                <a:latin typeface="Gadugi" panose="020B0502040204020203" pitchFamily="34" charset="0"/>
              </a:rPr>
              <a:t>(presentazione stimoli e risposta del paziente entro 4 sec)</a:t>
            </a:r>
          </a:p>
          <a:p>
            <a:pPr eaLnBrk="1" fontAlgn="auto" hangingPunct="1">
              <a:spcAft>
                <a:spcPts val="0"/>
              </a:spcAft>
              <a:buClr>
                <a:srgbClr val="353535"/>
              </a:buClr>
              <a:buFont typeface="Wingdings 3" charset="2"/>
              <a:buChar char=""/>
              <a:defRPr/>
            </a:pPr>
            <a:r>
              <a:rPr lang="it-IT" sz="2400" dirty="0">
                <a:solidFill>
                  <a:prstClr val="black">
                    <a:lumMod val="75000"/>
                    <a:lumOff val="25000"/>
                  </a:prstClr>
                </a:solidFill>
                <a:latin typeface="Gadugi" panose="020B0502040204020203" pitchFamily="34" charset="0"/>
              </a:rPr>
              <a:t>Prove senza limite di tempo:</a:t>
            </a:r>
          </a:p>
          <a:p>
            <a:pPr lvl="1" eaLnBrk="1" fontAlgn="auto" hangingPunct="1">
              <a:spcAft>
                <a:spcPts val="0"/>
              </a:spcAft>
              <a:buClr>
                <a:srgbClr val="353535"/>
              </a:buClr>
              <a:buFont typeface="Wingdings" panose="05000000000000000000" pitchFamily="2" charset="2"/>
              <a:buChar char="ü"/>
              <a:defRPr/>
            </a:pPr>
            <a:r>
              <a:rPr lang="it-IT" sz="2200" b="1" dirty="0">
                <a:solidFill>
                  <a:prstClr val="black">
                    <a:lumMod val="75000"/>
                    <a:lumOff val="25000"/>
                  </a:prstClr>
                </a:solidFill>
                <a:latin typeface="Gadugi" panose="020B0502040204020203" pitchFamily="34" charset="0"/>
              </a:rPr>
              <a:t>Fonologia</a:t>
            </a:r>
          </a:p>
          <a:p>
            <a:pPr lvl="2" eaLnBrk="1" fontAlgn="auto" hangingPunct="1">
              <a:lnSpc>
                <a:spcPts val="1000"/>
              </a:lnSpc>
              <a:spcAft>
                <a:spcPts val="0"/>
              </a:spcAft>
              <a:buClr>
                <a:srgbClr val="353535"/>
              </a:buClr>
              <a:buFont typeface="Arial" panose="020B0604020202020204" pitchFamily="34" charset="0"/>
              <a:buChar char="•"/>
              <a:defRPr/>
            </a:pPr>
            <a:r>
              <a:rPr lang="it-IT" sz="2000" dirty="0">
                <a:solidFill>
                  <a:prstClr val="black">
                    <a:lumMod val="75000"/>
                    <a:lumOff val="25000"/>
                  </a:prstClr>
                </a:solidFill>
                <a:latin typeface="Gadugi" panose="020B0502040204020203" pitchFamily="34" charset="0"/>
              </a:rPr>
              <a:t>Ripetizione di frasi</a:t>
            </a:r>
          </a:p>
          <a:p>
            <a:pPr lvl="2" eaLnBrk="1" fontAlgn="auto" hangingPunct="1">
              <a:lnSpc>
                <a:spcPts val="1000"/>
              </a:lnSpc>
              <a:spcAft>
                <a:spcPts val="0"/>
              </a:spcAft>
              <a:buClr>
                <a:srgbClr val="353535"/>
              </a:buClr>
              <a:buFont typeface="Arial" panose="020B0604020202020204" pitchFamily="34" charset="0"/>
              <a:buChar char="•"/>
              <a:defRPr/>
            </a:pPr>
            <a:r>
              <a:rPr lang="it-IT" sz="2000" dirty="0">
                <a:solidFill>
                  <a:prstClr val="black">
                    <a:lumMod val="75000"/>
                    <a:lumOff val="25000"/>
                  </a:prstClr>
                </a:solidFill>
                <a:latin typeface="Gadugi" panose="020B0502040204020203" pitchFamily="34" charset="0"/>
              </a:rPr>
              <a:t>Giudizio fonologico di frasi</a:t>
            </a:r>
          </a:p>
          <a:p>
            <a:pPr lvl="2" eaLnBrk="1" fontAlgn="auto" hangingPunct="1">
              <a:lnSpc>
                <a:spcPts val="1000"/>
              </a:lnSpc>
              <a:spcAft>
                <a:spcPts val="0"/>
              </a:spcAft>
              <a:buClr>
                <a:srgbClr val="353535"/>
              </a:buClr>
              <a:buFont typeface="Arial" panose="020B0604020202020204" pitchFamily="34" charset="0"/>
              <a:buChar char="•"/>
              <a:defRPr/>
            </a:pPr>
            <a:r>
              <a:rPr lang="it-IT" sz="2000" dirty="0" err="1">
                <a:solidFill>
                  <a:prstClr val="black">
                    <a:lumMod val="75000"/>
                    <a:lumOff val="25000"/>
                  </a:prstClr>
                </a:solidFill>
                <a:latin typeface="Gadugi" panose="020B0502040204020203" pitchFamily="34" charset="0"/>
              </a:rPr>
              <a:t>Fluenze</a:t>
            </a:r>
            <a:r>
              <a:rPr lang="it-IT" sz="2000" dirty="0">
                <a:solidFill>
                  <a:prstClr val="black">
                    <a:lumMod val="75000"/>
                    <a:lumOff val="25000"/>
                  </a:prstClr>
                </a:solidFill>
                <a:latin typeface="Gadugi" panose="020B0502040204020203" pitchFamily="34" charset="0"/>
              </a:rPr>
              <a:t> fonemiche</a:t>
            </a:r>
          </a:p>
          <a:p>
            <a:pPr lvl="1" eaLnBrk="1" fontAlgn="auto" hangingPunct="1">
              <a:spcAft>
                <a:spcPts val="0"/>
              </a:spcAft>
              <a:buClr>
                <a:srgbClr val="353535"/>
              </a:buClr>
              <a:buFont typeface="Wingdings" panose="05000000000000000000" pitchFamily="2" charset="2"/>
              <a:buChar char="ü"/>
              <a:defRPr/>
            </a:pPr>
            <a:r>
              <a:rPr lang="it-IT" sz="2200" b="1" dirty="0">
                <a:solidFill>
                  <a:prstClr val="black">
                    <a:lumMod val="75000"/>
                    <a:lumOff val="25000"/>
                  </a:prstClr>
                </a:solidFill>
                <a:latin typeface="Gadugi" panose="020B0502040204020203" pitchFamily="34" charset="0"/>
              </a:rPr>
              <a:t>Semantica</a:t>
            </a:r>
            <a:endParaRPr lang="it-IT" sz="2000" dirty="0">
              <a:solidFill>
                <a:prstClr val="black">
                  <a:lumMod val="75000"/>
                  <a:lumOff val="25000"/>
                </a:prstClr>
              </a:solidFill>
              <a:latin typeface="Gadugi" panose="020B0502040204020203" pitchFamily="34" charset="0"/>
            </a:endParaRPr>
          </a:p>
          <a:p>
            <a:pPr lvl="2" eaLnBrk="1" fontAlgn="auto" hangingPunct="1">
              <a:lnSpc>
                <a:spcPts val="1000"/>
              </a:lnSpc>
              <a:spcAft>
                <a:spcPts val="0"/>
              </a:spcAft>
              <a:buClr>
                <a:srgbClr val="353535"/>
              </a:buClr>
              <a:buFont typeface="Arial" panose="020B0604020202020204" pitchFamily="34" charset="0"/>
              <a:buChar char="•"/>
              <a:defRPr/>
            </a:pPr>
            <a:r>
              <a:rPr lang="it-IT" sz="2000" dirty="0">
                <a:solidFill>
                  <a:prstClr val="black">
                    <a:lumMod val="75000"/>
                    <a:lumOff val="25000"/>
                  </a:prstClr>
                </a:solidFill>
                <a:latin typeface="Gadugi" panose="020B0502040204020203" pitchFamily="34" charset="0"/>
              </a:rPr>
              <a:t>Giudizio semantico di frasi</a:t>
            </a:r>
          </a:p>
          <a:p>
            <a:pPr lvl="2" eaLnBrk="1" fontAlgn="auto" hangingPunct="1">
              <a:lnSpc>
                <a:spcPts val="1000"/>
              </a:lnSpc>
              <a:spcAft>
                <a:spcPts val="0"/>
              </a:spcAft>
              <a:buClr>
                <a:srgbClr val="353535"/>
              </a:buClr>
              <a:buFont typeface="Arial" panose="020B0604020202020204" pitchFamily="34" charset="0"/>
              <a:buChar char="•"/>
              <a:defRPr/>
            </a:pPr>
            <a:r>
              <a:rPr lang="it-IT" sz="2000" dirty="0">
                <a:solidFill>
                  <a:prstClr val="black">
                    <a:lumMod val="75000"/>
                    <a:lumOff val="25000"/>
                  </a:prstClr>
                </a:solidFill>
                <a:latin typeface="Gadugi" panose="020B0502040204020203" pitchFamily="34" charset="0"/>
              </a:rPr>
              <a:t>Completamento di frasi senza indizio semantico</a:t>
            </a:r>
          </a:p>
          <a:p>
            <a:pPr lvl="2" eaLnBrk="1" fontAlgn="auto" hangingPunct="1">
              <a:lnSpc>
                <a:spcPts val="1000"/>
              </a:lnSpc>
              <a:spcAft>
                <a:spcPts val="0"/>
              </a:spcAft>
              <a:buClr>
                <a:srgbClr val="353535"/>
              </a:buClr>
              <a:buFont typeface="Arial" panose="020B0604020202020204" pitchFamily="34" charset="0"/>
              <a:buChar char="•"/>
              <a:defRPr/>
            </a:pPr>
            <a:r>
              <a:rPr lang="it-IT" sz="2000" dirty="0" err="1">
                <a:solidFill>
                  <a:prstClr val="black">
                    <a:lumMod val="75000"/>
                    <a:lumOff val="25000"/>
                  </a:prstClr>
                </a:solidFill>
                <a:latin typeface="Gadugi" panose="020B0502040204020203" pitchFamily="34" charset="0"/>
              </a:rPr>
              <a:t>Fluenze</a:t>
            </a:r>
            <a:r>
              <a:rPr lang="it-IT" sz="2000" dirty="0">
                <a:solidFill>
                  <a:prstClr val="black">
                    <a:lumMod val="75000"/>
                    <a:lumOff val="25000"/>
                  </a:prstClr>
                </a:solidFill>
                <a:latin typeface="Gadugi" panose="020B0502040204020203" pitchFamily="34" charset="0"/>
              </a:rPr>
              <a:t> semantiche</a:t>
            </a:r>
          </a:p>
          <a:p>
            <a:pPr lvl="1" eaLnBrk="1" fontAlgn="auto" hangingPunct="1">
              <a:spcAft>
                <a:spcPts val="0"/>
              </a:spcAft>
              <a:buClr>
                <a:srgbClr val="353535"/>
              </a:buClr>
              <a:buFont typeface="Wingdings" panose="05000000000000000000" pitchFamily="2" charset="2"/>
              <a:buChar char="ü"/>
              <a:defRPr/>
            </a:pPr>
            <a:r>
              <a:rPr lang="it-IT" sz="2200" b="1" dirty="0">
                <a:solidFill>
                  <a:prstClr val="black">
                    <a:lumMod val="75000"/>
                    <a:lumOff val="25000"/>
                  </a:prstClr>
                </a:solidFill>
                <a:latin typeface="Gadugi" panose="020B0502040204020203" pitchFamily="34" charset="0"/>
              </a:rPr>
              <a:t>Sintassi</a:t>
            </a:r>
            <a:endParaRPr lang="it-IT" sz="2000" dirty="0">
              <a:solidFill>
                <a:prstClr val="black">
                  <a:lumMod val="75000"/>
                  <a:lumOff val="25000"/>
                </a:prstClr>
              </a:solidFill>
              <a:latin typeface="Gadugi" panose="020B0502040204020203" pitchFamily="34" charset="0"/>
            </a:endParaRPr>
          </a:p>
          <a:p>
            <a:pPr lvl="2" eaLnBrk="1" fontAlgn="auto" hangingPunct="1">
              <a:lnSpc>
                <a:spcPts val="1000"/>
              </a:lnSpc>
              <a:spcAft>
                <a:spcPts val="0"/>
              </a:spcAft>
              <a:buClr>
                <a:srgbClr val="353535"/>
              </a:buClr>
              <a:buFont typeface="Arial" panose="020B0604020202020204" pitchFamily="34" charset="0"/>
              <a:buChar char="•"/>
              <a:defRPr/>
            </a:pPr>
            <a:r>
              <a:rPr lang="it-IT" sz="2000" dirty="0">
                <a:solidFill>
                  <a:prstClr val="black">
                    <a:lumMod val="75000"/>
                    <a:lumOff val="25000"/>
                  </a:prstClr>
                </a:solidFill>
                <a:latin typeface="Gadugi" panose="020B0502040204020203" pitchFamily="34" charset="0"/>
              </a:rPr>
              <a:t>Giudizio sintattico di frasi</a:t>
            </a:r>
          </a:p>
          <a:p>
            <a:pPr lvl="2" eaLnBrk="1" fontAlgn="auto" hangingPunct="1">
              <a:lnSpc>
                <a:spcPts val="1000"/>
              </a:lnSpc>
              <a:spcAft>
                <a:spcPts val="0"/>
              </a:spcAft>
              <a:buClr>
                <a:srgbClr val="353535"/>
              </a:buClr>
              <a:buFont typeface="Arial" panose="020B0604020202020204" pitchFamily="34" charset="0"/>
              <a:buChar char="•"/>
              <a:defRPr/>
            </a:pPr>
            <a:r>
              <a:rPr lang="it-IT" sz="2000" dirty="0" err="1">
                <a:solidFill>
                  <a:prstClr val="black">
                    <a:lumMod val="75000"/>
                    <a:lumOff val="25000"/>
                  </a:prstClr>
                </a:solidFill>
                <a:latin typeface="Gadugi" panose="020B0502040204020203" pitchFamily="34" charset="0"/>
              </a:rPr>
              <a:t>Fluenze</a:t>
            </a:r>
            <a:r>
              <a:rPr lang="it-IT" sz="2000" dirty="0">
                <a:solidFill>
                  <a:prstClr val="black">
                    <a:lumMod val="75000"/>
                    <a:lumOff val="25000"/>
                  </a:prstClr>
                </a:solidFill>
                <a:latin typeface="Gadugi" panose="020B0502040204020203" pitchFamily="34" charset="0"/>
              </a:rPr>
              <a:t> di verbi</a:t>
            </a:r>
          </a:p>
          <a:p>
            <a:pPr marL="0" indent="0" eaLnBrk="1" fontAlgn="auto" hangingPunct="1">
              <a:spcAft>
                <a:spcPts val="0"/>
              </a:spcAft>
              <a:buFont typeface="Wingdings 3" charset="2"/>
              <a:buNone/>
              <a:defRPr/>
            </a:pPr>
            <a:endParaRPr lang="it-IT" sz="2400" dirty="0">
              <a:solidFill>
                <a:schemeClr val="tx1">
                  <a:lumMod val="75000"/>
                  <a:lumOff val="25000"/>
                </a:schemeClr>
              </a:solidFill>
              <a:latin typeface="Gadugi" panose="020B0502040204020203" pitchFamily="34" charset="0"/>
            </a:endParaRPr>
          </a:p>
          <a:p>
            <a:pPr marL="0" indent="0" eaLnBrk="1" fontAlgn="auto" hangingPunct="1">
              <a:spcAft>
                <a:spcPts val="0"/>
              </a:spcAft>
              <a:buFont typeface="Wingdings 3" charset="2"/>
              <a:buNone/>
              <a:defRPr/>
            </a:pPr>
            <a:endParaRPr lang="it-IT" sz="2400" dirty="0">
              <a:solidFill>
                <a:schemeClr val="tx1">
                  <a:lumMod val="75000"/>
                  <a:lumOff val="25000"/>
                </a:schemeClr>
              </a:solidFill>
              <a:latin typeface="Gadugi" panose="020B0502040204020203" pitchFamily="34" charset="0"/>
            </a:endParaRPr>
          </a:p>
          <a:p>
            <a:pPr eaLnBrk="1" fontAlgn="auto" hangingPunct="1">
              <a:spcAft>
                <a:spcPts val="0"/>
              </a:spcAft>
              <a:buFont typeface="Arial" panose="020B0604020202020204" pitchFamily="34" charset="0"/>
              <a:buChar char="•"/>
              <a:defRPr/>
            </a:pPr>
            <a:endParaRPr lang="it-IT" sz="2400" dirty="0">
              <a:solidFill>
                <a:schemeClr val="tx1">
                  <a:lumMod val="75000"/>
                  <a:lumOff val="25000"/>
                </a:schemeClr>
              </a:solidFill>
              <a:latin typeface="Gadugi" panose="020B0502040204020203" pitchFamily="34" charset="0"/>
            </a:endParaRPr>
          </a:p>
          <a:p>
            <a:pPr marL="0" indent="0" eaLnBrk="1" fontAlgn="auto" hangingPunct="1">
              <a:spcAft>
                <a:spcPts val="0"/>
              </a:spcAft>
              <a:buFont typeface="Wingdings 3" charset="2"/>
              <a:buNone/>
              <a:defRPr/>
            </a:pPr>
            <a:endParaRPr lang="it-IT" sz="2400" dirty="0">
              <a:solidFill>
                <a:schemeClr val="tx1">
                  <a:lumMod val="75000"/>
                  <a:lumOff val="25000"/>
                </a:schemeClr>
              </a:solidFill>
              <a:latin typeface="Gadugi" panose="020B0502040204020203" pitchFamily="34" charset="0"/>
            </a:endParaRPr>
          </a:p>
        </p:txBody>
      </p:sp>
      <p:sp>
        <p:nvSpPr>
          <p:cNvPr id="5" name="Segnaposto contenuto 2">
            <a:extLst>
              <a:ext uri="{FF2B5EF4-FFF2-40B4-BE49-F238E27FC236}">
                <a16:creationId xmlns:a16="http://schemas.microsoft.com/office/drawing/2014/main" id="{38FCAEAF-8329-4E2C-BB49-7040B2DE8A71}"/>
              </a:ext>
            </a:extLst>
          </p:cNvPr>
          <p:cNvSpPr txBox="1">
            <a:spLocks/>
          </p:cNvSpPr>
          <p:nvPr/>
        </p:nvSpPr>
        <p:spPr>
          <a:xfrm>
            <a:off x="1936750" y="3668713"/>
            <a:ext cx="10255250" cy="2887662"/>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fontAlgn="auto">
              <a:buFont typeface="Wingdings 3" charset="2"/>
              <a:buNone/>
              <a:defRPr/>
            </a:pPr>
            <a:endParaRPr lang="it-IT" sz="2400" dirty="0">
              <a:latin typeface="Gadugi" panose="020B0502040204020203" pitchFamily="34" charset="0"/>
            </a:endParaRPr>
          </a:p>
          <a:p>
            <a:pPr marL="0" indent="0" fontAlgn="auto">
              <a:buFont typeface="Wingdings 3" charset="2"/>
              <a:buNone/>
              <a:defRPr/>
            </a:pPr>
            <a:endParaRPr lang="it-IT" sz="2400" dirty="0">
              <a:latin typeface="Gadugi" panose="020B0502040204020203" pitchFamily="34" charset="0"/>
            </a:endParaRPr>
          </a:p>
          <a:p>
            <a:pPr marL="0" indent="0" fontAlgn="auto">
              <a:buFont typeface="Wingdings 3" charset="2"/>
              <a:buNone/>
              <a:defRPr/>
            </a:pPr>
            <a:endParaRPr lang="it-IT" sz="2400" dirty="0">
              <a:latin typeface="Gadugi" panose="020B0502040204020203" pitchFamily="34" charset="0"/>
            </a:endParaRPr>
          </a:p>
          <a:p>
            <a:pPr marL="0" indent="0" fontAlgn="auto">
              <a:buFont typeface="Wingdings 3" charset="2"/>
              <a:buNone/>
              <a:defRPr/>
            </a:pPr>
            <a:endParaRPr lang="it-IT" sz="2400" dirty="0">
              <a:latin typeface="Gadugi" panose="020B0502040204020203" pitchFamily="34" charset="0"/>
            </a:endParaRPr>
          </a:p>
          <a:p>
            <a:pPr fontAlgn="auto">
              <a:buFont typeface="Arial" panose="020B0604020202020204" pitchFamily="34" charset="0"/>
              <a:buChar char="•"/>
              <a:defRPr/>
            </a:pPr>
            <a:endParaRPr lang="it-IT" sz="2400" dirty="0">
              <a:latin typeface="Gadugi" panose="020B0502040204020203" pitchFamily="34" charset="0"/>
            </a:endParaRPr>
          </a:p>
          <a:p>
            <a:pPr fontAlgn="auto">
              <a:buFont typeface="Arial" panose="020B0604020202020204" pitchFamily="34" charset="0"/>
              <a:buChar char="•"/>
              <a:defRPr/>
            </a:pPr>
            <a:endParaRPr lang="it-IT" sz="2400" dirty="0">
              <a:latin typeface="Gadugi" panose="020B0502040204020203" pitchFamily="34" charset="0"/>
            </a:endParaRPr>
          </a:p>
        </p:txBody>
      </p:sp>
    </p:spTree>
    <p:extLst>
      <p:ext uri="{BB962C8B-B14F-4D97-AF65-F5344CB8AC3E}">
        <p14:creationId xmlns:p14="http://schemas.microsoft.com/office/powerpoint/2010/main" val="29212347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olo 1">
            <a:extLst>
              <a:ext uri="{FF2B5EF4-FFF2-40B4-BE49-F238E27FC236}">
                <a16:creationId xmlns:a16="http://schemas.microsoft.com/office/drawing/2014/main" id="{11DAF3D3-3746-334B-8863-C6E1F86E7374}"/>
              </a:ext>
            </a:extLst>
          </p:cNvPr>
          <p:cNvSpPr>
            <a:spLocks noGrp="1" noChangeArrowheads="1"/>
          </p:cNvSpPr>
          <p:nvPr>
            <p:ph type="title"/>
          </p:nvPr>
        </p:nvSpPr>
        <p:spPr>
          <a:xfrm>
            <a:off x="1936750" y="206375"/>
            <a:ext cx="7392988" cy="815975"/>
          </a:xfrm>
        </p:spPr>
        <p:txBody>
          <a:bodyPr/>
          <a:lstStyle/>
          <a:p>
            <a:pPr eaLnBrk="1" hangingPunct="1"/>
            <a:r>
              <a:rPr lang="it-IT" altLang="it-IT">
                <a:latin typeface="Gadugi" pitchFamily="34" charset="0"/>
              </a:rPr>
              <a:t>Protocollo DuLIP</a:t>
            </a:r>
          </a:p>
        </p:txBody>
      </p:sp>
      <p:sp>
        <p:nvSpPr>
          <p:cNvPr id="35842" name="Segnaposto contenuto 2">
            <a:extLst>
              <a:ext uri="{FF2B5EF4-FFF2-40B4-BE49-F238E27FC236}">
                <a16:creationId xmlns:a16="http://schemas.microsoft.com/office/drawing/2014/main" id="{D05C65DD-664D-494B-AF48-07658D971D7B}"/>
              </a:ext>
            </a:extLst>
          </p:cNvPr>
          <p:cNvSpPr>
            <a:spLocks noGrp="1" noChangeArrowheads="1"/>
          </p:cNvSpPr>
          <p:nvPr>
            <p:ph idx="1"/>
          </p:nvPr>
        </p:nvSpPr>
        <p:spPr>
          <a:xfrm>
            <a:off x="1936750" y="1223963"/>
            <a:ext cx="10255250" cy="5851525"/>
          </a:xfrm>
        </p:spPr>
        <p:txBody>
          <a:bodyPr/>
          <a:lstStyle/>
          <a:p>
            <a:pPr eaLnBrk="1" hangingPunct="1">
              <a:buClr>
                <a:srgbClr val="353535"/>
              </a:buClr>
            </a:pPr>
            <a:r>
              <a:rPr lang="it-IT" altLang="it-IT" sz="2400">
                <a:latin typeface="Gadugi" pitchFamily="34" charset="0"/>
              </a:rPr>
              <a:t>Prove da eseguire entro 4 sec </a:t>
            </a:r>
            <a:r>
              <a:rPr lang="it-IT" altLang="it-IT" sz="2400" b="1">
                <a:latin typeface="Gadugi" pitchFamily="34" charset="0"/>
              </a:rPr>
              <a:t>(somministrabili durante la DES)</a:t>
            </a:r>
            <a:r>
              <a:rPr lang="it-IT" altLang="it-IT" sz="2400">
                <a:latin typeface="Gadugi" pitchFamily="34" charset="0"/>
              </a:rPr>
              <a:t>:</a:t>
            </a:r>
          </a:p>
          <a:p>
            <a:pPr lvl="1" eaLnBrk="1" hangingPunct="1">
              <a:buClr>
                <a:srgbClr val="353535"/>
              </a:buClr>
              <a:buFont typeface="Wingdings" pitchFamily="2" charset="2"/>
              <a:buChar char="ü"/>
            </a:pPr>
            <a:r>
              <a:rPr lang="it-IT" altLang="it-IT" sz="2200" b="1">
                <a:latin typeface="Gadugi" pitchFamily="34" charset="0"/>
              </a:rPr>
              <a:t>Fonologia</a:t>
            </a:r>
          </a:p>
          <a:p>
            <a:pPr lvl="2" eaLnBrk="1" hangingPunct="1">
              <a:lnSpc>
                <a:spcPts val="1000"/>
              </a:lnSpc>
              <a:buClr>
                <a:srgbClr val="353535"/>
              </a:buClr>
              <a:buFont typeface="Arial" panose="020B0604020202020204" pitchFamily="34" charset="0"/>
              <a:buChar char="•"/>
            </a:pPr>
            <a:r>
              <a:rPr lang="it-IT" altLang="it-IT" sz="2000">
                <a:latin typeface="Gadugi" pitchFamily="34" charset="0"/>
              </a:rPr>
              <a:t>Ripetizione di parole</a:t>
            </a:r>
          </a:p>
          <a:p>
            <a:pPr lvl="1" eaLnBrk="1" hangingPunct="1">
              <a:buClr>
                <a:srgbClr val="353535"/>
              </a:buClr>
              <a:buFont typeface="Wingdings" pitchFamily="2" charset="2"/>
              <a:buChar char="ü"/>
            </a:pPr>
            <a:r>
              <a:rPr lang="it-IT" altLang="it-IT" sz="2200" b="1">
                <a:latin typeface="Gadugi" pitchFamily="34" charset="0"/>
              </a:rPr>
              <a:t>Semantica</a:t>
            </a:r>
          </a:p>
          <a:p>
            <a:pPr lvl="2" eaLnBrk="1" hangingPunct="1">
              <a:lnSpc>
                <a:spcPts val="1000"/>
              </a:lnSpc>
              <a:buClr>
                <a:srgbClr val="353535"/>
              </a:buClr>
              <a:buFont typeface="Arial" panose="020B0604020202020204" pitchFamily="34" charset="0"/>
              <a:buChar char="•"/>
            </a:pPr>
            <a:r>
              <a:rPr lang="it-IT" altLang="it-IT" sz="2000">
                <a:latin typeface="Gadugi" pitchFamily="34" charset="0"/>
              </a:rPr>
              <a:t>Categorizzazione semantica su stimolo visuo-verbale</a:t>
            </a:r>
          </a:p>
          <a:p>
            <a:pPr lvl="2" eaLnBrk="1" hangingPunct="1">
              <a:lnSpc>
                <a:spcPts val="1000"/>
              </a:lnSpc>
              <a:buClr>
                <a:srgbClr val="353535"/>
              </a:buClr>
              <a:buFont typeface="Arial" panose="020B0604020202020204" pitchFamily="34" charset="0"/>
              <a:buChar char="•"/>
            </a:pPr>
            <a:r>
              <a:rPr lang="it-IT" altLang="it-IT" sz="2000">
                <a:latin typeface="Gadugi" pitchFamily="34" charset="0"/>
              </a:rPr>
              <a:t>Categorizzazione semantica su stimolo visivo</a:t>
            </a:r>
          </a:p>
          <a:p>
            <a:pPr lvl="2" eaLnBrk="1" hangingPunct="1">
              <a:lnSpc>
                <a:spcPts val="1000"/>
              </a:lnSpc>
              <a:buClr>
                <a:srgbClr val="353535"/>
              </a:buClr>
              <a:buFont typeface="Arial" panose="020B0604020202020204" pitchFamily="34" charset="0"/>
              <a:buChar char="•"/>
            </a:pPr>
            <a:r>
              <a:rPr lang="it-IT" altLang="it-IT" sz="2000">
                <a:latin typeface="Gadugi" pitchFamily="34" charset="0"/>
              </a:rPr>
              <a:t>Associazione semantica</a:t>
            </a:r>
          </a:p>
          <a:p>
            <a:pPr lvl="2" eaLnBrk="1" hangingPunct="1">
              <a:lnSpc>
                <a:spcPts val="1000"/>
              </a:lnSpc>
              <a:buClr>
                <a:srgbClr val="353535"/>
              </a:buClr>
              <a:buFont typeface="Arial" panose="020B0604020202020204" pitchFamily="34" charset="0"/>
              <a:buChar char="•"/>
            </a:pPr>
            <a:r>
              <a:rPr lang="it-IT" altLang="it-IT" sz="2000">
                <a:latin typeface="Gadugi" pitchFamily="34" charset="0"/>
              </a:rPr>
              <a:t>Completamento di frasi con indizio semantico</a:t>
            </a:r>
          </a:p>
          <a:p>
            <a:pPr lvl="1" eaLnBrk="1" hangingPunct="1">
              <a:buClr>
                <a:srgbClr val="353535"/>
              </a:buClr>
              <a:buFont typeface="Wingdings" pitchFamily="2" charset="2"/>
              <a:buChar char="ü"/>
            </a:pPr>
            <a:r>
              <a:rPr lang="it-IT" altLang="it-IT" sz="2200" b="1">
                <a:latin typeface="Gadugi" pitchFamily="34" charset="0"/>
              </a:rPr>
              <a:t>Sintassi</a:t>
            </a:r>
          </a:p>
          <a:p>
            <a:pPr lvl="2" eaLnBrk="1" hangingPunct="1">
              <a:lnSpc>
                <a:spcPts val="1000"/>
              </a:lnSpc>
              <a:buClr>
                <a:srgbClr val="353535"/>
              </a:buClr>
              <a:buFont typeface="Arial" panose="020B0604020202020204" pitchFamily="34" charset="0"/>
              <a:buChar char="•"/>
            </a:pPr>
            <a:r>
              <a:rPr lang="it-IT" altLang="it-IT" sz="2000">
                <a:latin typeface="Gadugi" pitchFamily="34" charset="0"/>
              </a:rPr>
              <a:t>Generazione di verbi</a:t>
            </a:r>
          </a:p>
          <a:p>
            <a:pPr lvl="2" eaLnBrk="1" hangingPunct="1">
              <a:lnSpc>
                <a:spcPts val="1000"/>
              </a:lnSpc>
              <a:buClr>
                <a:srgbClr val="353535"/>
              </a:buClr>
              <a:buFont typeface="Arial" panose="020B0604020202020204" pitchFamily="34" charset="0"/>
              <a:buChar char="•"/>
            </a:pPr>
            <a:r>
              <a:rPr lang="it-IT" altLang="it-IT" sz="2000">
                <a:latin typeface="Gadugi" pitchFamily="34" charset="0"/>
              </a:rPr>
              <a:t>Denominazione di azioni</a:t>
            </a:r>
          </a:p>
          <a:p>
            <a:pPr lvl="1" eaLnBrk="1" hangingPunct="1">
              <a:buClr>
                <a:srgbClr val="353535"/>
              </a:buClr>
              <a:buFont typeface="Wingdings" pitchFamily="2" charset="2"/>
              <a:buChar char="ü"/>
            </a:pPr>
            <a:r>
              <a:rPr lang="it-IT" altLang="it-IT" sz="2000" b="1">
                <a:latin typeface="Gadugi" pitchFamily="34" charset="0"/>
              </a:rPr>
              <a:t>Articolazione</a:t>
            </a:r>
          </a:p>
          <a:p>
            <a:pPr lvl="2" eaLnBrk="1" hangingPunct="1">
              <a:lnSpc>
                <a:spcPts val="1000"/>
              </a:lnSpc>
              <a:buClr>
                <a:srgbClr val="353535"/>
              </a:buClr>
              <a:buFont typeface="Arial" panose="020B0604020202020204" pitchFamily="34" charset="0"/>
              <a:buChar char="•"/>
            </a:pPr>
            <a:r>
              <a:rPr lang="it-IT" altLang="it-IT" sz="1800">
                <a:latin typeface="Gadugi" pitchFamily="34" charset="0"/>
              </a:rPr>
              <a:t>Diadococinesi</a:t>
            </a:r>
          </a:p>
          <a:p>
            <a:pPr lvl="1" eaLnBrk="1" hangingPunct="1">
              <a:buClr>
                <a:srgbClr val="353535"/>
              </a:buClr>
              <a:buFont typeface="Wingdings" pitchFamily="2" charset="2"/>
              <a:buChar char="ü"/>
            </a:pPr>
            <a:r>
              <a:rPr lang="it-IT" altLang="it-IT" sz="2000" b="1">
                <a:latin typeface="Gadugi" pitchFamily="34" charset="0"/>
              </a:rPr>
              <a:t>Denominazione</a:t>
            </a:r>
          </a:p>
          <a:p>
            <a:pPr lvl="2" eaLnBrk="1" hangingPunct="1">
              <a:lnSpc>
                <a:spcPts val="1000"/>
              </a:lnSpc>
              <a:buClr>
                <a:srgbClr val="353535"/>
              </a:buClr>
              <a:buFont typeface="Arial" panose="020B0604020202020204" pitchFamily="34" charset="0"/>
              <a:buChar char="•"/>
            </a:pPr>
            <a:r>
              <a:rPr lang="it-IT" altLang="it-IT" sz="1800">
                <a:latin typeface="Gadugi" pitchFamily="34" charset="0"/>
              </a:rPr>
              <a:t>Denominazione di oggetti</a:t>
            </a:r>
          </a:p>
          <a:p>
            <a:pPr eaLnBrk="1" hangingPunct="1"/>
            <a:endParaRPr lang="it-IT" altLang="it-IT" sz="2400">
              <a:latin typeface="Gadugi" pitchFamily="34" charset="0"/>
            </a:endParaRPr>
          </a:p>
        </p:txBody>
      </p:sp>
      <p:sp>
        <p:nvSpPr>
          <p:cNvPr id="5" name="Segnaposto contenuto 2">
            <a:extLst>
              <a:ext uri="{FF2B5EF4-FFF2-40B4-BE49-F238E27FC236}">
                <a16:creationId xmlns:a16="http://schemas.microsoft.com/office/drawing/2014/main" id="{38FCAEAF-8329-4E2C-BB49-7040B2DE8A71}"/>
              </a:ext>
            </a:extLst>
          </p:cNvPr>
          <p:cNvSpPr txBox="1">
            <a:spLocks/>
          </p:cNvSpPr>
          <p:nvPr/>
        </p:nvSpPr>
        <p:spPr>
          <a:xfrm>
            <a:off x="1936750" y="3668713"/>
            <a:ext cx="10255250" cy="2887662"/>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fontAlgn="auto">
              <a:buFont typeface="Wingdings 3" charset="2"/>
              <a:buNone/>
              <a:defRPr/>
            </a:pPr>
            <a:endParaRPr lang="it-IT" sz="2400" dirty="0">
              <a:latin typeface="Gadugi" panose="020B0502040204020203" pitchFamily="34" charset="0"/>
            </a:endParaRPr>
          </a:p>
          <a:p>
            <a:pPr marL="0" indent="0" fontAlgn="auto">
              <a:buFont typeface="Wingdings 3" charset="2"/>
              <a:buNone/>
              <a:defRPr/>
            </a:pPr>
            <a:endParaRPr lang="it-IT" sz="2400" dirty="0">
              <a:latin typeface="Gadugi" panose="020B0502040204020203" pitchFamily="34" charset="0"/>
            </a:endParaRPr>
          </a:p>
          <a:p>
            <a:pPr marL="0" indent="0" fontAlgn="auto">
              <a:buFont typeface="Wingdings 3" charset="2"/>
              <a:buNone/>
              <a:defRPr/>
            </a:pPr>
            <a:endParaRPr lang="it-IT" sz="2400" dirty="0">
              <a:latin typeface="Gadugi" panose="020B0502040204020203" pitchFamily="34" charset="0"/>
            </a:endParaRPr>
          </a:p>
          <a:p>
            <a:pPr marL="0" indent="0" fontAlgn="auto">
              <a:buFont typeface="Wingdings 3" charset="2"/>
              <a:buNone/>
              <a:defRPr/>
            </a:pPr>
            <a:endParaRPr lang="it-IT" sz="2400" dirty="0">
              <a:latin typeface="Gadugi" panose="020B0502040204020203" pitchFamily="34" charset="0"/>
            </a:endParaRPr>
          </a:p>
          <a:p>
            <a:pPr fontAlgn="auto">
              <a:buFont typeface="Arial" panose="020B0604020202020204" pitchFamily="34" charset="0"/>
              <a:buChar char="•"/>
              <a:defRPr/>
            </a:pPr>
            <a:endParaRPr lang="it-IT" sz="2400" dirty="0">
              <a:latin typeface="Gadugi" panose="020B0502040204020203" pitchFamily="34" charset="0"/>
            </a:endParaRPr>
          </a:p>
          <a:p>
            <a:pPr fontAlgn="auto">
              <a:buFont typeface="Arial" panose="020B0604020202020204" pitchFamily="34" charset="0"/>
              <a:buChar char="•"/>
              <a:defRPr/>
            </a:pPr>
            <a:endParaRPr lang="it-IT" sz="2400" dirty="0">
              <a:latin typeface="Gadugi" panose="020B0502040204020203" pitchFamily="34" charset="0"/>
            </a:endParaRPr>
          </a:p>
        </p:txBody>
      </p:sp>
    </p:spTree>
    <p:extLst>
      <p:ext uri="{BB962C8B-B14F-4D97-AF65-F5344CB8AC3E}">
        <p14:creationId xmlns:p14="http://schemas.microsoft.com/office/powerpoint/2010/main" val="22126787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olo 1">
            <a:extLst>
              <a:ext uri="{FF2B5EF4-FFF2-40B4-BE49-F238E27FC236}">
                <a16:creationId xmlns:a16="http://schemas.microsoft.com/office/drawing/2014/main" id="{95F64328-07BD-2C4C-9016-11E94005F47C}"/>
              </a:ext>
            </a:extLst>
          </p:cNvPr>
          <p:cNvSpPr>
            <a:spLocks noGrp="1" noChangeArrowheads="1"/>
          </p:cNvSpPr>
          <p:nvPr>
            <p:ph type="title"/>
          </p:nvPr>
        </p:nvSpPr>
        <p:spPr>
          <a:xfrm>
            <a:off x="2014538" y="190500"/>
            <a:ext cx="9377362" cy="817563"/>
          </a:xfrm>
        </p:spPr>
        <p:txBody>
          <a:bodyPr/>
          <a:lstStyle/>
          <a:p>
            <a:pPr eaLnBrk="1" hangingPunct="1"/>
            <a:r>
              <a:rPr lang="it-IT" altLang="it-IT" dirty="0">
                <a:latin typeface="Gadugi" pitchFamily="34" charset="0"/>
              </a:rPr>
              <a:t>Indicazioni pratiche per l’utilizzo del </a:t>
            </a:r>
            <a:r>
              <a:rPr lang="it-IT" altLang="it-IT" dirty="0" err="1">
                <a:latin typeface="Gadugi" pitchFamily="34" charset="0"/>
              </a:rPr>
              <a:t>DuLIP</a:t>
            </a:r>
            <a:endParaRPr lang="it-IT" altLang="it-IT" dirty="0">
              <a:latin typeface="Gadugi" pitchFamily="34" charset="0"/>
            </a:endParaRPr>
          </a:p>
        </p:txBody>
      </p:sp>
      <p:graphicFrame>
        <p:nvGraphicFramePr>
          <p:cNvPr id="4" name="Segnaposto contenuto 3">
            <a:extLst>
              <a:ext uri="{FF2B5EF4-FFF2-40B4-BE49-F238E27FC236}">
                <a16:creationId xmlns:a16="http://schemas.microsoft.com/office/drawing/2014/main" id="{8F82318C-99E5-4C57-B701-087F23703342}"/>
              </a:ext>
            </a:extLst>
          </p:cNvPr>
          <p:cNvGraphicFramePr>
            <a:graphicFrameLocks noGrp="1"/>
          </p:cNvGraphicFramePr>
          <p:nvPr>
            <p:ph idx="1"/>
            <p:extLst>
              <p:ext uri="{D42A27DB-BD31-4B8C-83A1-F6EECF244321}">
                <p14:modId xmlns:p14="http://schemas.microsoft.com/office/powerpoint/2010/main" val="598919824"/>
              </p:ext>
            </p:extLst>
          </p:nvPr>
        </p:nvGraphicFramePr>
        <p:xfrm>
          <a:off x="109728" y="866775"/>
          <a:ext cx="8351839" cy="6049962"/>
        </p:xfrm>
        <a:graphic>
          <a:graphicData uri="http://schemas.openxmlformats.org/drawingml/2006/table">
            <a:tbl>
              <a:tblPr firstRow="1" firstCol="1" bandRow="1"/>
              <a:tblGrid>
                <a:gridCol w="2542125">
                  <a:extLst>
                    <a:ext uri="{9D8B030D-6E8A-4147-A177-3AD203B41FA5}">
                      <a16:colId xmlns:a16="http://schemas.microsoft.com/office/drawing/2014/main" val="160831025"/>
                    </a:ext>
                  </a:extLst>
                </a:gridCol>
                <a:gridCol w="2799690">
                  <a:extLst>
                    <a:ext uri="{9D8B030D-6E8A-4147-A177-3AD203B41FA5}">
                      <a16:colId xmlns:a16="http://schemas.microsoft.com/office/drawing/2014/main" val="449364786"/>
                    </a:ext>
                  </a:extLst>
                </a:gridCol>
                <a:gridCol w="3010024">
                  <a:extLst>
                    <a:ext uri="{9D8B030D-6E8A-4147-A177-3AD203B41FA5}">
                      <a16:colId xmlns:a16="http://schemas.microsoft.com/office/drawing/2014/main" val="130262925"/>
                    </a:ext>
                  </a:extLst>
                </a:gridCol>
              </a:tblGrid>
              <a:tr h="358806">
                <a:tc>
                  <a:txBody>
                    <a:bodyPr/>
                    <a:lstStyle/>
                    <a:p>
                      <a:pPr algn="ctr">
                        <a:lnSpc>
                          <a:spcPct val="107000"/>
                        </a:lnSpc>
                        <a:spcAft>
                          <a:spcPts val="0"/>
                        </a:spcAft>
                      </a:pPr>
                      <a:r>
                        <a:rPr lang="it-IT" sz="1100" b="1">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REGIONI FRONTALI</a:t>
                      </a:r>
                      <a:endParaRPr lang="it-IT" sz="1100">
                        <a:effectLst/>
                        <a:latin typeface="Calibri" panose="020F0502020204030204" pitchFamily="34" charset="0"/>
                        <a:ea typeface="SimSun" panose="02010600030101010101" pitchFamily="2" charset="-122"/>
                      </a:endParaRPr>
                    </a:p>
                  </a:txBody>
                  <a:tcPr marL="68577" marR="6857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it-IT" sz="1100" b="1"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FUNZIONI</a:t>
                      </a:r>
                      <a:endParaRPr lang="it-IT" sz="1100" dirty="0">
                        <a:effectLst/>
                        <a:latin typeface="Calibri" panose="020F0502020204030204" pitchFamily="34" charset="0"/>
                        <a:ea typeface="SimSun" panose="02010600030101010101" pitchFamily="2" charset="-122"/>
                      </a:endParaRPr>
                    </a:p>
                  </a:txBody>
                  <a:tcPr marL="68577" marR="6857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it-IT" sz="1100" b="1">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PROVE INTRAOPERATORIE </a:t>
                      </a:r>
                      <a:endParaRPr lang="it-IT" sz="1100">
                        <a:effectLst/>
                        <a:latin typeface="Calibri" panose="020F0502020204030204" pitchFamily="34" charset="0"/>
                        <a:ea typeface="SimSun" panose="02010600030101010101" pitchFamily="2" charset="-122"/>
                      </a:endParaRPr>
                    </a:p>
                    <a:p>
                      <a:pPr algn="ctr">
                        <a:lnSpc>
                          <a:spcPct val="107000"/>
                        </a:lnSpc>
                        <a:spcAft>
                          <a:spcPts val="0"/>
                        </a:spcAft>
                      </a:pPr>
                      <a:r>
                        <a:rPr lang="it-IT" sz="1100" b="1">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tratte dal DuLIP</a:t>
                      </a:r>
                      <a:endParaRPr lang="it-IT" sz="1100">
                        <a:effectLst/>
                        <a:latin typeface="Calibri" panose="020F0502020204030204" pitchFamily="34" charset="0"/>
                        <a:ea typeface="SimSun" panose="02010600030101010101" pitchFamily="2" charset="-122"/>
                      </a:endParaRPr>
                    </a:p>
                  </a:txBody>
                  <a:tcPr marL="68577" marR="6857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7902763"/>
                  </a:ext>
                </a:extLst>
              </a:tr>
              <a:tr h="502964">
                <a:tc>
                  <a:txBody>
                    <a:bodyPr/>
                    <a:lstStyle/>
                    <a:p>
                      <a:pPr>
                        <a:lnSpc>
                          <a:spcPct val="107000"/>
                        </a:lnSpc>
                        <a:spcAft>
                          <a:spcPts val="0"/>
                        </a:spcAft>
                      </a:pPr>
                      <a:r>
                        <a:rPr lang="it-IT" sz="1100" b="1">
                          <a:solidFill>
                            <a:srgbClr val="CC0099"/>
                          </a:solidFill>
                          <a:effectLst/>
                          <a:latin typeface="Gadugi" panose="020B0502040204020203" pitchFamily="34" charset="0"/>
                          <a:ea typeface="Calibri" panose="020F0502020204030204" pitchFamily="34" charset="0"/>
                          <a:cs typeface="Times New Roman" panose="02020603050405020304" pitchFamily="18" charset="0"/>
                        </a:rPr>
                        <a:t>Area supplementare</a:t>
                      </a:r>
                      <a:r>
                        <a:rPr lang="it-IT" sz="1100" b="1">
                          <a:solidFill>
                            <a:srgbClr val="ED7D31"/>
                          </a:solidFill>
                          <a:effectLst/>
                          <a:latin typeface="Gadugi" panose="020B0502040204020203" pitchFamily="34" charset="0"/>
                          <a:ea typeface="Calibri" panose="020F0502020204030204" pitchFamily="34" charset="0"/>
                          <a:cs typeface="Times New Roman" panose="02020603050405020304" pitchFamily="18" charset="0"/>
                        </a:rPr>
                        <a:t> </a:t>
                      </a:r>
                      <a:r>
                        <a:rPr lang="it-IT" sz="1100" b="1">
                          <a:solidFill>
                            <a:srgbClr val="CC0099"/>
                          </a:solidFill>
                          <a:effectLst/>
                          <a:latin typeface="Gadugi" panose="020B0502040204020203" pitchFamily="34" charset="0"/>
                          <a:ea typeface="Calibri" panose="020F0502020204030204" pitchFamily="34" charset="0"/>
                          <a:cs typeface="Times New Roman" panose="02020603050405020304" pitchFamily="18" charset="0"/>
                        </a:rPr>
                        <a:t>motoria</a:t>
                      </a:r>
                      <a:endParaRPr lang="it-IT" sz="1100">
                        <a:effectLst/>
                        <a:latin typeface="Calibri" panose="020F0502020204030204" pitchFamily="34" charset="0"/>
                        <a:ea typeface="SimSun" panose="02010600030101010101" pitchFamily="2" charset="-122"/>
                      </a:endParaRPr>
                    </a:p>
                    <a:p>
                      <a:pPr>
                        <a:lnSpc>
                          <a:spcPct val="107000"/>
                        </a:lnSpc>
                        <a:spcAft>
                          <a:spcPts val="0"/>
                        </a:spcAft>
                      </a:pPr>
                      <a:r>
                        <a:rPr lang="it-IT" sz="1100" b="1">
                          <a:solidFill>
                            <a:srgbClr val="CC0099"/>
                          </a:solidFill>
                          <a:effectLst/>
                          <a:latin typeface="Gadugi" panose="020B0502040204020203" pitchFamily="34" charset="0"/>
                          <a:ea typeface="Calibri" panose="020F0502020204030204" pitchFamily="34" charset="0"/>
                          <a:cs typeface="Times New Roman" panose="02020603050405020304" pitchFamily="18" charset="0"/>
                        </a:rPr>
                        <a:t>(Giro frontale superiore posteriore)</a:t>
                      </a:r>
                      <a:endParaRPr lang="it-IT" sz="1100">
                        <a:effectLst/>
                        <a:latin typeface="Calibri" panose="020F0502020204030204" pitchFamily="34" charset="0"/>
                        <a:ea typeface="SimSun" panose="02010600030101010101" pitchFamily="2" charset="-122"/>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avvio del linguaggio </a:t>
                      </a:r>
                      <a:endParaRPr lang="it-IT" sz="1100" dirty="0">
                        <a:effectLst/>
                        <a:latin typeface="Calibri" panose="020F0502020204030204" pitchFamily="34" charset="0"/>
                        <a:ea typeface="SimSun" panose="02010600030101010101" pitchFamily="2" charset="-122"/>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completamento di frasi (con e senza indizio semantico)</a:t>
                      </a:r>
                      <a:endParaRPr lang="it-IT" sz="1100" dirty="0">
                        <a:effectLst/>
                        <a:latin typeface="Calibri" panose="020F0502020204030204" pitchFamily="34" charset="0"/>
                      </a:endParaRPr>
                    </a:p>
                    <a:p>
                      <a:pPr marL="342900" lvl="0" indent="-342900">
                        <a:spcAft>
                          <a:spcPts val="0"/>
                        </a:spcAft>
                        <a:buFont typeface="Symbol" panose="05050102010706020507" pitchFamily="18" charset="2"/>
                        <a:buChar char=""/>
                      </a:pPr>
                      <a:r>
                        <a:rPr lang="it-IT" sz="1100" dirty="0" err="1">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fluenze</a:t>
                      </a: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 </a:t>
                      </a:r>
                      <a:endParaRPr lang="it-IT" sz="1100" dirty="0">
                        <a:effectLst/>
                        <a:latin typeface="Calibri" panose="020F0502020204030204" pitchFamily="34" charset="0"/>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0720179"/>
                  </a:ext>
                </a:extLst>
              </a:tr>
              <a:tr h="358806">
                <a:tc>
                  <a:txBody>
                    <a:bodyPr/>
                    <a:lstStyle/>
                    <a:p>
                      <a:pPr>
                        <a:lnSpc>
                          <a:spcPct val="107000"/>
                        </a:lnSpc>
                        <a:spcAft>
                          <a:spcPts val="0"/>
                        </a:spcAft>
                      </a:pPr>
                      <a:r>
                        <a:rPr lang="it-IT" sz="1100" b="1">
                          <a:solidFill>
                            <a:srgbClr val="613A19"/>
                          </a:solidFill>
                          <a:effectLst/>
                          <a:latin typeface="Gadugi" panose="020B0502040204020203" pitchFamily="34" charset="0"/>
                          <a:ea typeface="Calibri" panose="020F0502020204030204" pitchFamily="34" charset="0"/>
                          <a:cs typeface="Times New Roman" panose="02020603050405020304" pitchFamily="18" charset="0"/>
                        </a:rPr>
                        <a:t>Giro frontale medio posteriore</a:t>
                      </a:r>
                      <a:endParaRPr lang="it-IT" sz="1100">
                        <a:effectLst/>
                        <a:latin typeface="Calibri" panose="020F0502020204030204" pitchFamily="34" charset="0"/>
                        <a:ea typeface="SimSun" panose="02010600030101010101" pitchFamily="2" charset="-122"/>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denominazione di azioni </a:t>
                      </a:r>
                      <a:endParaRPr lang="it-IT" sz="1100">
                        <a:effectLst/>
                        <a:latin typeface="Calibri" panose="020F0502020204030204" pitchFamily="34" charset="0"/>
                        <a:ea typeface="SimSun" panose="02010600030101010101" pitchFamily="2" charset="-122"/>
                      </a:endParaRPr>
                    </a:p>
                    <a:p>
                      <a:pPr>
                        <a:lnSpc>
                          <a:spcPct val="107000"/>
                        </a:lnSpc>
                        <a:spcAft>
                          <a:spcPts val="0"/>
                        </a:spcAft>
                      </a:pPr>
                      <a:r>
                        <a:rPr lang="it-IT" sz="110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(scrittura)</a:t>
                      </a:r>
                      <a:endParaRPr lang="it-IT" sz="1100">
                        <a:effectLst/>
                        <a:latin typeface="Calibri" panose="020F0502020204030204" pitchFamily="34" charset="0"/>
                        <a:ea typeface="SimSun" panose="02010600030101010101" pitchFamily="2" charset="-122"/>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it-IT" sz="110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denominazione di azioni </a:t>
                      </a:r>
                      <a:endParaRPr lang="it-IT" sz="1100">
                        <a:effectLst/>
                        <a:latin typeface="Calibri" panose="020F0502020204030204" pitchFamily="34" charset="0"/>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8199139"/>
                  </a:ext>
                </a:extLst>
              </a:tr>
              <a:tr h="623826">
                <a:tc>
                  <a:txBody>
                    <a:bodyPr/>
                    <a:lstStyle/>
                    <a:p>
                      <a:pPr>
                        <a:lnSpc>
                          <a:spcPct val="107000"/>
                        </a:lnSpc>
                        <a:spcAft>
                          <a:spcPts val="0"/>
                        </a:spcAft>
                      </a:pPr>
                      <a:r>
                        <a:rPr lang="it-IT" sz="1100" b="1" dirty="0">
                          <a:solidFill>
                            <a:srgbClr val="ED7D31"/>
                          </a:solidFill>
                          <a:effectLst/>
                          <a:latin typeface="Gadugi" panose="020B0502040204020203" pitchFamily="34" charset="0"/>
                          <a:ea typeface="Calibri" panose="020F0502020204030204" pitchFamily="34" charset="0"/>
                          <a:cs typeface="Times New Roman" panose="02020603050405020304" pitchFamily="18" charset="0"/>
                        </a:rPr>
                        <a:t>Giro frontale inferiore</a:t>
                      </a:r>
                      <a:endParaRPr lang="it-IT" sz="1100" dirty="0">
                        <a:effectLst/>
                        <a:latin typeface="Calibri" panose="020F0502020204030204" pitchFamily="34" charset="0"/>
                        <a:ea typeface="SimSun" panose="02010600030101010101" pitchFamily="2" charset="-122"/>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processi articolatori </a:t>
                      </a:r>
                      <a:endParaRPr lang="it-IT" sz="1100" dirty="0">
                        <a:effectLst/>
                        <a:latin typeface="Calibri" panose="020F0502020204030204" pitchFamily="34" charset="0"/>
                        <a:ea typeface="SimSun" panose="02010600030101010101" pitchFamily="2" charset="-122"/>
                      </a:endParaRPr>
                    </a:p>
                    <a:p>
                      <a:pPr>
                        <a:lnSpc>
                          <a:spcPct val="107000"/>
                        </a:lnSpc>
                        <a:spcAft>
                          <a:spcPts val="0"/>
                        </a:spcAft>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sintassi</a:t>
                      </a:r>
                      <a:endParaRPr lang="it-IT" sz="1100" dirty="0">
                        <a:effectLst/>
                        <a:latin typeface="Calibri" panose="020F0502020204030204" pitchFamily="34" charset="0"/>
                        <a:ea typeface="SimSun" panose="02010600030101010101" pitchFamily="2" charset="-122"/>
                      </a:endParaRPr>
                    </a:p>
                    <a:p>
                      <a:pPr>
                        <a:lnSpc>
                          <a:spcPct val="107000"/>
                        </a:lnSpc>
                        <a:spcAft>
                          <a:spcPts val="0"/>
                        </a:spcAft>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(scrittura)</a:t>
                      </a:r>
                      <a:endParaRPr lang="it-IT" sz="1100" dirty="0">
                        <a:effectLst/>
                        <a:latin typeface="Calibri" panose="020F0502020204030204" pitchFamily="34" charset="0"/>
                        <a:ea typeface="SimSun" panose="02010600030101010101" pitchFamily="2" charset="-122"/>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diadococinesi</a:t>
                      </a:r>
                      <a:endParaRPr lang="it-IT" sz="1100" dirty="0">
                        <a:effectLst/>
                        <a:latin typeface="Calibri" panose="020F0502020204030204" pitchFamily="34" charset="0"/>
                      </a:endParaRPr>
                    </a:p>
                    <a:p>
                      <a:pPr marL="342900" lvl="0" indent="-342900">
                        <a:spcAft>
                          <a:spcPts val="0"/>
                        </a:spcAft>
                        <a:buFont typeface="Symbol" panose="05050102010706020507" pitchFamily="18" charset="2"/>
                        <a:buChar char=""/>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ripetizione/generazione di verbi </a:t>
                      </a:r>
                      <a:endParaRPr lang="it-IT" sz="1100" dirty="0">
                        <a:effectLst/>
                        <a:latin typeface="Calibri" panose="020F0502020204030204" pitchFamily="34" charset="0"/>
                      </a:endParaRPr>
                    </a:p>
                    <a:p>
                      <a:pPr marL="342900" lvl="0" indent="-342900">
                        <a:spcAft>
                          <a:spcPts val="0"/>
                        </a:spcAft>
                        <a:buFont typeface="Symbol" panose="05050102010706020507" pitchFamily="18" charset="2"/>
                        <a:buChar char=""/>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denominazione di azioni</a:t>
                      </a:r>
                      <a:endParaRPr lang="it-IT" sz="1100" dirty="0">
                        <a:effectLst/>
                        <a:latin typeface="Calibri" panose="020F0502020204030204" pitchFamily="34" charset="0"/>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9289590"/>
                  </a:ext>
                </a:extLst>
              </a:tr>
              <a:tr h="335309">
                <a:tc>
                  <a:txBody>
                    <a:bodyPr/>
                    <a:lstStyle/>
                    <a:p>
                      <a:pPr>
                        <a:lnSpc>
                          <a:spcPct val="107000"/>
                        </a:lnSpc>
                        <a:spcAft>
                          <a:spcPts val="0"/>
                        </a:spcAft>
                      </a:pPr>
                      <a:r>
                        <a:rPr lang="it-IT" sz="1100" b="1">
                          <a:solidFill>
                            <a:srgbClr val="CC3300"/>
                          </a:solidFill>
                          <a:effectLst/>
                          <a:latin typeface="Gadugi" panose="020B0502040204020203" pitchFamily="34" charset="0"/>
                          <a:ea typeface="Calibri" panose="020F0502020204030204" pitchFamily="34" charset="0"/>
                          <a:cs typeface="Times New Roman" panose="02020603050405020304" pitchFamily="18" charset="0"/>
                        </a:rPr>
                        <a:t>Giro precentrale</a:t>
                      </a:r>
                      <a:endParaRPr lang="it-IT" sz="1100">
                        <a:effectLst/>
                        <a:latin typeface="Calibri" panose="020F0502020204030204" pitchFamily="34" charset="0"/>
                        <a:ea typeface="SimSun" panose="02010600030101010101" pitchFamily="2" charset="-122"/>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network</a:t>
                      </a:r>
                      <a:r>
                        <a:rPr lang="it-IT" sz="1100" i="1">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 </a:t>
                      </a:r>
                      <a:r>
                        <a:rPr lang="it-IT" sz="110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motorio </a:t>
                      </a:r>
                      <a:endParaRPr lang="it-IT" sz="1100">
                        <a:effectLst/>
                        <a:latin typeface="Calibri" panose="020F0502020204030204" pitchFamily="34" charset="0"/>
                        <a:ea typeface="SimSun" panose="02010600030101010101" pitchFamily="2" charset="-122"/>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ripetizione</a:t>
                      </a:r>
                      <a:endParaRPr lang="it-IT" sz="1100" dirty="0">
                        <a:effectLst/>
                        <a:latin typeface="Calibri" panose="020F0502020204030204" pitchFamily="34" charset="0"/>
                      </a:endParaRPr>
                    </a:p>
                    <a:p>
                      <a:pPr marL="342900" lvl="0" indent="-342900">
                        <a:spcAft>
                          <a:spcPts val="0"/>
                        </a:spcAft>
                        <a:buFont typeface="Symbol" panose="05050102010706020507" pitchFamily="18" charset="2"/>
                        <a:buChar char=""/>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diadococinesi </a:t>
                      </a:r>
                      <a:endParaRPr lang="it-IT" sz="1100" dirty="0">
                        <a:effectLst/>
                        <a:latin typeface="Calibri" panose="020F0502020204030204" pitchFamily="34" charset="0"/>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7646234"/>
                  </a:ext>
                </a:extLst>
              </a:tr>
              <a:tr h="203972">
                <a:tc>
                  <a:txBody>
                    <a:bodyPr/>
                    <a:lstStyle/>
                    <a:p>
                      <a:pPr algn="ctr">
                        <a:lnSpc>
                          <a:spcPct val="107000"/>
                        </a:lnSpc>
                        <a:spcAft>
                          <a:spcPts val="0"/>
                        </a:spcAft>
                      </a:pPr>
                      <a:r>
                        <a:rPr lang="it-IT" sz="1100" b="1">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REGIONI TEMPORALI</a:t>
                      </a:r>
                      <a:endParaRPr lang="it-IT" sz="1100">
                        <a:effectLst/>
                        <a:latin typeface="Calibri" panose="020F0502020204030204" pitchFamily="34" charset="0"/>
                        <a:ea typeface="SimSun" panose="02010600030101010101" pitchFamily="2" charset="-122"/>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800"/>
                        </a:spcAft>
                      </a:pPr>
                      <a:r>
                        <a:rPr lang="it-IT" sz="1100">
                          <a:effectLst/>
                          <a:latin typeface="Calibri" panose="020F0502020204030204" pitchFamily="34" charset="0"/>
                          <a:ea typeface="SimSun" panose="02010600030101010101" pitchFamily="2" charset="-122"/>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extLst>
                  <a:ext uri="{0D108BD9-81ED-4DB2-BD59-A6C34878D82A}">
                    <a16:rowId xmlns:a16="http://schemas.microsoft.com/office/drawing/2014/main" val="1559749483"/>
                  </a:ext>
                </a:extLst>
              </a:tr>
              <a:tr h="838273">
                <a:tc>
                  <a:txBody>
                    <a:bodyPr/>
                    <a:lstStyle/>
                    <a:p>
                      <a:pPr>
                        <a:lnSpc>
                          <a:spcPct val="107000"/>
                        </a:lnSpc>
                        <a:spcAft>
                          <a:spcPts val="0"/>
                        </a:spcAft>
                      </a:pPr>
                      <a:r>
                        <a:rPr lang="it-IT" sz="1100" b="1">
                          <a:solidFill>
                            <a:srgbClr val="00CC00"/>
                          </a:solidFill>
                          <a:effectLst/>
                          <a:latin typeface="Gadugi" panose="020B0502040204020203" pitchFamily="34" charset="0"/>
                          <a:ea typeface="Calibri" panose="020F0502020204030204" pitchFamily="34" charset="0"/>
                          <a:cs typeface="Times New Roman" panose="02020603050405020304" pitchFamily="18" charset="0"/>
                        </a:rPr>
                        <a:t>Giro temporale superiore posteriore</a:t>
                      </a:r>
                      <a:endParaRPr lang="it-IT" sz="1100">
                        <a:effectLst/>
                        <a:latin typeface="Calibri" panose="020F0502020204030204" pitchFamily="34" charset="0"/>
                        <a:ea typeface="SimSun" panose="02010600030101010101" pitchFamily="2" charset="-122"/>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semantica</a:t>
                      </a:r>
                      <a:endParaRPr lang="it-IT" sz="1100" dirty="0">
                        <a:effectLst/>
                        <a:latin typeface="Calibri" panose="020F0502020204030204" pitchFamily="34" charset="0"/>
                        <a:ea typeface="SimSun" panose="02010600030101010101" pitchFamily="2" charset="-122"/>
                      </a:endParaRPr>
                    </a:p>
                    <a:p>
                      <a:pPr>
                        <a:lnSpc>
                          <a:spcPct val="107000"/>
                        </a:lnSpc>
                        <a:spcAft>
                          <a:spcPts val="0"/>
                        </a:spcAft>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comprensione uditiva</a:t>
                      </a:r>
                      <a:endParaRPr lang="it-IT" sz="1100" dirty="0">
                        <a:effectLst/>
                        <a:latin typeface="Calibri" panose="020F0502020204030204" pitchFamily="34" charset="0"/>
                        <a:ea typeface="SimSun" panose="02010600030101010101" pitchFamily="2" charset="-122"/>
                      </a:endParaRPr>
                    </a:p>
                    <a:p>
                      <a:pPr>
                        <a:lnSpc>
                          <a:spcPct val="107000"/>
                        </a:lnSpc>
                        <a:spcAft>
                          <a:spcPts val="0"/>
                        </a:spcAft>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denominazione elementi animati </a:t>
                      </a:r>
                      <a:endParaRPr lang="it-IT" sz="1100" dirty="0">
                        <a:effectLst/>
                        <a:latin typeface="Calibri" panose="020F0502020204030204" pitchFamily="34" charset="0"/>
                        <a:ea typeface="SimSun" panose="02010600030101010101" pitchFamily="2" charset="-122"/>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categorizzazione semantica su stimolo visivo </a:t>
                      </a:r>
                      <a:endParaRPr lang="it-IT" sz="1100" dirty="0">
                        <a:effectLst/>
                        <a:latin typeface="Calibri" panose="020F0502020204030204" pitchFamily="34" charset="0"/>
                      </a:endParaRPr>
                    </a:p>
                    <a:p>
                      <a:pPr marL="342900" lvl="0" indent="-342900">
                        <a:spcAft>
                          <a:spcPts val="0"/>
                        </a:spcAft>
                        <a:buFont typeface="Symbol" panose="05050102010706020507" pitchFamily="18" charset="2"/>
                        <a:buChar char=""/>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categorizzazione semantica su stimolo verbale </a:t>
                      </a:r>
                      <a:endParaRPr lang="it-IT" sz="1100" dirty="0">
                        <a:effectLst/>
                        <a:latin typeface="Calibri" panose="020F0502020204030204" pitchFamily="34" charset="0"/>
                      </a:endParaRPr>
                    </a:p>
                    <a:p>
                      <a:pPr marL="342900" lvl="0" indent="-342900">
                        <a:spcAft>
                          <a:spcPts val="0"/>
                        </a:spcAft>
                        <a:buFont typeface="Symbol" panose="05050102010706020507" pitchFamily="18" charset="2"/>
                        <a:buChar char=""/>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denominazione di nomi</a:t>
                      </a:r>
                      <a:endParaRPr lang="it-IT" sz="1100" dirty="0">
                        <a:effectLst/>
                        <a:latin typeface="Calibri" panose="020F0502020204030204" pitchFamily="34" charset="0"/>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0995302"/>
                  </a:ext>
                </a:extLst>
              </a:tr>
              <a:tr h="179404">
                <a:tc>
                  <a:txBody>
                    <a:bodyPr/>
                    <a:lstStyle/>
                    <a:p>
                      <a:pPr>
                        <a:lnSpc>
                          <a:spcPct val="107000"/>
                        </a:lnSpc>
                        <a:spcAft>
                          <a:spcPts val="0"/>
                        </a:spcAft>
                      </a:pPr>
                      <a:r>
                        <a:rPr lang="it-IT" sz="1100" b="1">
                          <a:solidFill>
                            <a:srgbClr val="00CC00"/>
                          </a:solidFill>
                          <a:effectLst/>
                          <a:latin typeface="Gadugi" panose="020B0502040204020203" pitchFamily="34" charset="0"/>
                          <a:ea typeface="Calibri" panose="020F0502020204030204" pitchFamily="34" charset="0"/>
                          <a:cs typeface="Times New Roman" panose="02020603050405020304" pitchFamily="18" charset="0"/>
                        </a:rPr>
                        <a:t>Solco temporale superiore mediale</a:t>
                      </a:r>
                      <a:endParaRPr lang="it-IT" sz="1100">
                        <a:effectLst/>
                        <a:latin typeface="Calibri" panose="020F0502020204030204" pitchFamily="34" charset="0"/>
                        <a:ea typeface="SimSun" panose="02010600030101010101" pitchFamily="2" charset="-122"/>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network fonologico </a:t>
                      </a:r>
                      <a:endParaRPr lang="it-IT" sz="1100">
                        <a:effectLst/>
                        <a:latin typeface="Calibri" panose="020F0502020204030204" pitchFamily="34" charset="0"/>
                        <a:ea typeface="SimSun" panose="02010600030101010101" pitchFamily="2" charset="-122"/>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it-IT" sz="110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giudizio fonologico di frasi </a:t>
                      </a:r>
                      <a:endParaRPr lang="it-IT" sz="1100">
                        <a:effectLst/>
                        <a:latin typeface="Calibri" panose="020F0502020204030204" pitchFamily="34" charset="0"/>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3737131"/>
                  </a:ext>
                </a:extLst>
              </a:tr>
              <a:tr h="354511">
                <a:tc>
                  <a:txBody>
                    <a:bodyPr/>
                    <a:lstStyle/>
                    <a:p>
                      <a:pPr>
                        <a:lnSpc>
                          <a:spcPct val="107000"/>
                        </a:lnSpc>
                        <a:spcAft>
                          <a:spcPts val="0"/>
                        </a:spcAft>
                      </a:pPr>
                      <a:r>
                        <a:rPr lang="it-IT" sz="1100" b="1" dirty="0">
                          <a:solidFill>
                            <a:srgbClr val="D2CD00"/>
                          </a:solidFill>
                          <a:effectLst/>
                          <a:latin typeface="Gadugi" panose="020B0502040204020203" pitchFamily="34" charset="0"/>
                          <a:ea typeface="Calibri" panose="020F0502020204030204" pitchFamily="34" charset="0"/>
                          <a:cs typeface="Times New Roman" panose="02020603050405020304" pitchFamily="18" charset="0"/>
                        </a:rPr>
                        <a:t>Giro temporale medio anteriore</a:t>
                      </a:r>
                      <a:r>
                        <a:rPr lang="it-IT" sz="1100" b="1" dirty="0">
                          <a:solidFill>
                            <a:srgbClr val="CC6600"/>
                          </a:solidFill>
                          <a:effectLst/>
                          <a:latin typeface="Gadugi" panose="020B0502040204020203" pitchFamily="34" charset="0"/>
                          <a:ea typeface="Calibri" panose="020F0502020204030204" pitchFamily="34" charset="0"/>
                          <a:cs typeface="Times New Roman" panose="02020603050405020304" pitchFamily="18" charset="0"/>
                        </a:rPr>
                        <a:t> </a:t>
                      </a:r>
                      <a:endParaRPr lang="it-IT" sz="1100" dirty="0">
                        <a:effectLst/>
                        <a:latin typeface="Calibri" panose="020F0502020204030204" pitchFamily="34" charset="0"/>
                        <a:ea typeface="SimSun" panose="02010600030101010101" pitchFamily="2" charset="-122"/>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denominazione di volti famosi (memoria)</a:t>
                      </a:r>
                      <a:endParaRPr lang="it-IT" sz="1100">
                        <a:effectLst/>
                        <a:latin typeface="Calibri" panose="020F0502020204030204" pitchFamily="34" charset="0"/>
                        <a:ea typeface="SimSun" panose="02010600030101010101" pitchFamily="2" charset="-122"/>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it-IT" sz="110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denominazione </a:t>
                      </a:r>
                      <a:endParaRPr lang="it-IT" sz="1100">
                        <a:effectLst/>
                        <a:latin typeface="Calibri" panose="020F0502020204030204" pitchFamily="34" charset="0"/>
                      </a:endParaRPr>
                    </a:p>
                    <a:p>
                      <a:pPr>
                        <a:spcAft>
                          <a:spcPts val="0"/>
                        </a:spcAft>
                      </a:pPr>
                      <a:r>
                        <a:rPr lang="it-IT" sz="110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 </a:t>
                      </a:r>
                      <a:endParaRPr lang="it-IT" sz="1100">
                        <a:effectLst/>
                        <a:latin typeface="Calibri" panose="020F0502020204030204" pitchFamily="34" charset="0"/>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9988157"/>
                  </a:ext>
                </a:extLst>
              </a:tr>
              <a:tr h="834296">
                <a:tc>
                  <a:txBody>
                    <a:bodyPr/>
                    <a:lstStyle/>
                    <a:p>
                      <a:pPr>
                        <a:lnSpc>
                          <a:spcPct val="107000"/>
                        </a:lnSpc>
                        <a:spcAft>
                          <a:spcPts val="0"/>
                        </a:spcAft>
                      </a:pPr>
                      <a:r>
                        <a:rPr lang="it-IT" sz="1100" b="1">
                          <a:solidFill>
                            <a:srgbClr val="806000"/>
                          </a:solidFill>
                          <a:effectLst/>
                          <a:latin typeface="Gadugi" panose="020B0502040204020203" pitchFamily="34" charset="0"/>
                          <a:ea typeface="Calibri" panose="020F0502020204030204" pitchFamily="34" charset="0"/>
                          <a:cs typeface="Times New Roman" panose="02020603050405020304" pitchFamily="18" charset="0"/>
                        </a:rPr>
                        <a:t>Giro temporale inferiore medio</a:t>
                      </a:r>
                      <a:endParaRPr lang="it-IT" sz="1100">
                        <a:effectLst/>
                        <a:latin typeface="Calibri" panose="020F0502020204030204" pitchFamily="34" charset="0"/>
                        <a:ea typeface="SimSun" panose="02010600030101010101" pitchFamily="2" charset="-122"/>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interfaccia lessicale (associa informazioni fonologiche e semantiche)</a:t>
                      </a:r>
                      <a:endParaRPr lang="it-IT" sz="1100">
                        <a:effectLst/>
                        <a:latin typeface="Calibri" panose="020F0502020204030204" pitchFamily="34" charset="0"/>
                        <a:ea typeface="SimSun" panose="02010600030101010101" pitchFamily="2" charset="-122"/>
                      </a:endParaRPr>
                    </a:p>
                    <a:p>
                      <a:pPr>
                        <a:lnSpc>
                          <a:spcPct val="107000"/>
                        </a:lnSpc>
                        <a:spcAft>
                          <a:spcPts val="0"/>
                        </a:spcAft>
                      </a:pPr>
                      <a:r>
                        <a:rPr lang="it-IT" sz="110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denominazione elementi non-viventi</a:t>
                      </a:r>
                      <a:endParaRPr lang="it-IT" sz="1100">
                        <a:effectLst/>
                        <a:latin typeface="Calibri" panose="020F0502020204030204" pitchFamily="34" charset="0"/>
                        <a:ea typeface="SimSun" panose="02010600030101010101" pitchFamily="2" charset="-122"/>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categorizzazione semantica su stimolo verbale</a:t>
                      </a:r>
                      <a:endParaRPr lang="it-IT" sz="1100" dirty="0">
                        <a:effectLst/>
                        <a:latin typeface="Calibri" panose="020F0502020204030204" pitchFamily="34" charset="0"/>
                      </a:endParaRPr>
                    </a:p>
                    <a:p>
                      <a:pPr marL="342900" lvl="0" indent="-342900">
                        <a:spcAft>
                          <a:spcPts val="0"/>
                        </a:spcAft>
                        <a:buFont typeface="Symbol" panose="05050102010706020507" pitchFamily="18" charset="2"/>
                        <a:buChar char=""/>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denominazione di oggetti</a:t>
                      </a:r>
                      <a:endParaRPr lang="it-IT" sz="1100" dirty="0">
                        <a:effectLst/>
                        <a:latin typeface="Calibri" panose="020F0502020204030204" pitchFamily="34" charset="0"/>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1908773"/>
                  </a:ext>
                </a:extLst>
              </a:tr>
              <a:tr h="203972">
                <a:tc>
                  <a:txBody>
                    <a:bodyPr/>
                    <a:lstStyle/>
                    <a:p>
                      <a:pPr algn="ctr">
                        <a:lnSpc>
                          <a:spcPct val="107000"/>
                        </a:lnSpc>
                        <a:spcAft>
                          <a:spcPts val="0"/>
                        </a:spcAft>
                      </a:pPr>
                      <a:r>
                        <a:rPr lang="it-IT" sz="1100" b="1">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REGIONI PARIETALI</a:t>
                      </a:r>
                      <a:endParaRPr lang="it-IT" sz="1100">
                        <a:effectLst/>
                        <a:latin typeface="Calibri" panose="020F0502020204030204" pitchFamily="34" charset="0"/>
                        <a:ea typeface="SimSun" panose="02010600030101010101" pitchFamily="2" charset="-122"/>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800"/>
                        </a:spcAft>
                      </a:pPr>
                      <a:r>
                        <a:rPr lang="it-IT" sz="1100">
                          <a:effectLst/>
                          <a:latin typeface="Calibri" panose="020F0502020204030204" pitchFamily="34" charset="0"/>
                          <a:ea typeface="SimSun" panose="02010600030101010101" pitchFamily="2" charset="-122"/>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extLst>
                  <a:ext uri="{0D108BD9-81ED-4DB2-BD59-A6C34878D82A}">
                    <a16:rowId xmlns:a16="http://schemas.microsoft.com/office/drawing/2014/main" val="2433309996"/>
                  </a:ext>
                </a:extLst>
              </a:tr>
              <a:tr h="717613">
                <a:tc>
                  <a:txBody>
                    <a:bodyPr/>
                    <a:lstStyle/>
                    <a:p>
                      <a:pPr>
                        <a:lnSpc>
                          <a:spcPct val="107000"/>
                        </a:lnSpc>
                        <a:spcAft>
                          <a:spcPts val="0"/>
                        </a:spcAft>
                      </a:pPr>
                      <a:r>
                        <a:rPr lang="it-IT" sz="1100" b="1">
                          <a:solidFill>
                            <a:srgbClr val="00B0F0"/>
                          </a:solidFill>
                          <a:effectLst/>
                          <a:latin typeface="Gadugi" panose="020B0502040204020203" pitchFamily="34" charset="0"/>
                          <a:ea typeface="Calibri" panose="020F0502020204030204" pitchFamily="34" charset="0"/>
                          <a:cs typeface="Times New Roman" panose="02020603050405020304" pitchFamily="18" charset="0"/>
                        </a:rPr>
                        <a:t>Giro sopramarginale (SMG)</a:t>
                      </a:r>
                      <a:endParaRPr lang="it-IT" sz="1100">
                        <a:effectLst/>
                        <a:latin typeface="Calibri" panose="020F0502020204030204" pitchFamily="34" charset="0"/>
                        <a:ea typeface="SimSun" panose="02010600030101010101" pitchFamily="2" charset="-122"/>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lettura</a:t>
                      </a:r>
                      <a:endParaRPr lang="it-IT" sz="1100" dirty="0">
                        <a:effectLst/>
                        <a:latin typeface="Calibri" panose="020F0502020204030204" pitchFamily="34" charset="0"/>
                        <a:ea typeface="SimSun" panose="02010600030101010101" pitchFamily="2" charset="-122"/>
                      </a:endParaRPr>
                    </a:p>
                    <a:p>
                      <a:pPr>
                        <a:lnSpc>
                          <a:spcPct val="107000"/>
                        </a:lnSpc>
                        <a:spcAft>
                          <a:spcPts val="0"/>
                        </a:spcAft>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denominazione</a:t>
                      </a:r>
                      <a:endParaRPr lang="it-IT" sz="1100" dirty="0">
                        <a:effectLst/>
                        <a:latin typeface="Calibri" panose="020F0502020204030204" pitchFamily="34" charset="0"/>
                        <a:ea typeface="SimSun" panose="02010600030101010101" pitchFamily="2" charset="-122"/>
                      </a:endParaRPr>
                    </a:p>
                    <a:p>
                      <a:pPr>
                        <a:lnSpc>
                          <a:spcPct val="107000"/>
                        </a:lnSpc>
                        <a:spcAft>
                          <a:spcPts val="0"/>
                        </a:spcAft>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semantica</a:t>
                      </a:r>
                      <a:endParaRPr lang="it-IT" sz="1100" dirty="0">
                        <a:effectLst/>
                        <a:latin typeface="Calibri" panose="020F0502020204030204" pitchFamily="34" charset="0"/>
                        <a:ea typeface="SimSun" panose="02010600030101010101" pitchFamily="2" charset="-122"/>
                      </a:endParaRPr>
                    </a:p>
                    <a:p>
                      <a:pPr>
                        <a:lnSpc>
                          <a:spcPct val="107000"/>
                        </a:lnSpc>
                        <a:spcAft>
                          <a:spcPts val="0"/>
                        </a:spcAft>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(memoria) </a:t>
                      </a:r>
                      <a:endParaRPr lang="it-IT" sz="1100" dirty="0">
                        <a:effectLst/>
                        <a:latin typeface="Calibri" panose="020F0502020204030204" pitchFamily="34" charset="0"/>
                        <a:ea typeface="SimSun" panose="02010600030101010101" pitchFamily="2" charset="-122"/>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it-IT" sz="110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Lettura + completamento di frasi con indizio semantico</a:t>
                      </a:r>
                      <a:endParaRPr lang="it-IT" sz="1100">
                        <a:effectLst/>
                        <a:latin typeface="Calibri" panose="020F0502020204030204" pitchFamily="34" charset="0"/>
                      </a:endParaRPr>
                    </a:p>
                    <a:p>
                      <a:pPr marL="342900" lvl="0" indent="-342900">
                        <a:spcAft>
                          <a:spcPts val="0"/>
                        </a:spcAft>
                        <a:buFont typeface="Symbol" panose="05050102010706020507" pitchFamily="18" charset="2"/>
                        <a:buChar char=""/>
                      </a:pPr>
                      <a:r>
                        <a:rPr lang="it-IT" sz="110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associazione semantica</a:t>
                      </a:r>
                      <a:endParaRPr lang="it-IT" sz="1100">
                        <a:effectLst/>
                        <a:latin typeface="Calibri" panose="020F0502020204030204" pitchFamily="34" charset="0"/>
                      </a:endParaRPr>
                    </a:p>
                    <a:p>
                      <a:pPr marL="342900" lvl="0" indent="-342900">
                        <a:spcAft>
                          <a:spcPts val="0"/>
                        </a:spcAft>
                        <a:buFont typeface="Symbol" panose="05050102010706020507" pitchFamily="18" charset="2"/>
                        <a:buChar char=""/>
                      </a:pPr>
                      <a:r>
                        <a:rPr lang="it-IT" sz="110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denominazione </a:t>
                      </a:r>
                      <a:endParaRPr lang="it-IT" sz="1100">
                        <a:effectLst/>
                        <a:latin typeface="Calibri" panose="020F0502020204030204" pitchFamily="34" charset="0"/>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4738372"/>
                  </a:ext>
                </a:extLst>
              </a:tr>
              <a:tr h="538210">
                <a:tc>
                  <a:txBody>
                    <a:bodyPr/>
                    <a:lstStyle/>
                    <a:p>
                      <a:pPr>
                        <a:lnSpc>
                          <a:spcPct val="107000"/>
                        </a:lnSpc>
                        <a:spcAft>
                          <a:spcPts val="0"/>
                        </a:spcAft>
                      </a:pPr>
                      <a:r>
                        <a:rPr lang="it-IT" sz="1100" b="1">
                          <a:solidFill>
                            <a:srgbClr val="4A29A7"/>
                          </a:solidFill>
                          <a:effectLst/>
                          <a:latin typeface="Gadugi" panose="020B0502040204020203" pitchFamily="34" charset="0"/>
                          <a:ea typeface="Calibri" panose="020F0502020204030204" pitchFamily="34" charset="0"/>
                          <a:cs typeface="Times New Roman" panose="02020603050405020304" pitchFamily="18" charset="0"/>
                        </a:rPr>
                        <a:t>Giro angolare (ANG)</a:t>
                      </a:r>
                      <a:endParaRPr lang="it-IT" sz="1100">
                        <a:effectLst/>
                        <a:latin typeface="Calibri" panose="020F0502020204030204" pitchFamily="34" charset="0"/>
                        <a:ea typeface="SimSun" panose="02010600030101010101" pitchFamily="2" charset="-122"/>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lettura</a:t>
                      </a:r>
                      <a:endParaRPr lang="it-IT" sz="1100" dirty="0">
                        <a:effectLst/>
                        <a:latin typeface="Calibri" panose="020F0502020204030204" pitchFamily="34" charset="0"/>
                        <a:ea typeface="SimSun" panose="02010600030101010101" pitchFamily="2" charset="-122"/>
                      </a:endParaRPr>
                    </a:p>
                    <a:p>
                      <a:pPr>
                        <a:lnSpc>
                          <a:spcPct val="107000"/>
                        </a:lnSpc>
                        <a:spcAft>
                          <a:spcPts val="0"/>
                        </a:spcAft>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scrittura</a:t>
                      </a:r>
                      <a:endParaRPr lang="it-IT" sz="1100" dirty="0">
                        <a:effectLst/>
                        <a:latin typeface="Calibri" panose="020F0502020204030204" pitchFamily="34" charset="0"/>
                        <a:ea typeface="SimSun" panose="02010600030101010101" pitchFamily="2" charset="-122"/>
                      </a:endParaRPr>
                    </a:p>
                    <a:p>
                      <a:pPr>
                        <a:lnSpc>
                          <a:spcPct val="107000"/>
                        </a:lnSpc>
                        <a:spcAft>
                          <a:spcPts val="0"/>
                        </a:spcAft>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calcolo </a:t>
                      </a:r>
                      <a:endParaRPr lang="it-IT" sz="1100" dirty="0">
                        <a:effectLst/>
                        <a:latin typeface="Calibri" panose="020F0502020204030204" pitchFamily="34" charset="0"/>
                        <a:ea typeface="SimSun" panose="02010600030101010101" pitchFamily="2" charset="-122"/>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it-IT" sz="11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lettura + completamento di frasi con indizio semantico</a:t>
                      </a:r>
                      <a:endParaRPr lang="it-IT" sz="1100" dirty="0">
                        <a:effectLst/>
                        <a:latin typeface="Calibri" panose="020F0502020204030204" pitchFamily="34" charset="0"/>
                      </a:endParaRPr>
                    </a:p>
                  </a:txBody>
                  <a:tcPr marL="68577" marR="6857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1184152"/>
                  </a:ext>
                </a:extLst>
              </a:tr>
            </a:tbl>
          </a:graphicData>
        </a:graphic>
      </p:graphicFrame>
      <p:pic>
        <p:nvPicPr>
          <p:cNvPr id="37942" name="Immagine 5">
            <a:extLst>
              <a:ext uri="{FF2B5EF4-FFF2-40B4-BE49-F238E27FC236}">
                <a16:creationId xmlns:a16="http://schemas.microsoft.com/office/drawing/2014/main" id="{078A708F-FFA3-9447-84F7-DFA8BC2EC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1562" y="1255776"/>
            <a:ext cx="3500437" cy="306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88715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olo 1">
            <a:extLst>
              <a:ext uri="{FF2B5EF4-FFF2-40B4-BE49-F238E27FC236}">
                <a16:creationId xmlns:a16="http://schemas.microsoft.com/office/drawing/2014/main" id="{68C8E871-A4BD-7B45-93C1-56D3C3B8F9F1}"/>
              </a:ext>
            </a:extLst>
          </p:cNvPr>
          <p:cNvSpPr>
            <a:spLocks noGrp="1" noChangeArrowheads="1"/>
          </p:cNvSpPr>
          <p:nvPr>
            <p:ph type="title"/>
          </p:nvPr>
        </p:nvSpPr>
        <p:spPr>
          <a:xfrm>
            <a:off x="2014538" y="190500"/>
            <a:ext cx="9377362" cy="817563"/>
          </a:xfrm>
        </p:spPr>
        <p:txBody>
          <a:bodyPr/>
          <a:lstStyle/>
          <a:p>
            <a:pPr eaLnBrk="1" hangingPunct="1"/>
            <a:r>
              <a:rPr lang="it-IT" altLang="it-IT">
                <a:latin typeface="Gadugi" pitchFamily="34" charset="0"/>
              </a:rPr>
              <a:t>Indicazioni pratiche per l’utilizzo del DuLIP</a:t>
            </a:r>
          </a:p>
        </p:txBody>
      </p:sp>
      <p:pic>
        <p:nvPicPr>
          <p:cNvPr id="39939" name="Immagine 4">
            <a:extLst>
              <a:ext uri="{FF2B5EF4-FFF2-40B4-BE49-F238E27FC236}">
                <a16:creationId xmlns:a16="http://schemas.microsoft.com/office/drawing/2014/main" id="{F3D3900B-8F8B-5348-8CC3-3CCD635EC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9650" y="1608138"/>
            <a:ext cx="3562350"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Segnaposto contenuto 7">
            <a:extLst>
              <a:ext uri="{FF2B5EF4-FFF2-40B4-BE49-F238E27FC236}">
                <a16:creationId xmlns:a16="http://schemas.microsoft.com/office/drawing/2014/main" id="{25B3A0E4-EB93-4387-87D1-B19F4A8854B6}"/>
              </a:ext>
            </a:extLst>
          </p:cNvPr>
          <p:cNvGraphicFramePr>
            <a:graphicFrameLocks noGrp="1"/>
          </p:cNvGraphicFramePr>
          <p:nvPr>
            <p:ph idx="1"/>
          </p:nvPr>
        </p:nvGraphicFramePr>
        <p:xfrm>
          <a:off x="0" y="1608138"/>
          <a:ext cx="8629650" cy="4921250"/>
        </p:xfrm>
        <a:graphic>
          <a:graphicData uri="http://schemas.openxmlformats.org/drawingml/2006/table">
            <a:tbl>
              <a:tblPr/>
              <a:tblGrid>
                <a:gridCol w="2999276">
                  <a:extLst>
                    <a:ext uri="{9D8B030D-6E8A-4147-A177-3AD203B41FA5}">
                      <a16:colId xmlns:a16="http://schemas.microsoft.com/office/drawing/2014/main" val="1792800950"/>
                    </a:ext>
                  </a:extLst>
                </a:gridCol>
                <a:gridCol w="2753825">
                  <a:extLst>
                    <a:ext uri="{9D8B030D-6E8A-4147-A177-3AD203B41FA5}">
                      <a16:colId xmlns:a16="http://schemas.microsoft.com/office/drawing/2014/main" val="42834677"/>
                    </a:ext>
                  </a:extLst>
                </a:gridCol>
                <a:gridCol w="2876549">
                  <a:extLst>
                    <a:ext uri="{9D8B030D-6E8A-4147-A177-3AD203B41FA5}">
                      <a16:colId xmlns:a16="http://schemas.microsoft.com/office/drawing/2014/main" val="2270135087"/>
                    </a:ext>
                  </a:extLst>
                </a:gridCol>
              </a:tblGrid>
              <a:tr h="494899">
                <a:tc>
                  <a:txBody>
                    <a:bodyPr/>
                    <a:lstStyle/>
                    <a:p>
                      <a:pPr algn="ctr">
                        <a:lnSpc>
                          <a:spcPct val="107000"/>
                        </a:lnSpc>
                        <a:spcAft>
                          <a:spcPts val="0"/>
                        </a:spcAft>
                      </a:pPr>
                      <a:r>
                        <a:rPr lang="it-IT" sz="1200" b="1"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FASCICOLI SOTTOCORTICALI</a:t>
                      </a:r>
                      <a:endParaRPr lang="it-IT" sz="1200" dirty="0">
                        <a:effectLst/>
                        <a:latin typeface="Calibri" panose="020F0502020204030204" pitchFamily="34" charset="0"/>
                        <a:ea typeface="SimSun" panose="02010600030101010101" pitchFamily="2" charset="-122"/>
                      </a:endParaRPr>
                    </a:p>
                  </a:txBody>
                  <a:tcPr marL="68576" marR="685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it-IT" sz="1200" b="1"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FUNZIONI</a:t>
                      </a:r>
                      <a:endParaRPr lang="it-IT" sz="1200" dirty="0">
                        <a:effectLst/>
                        <a:latin typeface="Calibri" panose="020F0502020204030204" pitchFamily="34" charset="0"/>
                        <a:ea typeface="SimSun" panose="02010600030101010101" pitchFamily="2" charset="-122"/>
                      </a:endParaRPr>
                    </a:p>
                  </a:txBody>
                  <a:tcPr marL="68576" marR="685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it-IT" sz="1200" b="1">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PROVE INTRAOPERATORIE tratte dal DuLIP</a:t>
                      </a:r>
                      <a:endParaRPr lang="it-IT" sz="1200">
                        <a:effectLst/>
                        <a:latin typeface="Calibri" panose="020F0502020204030204" pitchFamily="34" charset="0"/>
                        <a:ea typeface="SimSun" panose="02010600030101010101" pitchFamily="2" charset="-122"/>
                      </a:endParaRPr>
                    </a:p>
                  </a:txBody>
                  <a:tcPr marL="68576" marR="685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4468018"/>
                  </a:ext>
                </a:extLst>
              </a:tr>
              <a:tr h="693786">
                <a:tc>
                  <a:txBody>
                    <a:bodyPr/>
                    <a:lstStyle/>
                    <a:p>
                      <a:pPr>
                        <a:lnSpc>
                          <a:spcPct val="107000"/>
                        </a:lnSpc>
                        <a:spcAft>
                          <a:spcPts val="0"/>
                        </a:spcAft>
                      </a:pPr>
                      <a:r>
                        <a:rPr lang="it-IT" sz="1200" b="1">
                          <a:solidFill>
                            <a:srgbClr val="385623"/>
                          </a:solidFill>
                          <a:effectLst/>
                          <a:latin typeface="Gadugi" panose="020B0502040204020203" pitchFamily="34" charset="0"/>
                          <a:ea typeface="Calibri" panose="020F0502020204030204" pitchFamily="34" charset="0"/>
                          <a:cs typeface="Times New Roman" panose="02020603050405020304" pitchFamily="18" charset="0"/>
                        </a:rPr>
                        <a:t>Fascicolo subcallosale</a:t>
                      </a:r>
                      <a:endParaRPr lang="it-IT" sz="1200">
                        <a:effectLst/>
                        <a:latin typeface="Calibri" panose="020F0502020204030204" pitchFamily="34" charset="0"/>
                        <a:ea typeface="SimSun" panose="02010600030101010101" pitchFamily="2" charset="-122"/>
                      </a:endParaRPr>
                    </a:p>
                  </a:txBody>
                  <a:tcPr marL="68576" marR="6857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2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avvio del linguaggio </a:t>
                      </a:r>
                      <a:endParaRPr lang="it-IT" sz="1200" dirty="0">
                        <a:effectLst/>
                        <a:latin typeface="Calibri" panose="020F0502020204030204" pitchFamily="34" charset="0"/>
                        <a:ea typeface="SimSun" panose="02010600030101010101" pitchFamily="2" charset="-122"/>
                      </a:endParaRPr>
                    </a:p>
                  </a:txBody>
                  <a:tcPr marL="68576" marR="6857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it-IT" sz="120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fluenze</a:t>
                      </a:r>
                      <a:endParaRPr lang="it-IT" sz="1200">
                        <a:effectLst/>
                        <a:latin typeface="Calibri" panose="020F0502020204030204" pitchFamily="34" charset="0"/>
                      </a:endParaRPr>
                    </a:p>
                    <a:p>
                      <a:pPr marL="342900" lvl="0" indent="-342900">
                        <a:spcAft>
                          <a:spcPts val="0"/>
                        </a:spcAft>
                        <a:buFont typeface="Symbol" panose="05050102010706020507" pitchFamily="18" charset="2"/>
                        <a:buChar char=""/>
                      </a:pPr>
                      <a:r>
                        <a:rPr lang="it-IT" sz="120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completamento di frasi con suggerimento semantico </a:t>
                      </a:r>
                      <a:endParaRPr lang="it-IT" sz="1200">
                        <a:effectLst/>
                        <a:latin typeface="Calibri" panose="020F0502020204030204" pitchFamily="34" charset="0"/>
                      </a:endParaRPr>
                    </a:p>
                  </a:txBody>
                  <a:tcPr marL="68576" marR="6857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7426151"/>
                  </a:ext>
                </a:extLst>
              </a:tr>
              <a:tr h="1387571">
                <a:tc>
                  <a:txBody>
                    <a:bodyPr/>
                    <a:lstStyle/>
                    <a:p>
                      <a:pPr>
                        <a:lnSpc>
                          <a:spcPct val="107000"/>
                        </a:lnSpc>
                        <a:spcAft>
                          <a:spcPts val="0"/>
                        </a:spcAft>
                      </a:pPr>
                      <a:r>
                        <a:rPr lang="it-IT" sz="1200" b="1">
                          <a:solidFill>
                            <a:srgbClr val="CDC800"/>
                          </a:solidFill>
                          <a:effectLst/>
                          <a:latin typeface="Gadugi" panose="020B0502040204020203" pitchFamily="34" charset="0"/>
                          <a:ea typeface="Calibri" panose="020F0502020204030204" pitchFamily="34" charset="0"/>
                          <a:cs typeface="Times New Roman" panose="02020603050405020304" pitchFamily="18" charset="0"/>
                        </a:rPr>
                        <a:t>Fascicolo fronto-occipitale inferiore </a:t>
                      </a:r>
                      <a:endParaRPr lang="it-IT" sz="1200">
                        <a:effectLst/>
                        <a:latin typeface="Calibri" panose="020F0502020204030204" pitchFamily="34" charset="0"/>
                        <a:ea typeface="SimSun" panose="02010600030101010101" pitchFamily="2" charset="-122"/>
                      </a:endParaRPr>
                    </a:p>
                  </a:txBody>
                  <a:tcPr marL="68576" marR="6857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2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semantica</a:t>
                      </a:r>
                      <a:endParaRPr lang="it-IT" sz="1200" dirty="0">
                        <a:effectLst/>
                        <a:latin typeface="Calibri" panose="020F0502020204030204" pitchFamily="34" charset="0"/>
                        <a:ea typeface="SimSun" panose="02010600030101010101" pitchFamily="2" charset="-122"/>
                      </a:endParaRPr>
                    </a:p>
                    <a:p>
                      <a:pPr>
                        <a:lnSpc>
                          <a:spcPct val="107000"/>
                        </a:lnSpc>
                        <a:spcAft>
                          <a:spcPts val="0"/>
                        </a:spcAft>
                      </a:pPr>
                      <a:r>
                        <a:rPr lang="it-IT" sz="12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lettura</a:t>
                      </a:r>
                      <a:endParaRPr lang="it-IT" sz="1200" dirty="0">
                        <a:effectLst/>
                        <a:latin typeface="Calibri" panose="020F0502020204030204" pitchFamily="34" charset="0"/>
                        <a:ea typeface="SimSun" panose="02010600030101010101" pitchFamily="2" charset="-122"/>
                      </a:endParaRPr>
                    </a:p>
                    <a:p>
                      <a:pPr>
                        <a:lnSpc>
                          <a:spcPct val="107000"/>
                        </a:lnSpc>
                        <a:spcAft>
                          <a:spcPts val="0"/>
                        </a:spcAft>
                      </a:pPr>
                      <a:r>
                        <a:rPr lang="it-IT" sz="12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giudizio semantico</a:t>
                      </a:r>
                      <a:endParaRPr lang="it-IT" sz="1200" dirty="0">
                        <a:effectLst/>
                        <a:latin typeface="Calibri" panose="020F0502020204030204" pitchFamily="34" charset="0"/>
                        <a:ea typeface="SimSun" panose="02010600030101010101" pitchFamily="2" charset="-122"/>
                      </a:endParaRPr>
                    </a:p>
                  </a:txBody>
                  <a:tcPr marL="68576" marR="6857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it-IT" sz="12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associazione semantica</a:t>
                      </a:r>
                      <a:endParaRPr lang="it-IT" sz="1200" dirty="0">
                        <a:effectLst/>
                        <a:latin typeface="Calibri" panose="020F0502020204030204" pitchFamily="34" charset="0"/>
                      </a:endParaRPr>
                    </a:p>
                    <a:p>
                      <a:pPr marL="342900" lvl="0" indent="-342900">
                        <a:spcAft>
                          <a:spcPts val="0"/>
                        </a:spcAft>
                        <a:buFont typeface="Symbol" panose="05050102010706020507" pitchFamily="18" charset="2"/>
                        <a:buChar char=""/>
                      </a:pPr>
                      <a:r>
                        <a:rPr lang="it-IT" sz="12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categorizzazione semantica su stimolo visivo</a:t>
                      </a:r>
                      <a:endParaRPr lang="it-IT" sz="1200" dirty="0">
                        <a:effectLst/>
                        <a:latin typeface="Calibri" panose="020F0502020204030204" pitchFamily="34" charset="0"/>
                      </a:endParaRPr>
                    </a:p>
                    <a:p>
                      <a:pPr marL="342900" lvl="0" indent="-342900">
                        <a:spcAft>
                          <a:spcPts val="0"/>
                        </a:spcAft>
                        <a:buFont typeface="Symbol" panose="05050102010706020507" pitchFamily="18" charset="2"/>
                        <a:buChar char=""/>
                      </a:pPr>
                      <a:r>
                        <a:rPr lang="it-IT" sz="12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categorizzazione semantica su stimolo verbale </a:t>
                      </a:r>
                      <a:endParaRPr lang="it-IT" sz="1200" dirty="0">
                        <a:effectLst/>
                        <a:latin typeface="Calibri" panose="020F0502020204030204" pitchFamily="34" charset="0"/>
                      </a:endParaRPr>
                    </a:p>
                    <a:p>
                      <a:pPr marL="342900" lvl="0" indent="-342900">
                        <a:spcAft>
                          <a:spcPts val="0"/>
                        </a:spcAft>
                        <a:buFont typeface="Symbol" panose="05050102010706020507" pitchFamily="18" charset="2"/>
                        <a:buChar char=""/>
                      </a:pPr>
                      <a:r>
                        <a:rPr lang="it-IT" sz="12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giudizio semantico di frasi </a:t>
                      </a:r>
                      <a:endParaRPr lang="it-IT" sz="1200" dirty="0">
                        <a:effectLst/>
                        <a:latin typeface="Calibri" panose="020F0502020204030204" pitchFamily="34" charset="0"/>
                      </a:endParaRPr>
                    </a:p>
                  </a:txBody>
                  <a:tcPr marL="68576" marR="6857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2929819"/>
                  </a:ext>
                </a:extLst>
              </a:tr>
              <a:tr h="693786">
                <a:tc>
                  <a:txBody>
                    <a:bodyPr/>
                    <a:lstStyle/>
                    <a:p>
                      <a:pPr>
                        <a:lnSpc>
                          <a:spcPct val="107000"/>
                        </a:lnSpc>
                        <a:spcAft>
                          <a:spcPts val="0"/>
                        </a:spcAft>
                      </a:pPr>
                      <a:r>
                        <a:rPr lang="it-IT" sz="1200" b="1">
                          <a:solidFill>
                            <a:srgbClr val="7030A0"/>
                          </a:solidFill>
                          <a:effectLst/>
                          <a:latin typeface="Gadugi" panose="020B0502040204020203" pitchFamily="34" charset="0"/>
                          <a:ea typeface="Calibri" panose="020F0502020204030204" pitchFamily="34" charset="0"/>
                          <a:cs typeface="Times New Roman" panose="02020603050405020304" pitchFamily="18" charset="0"/>
                        </a:rPr>
                        <a:t>Fascicolo longitudinale inferiore </a:t>
                      </a:r>
                      <a:endParaRPr lang="it-IT" sz="1200">
                        <a:effectLst/>
                        <a:latin typeface="Calibri" panose="020F0502020204030204" pitchFamily="34" charset="0"/>
                        <a:ea typeface="SimSun" panose="02010600030101010101" pitchFamily="2" charset="-122"/>
                      </a:endParaRPr>
                    </a:p>
                  </a:txBody>
                  <a:tcPr marL="68576" marR="6857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20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lettura</a:t>
                      </a:r>
                      <a:endParaRPr lang="it-IT" sz="1200">
                        <a:effectLst/>
                        <a:latin typeface="Calibri" panose="020F0502020204030204" pitchFamily="34" charset="0"/>
                        <a:ea typeface="SimSun" panose="02010600030101010101" pitchFamily="2" charset="-122"/>
                      </a:endParaRPr>
                    </a:p>
                    <a:p>
                      <a:pPr>
                        <a:lnSpc>
                          <a:spcPct val="107000"/>
                        </a:lnSpc>
                        <a:spcAft>
                          <a:spcPts val="0"/>
                        </a:spcAft>
                      </a:pPr>
                      <a:r>
                        <a:rPr lang="it-IT" sz="120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fonologia/semantica </a:t>
                      </a:r>
                      <a:endParaRPr lang="it-IT" sz="1200">
                        <a:effectLst/>
                        <a:latin typeface="Calibri" panose="020F0502020204030204" pitchFamily="34" charset="0"/>
                        <a:ea typeface="SimSun" panose="02010600030101010101" pitchFamily="2" charset="-122"/>
                      </a:endParaRPr>
                    </a:p>
                  </a:txBody>
                  <a:tcPr marL="68576" marR="6857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it-IT" sz="12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lettura + completamento di frasi con indizio semantico</a:t>
                      </a:r>
                      <a:endParaRPr lang="it-IT" sz="1200" dirty="0">
                        <a:effectLst/>
                        <a:latin typeface="Calibri" panose="020F0502020204030204" pitchFamily="34" charset="0"/>
                      </a:endParaRPr>
                    </a:p>
                    <a:p>
                      <a:pPr marL="342900" lvl="0" indent="-342900">
                        <a:spcAft>
                          <a:spcPts val="0"/>
                        </a:spcAft>
                        <a:buFont typeface="Symbol" panose="05050102010706020507" pitchFamily="18" charset="2"/>
                        <a:buChar char=""/>
                      </a:pPr>
                      <a:r>
                        <a:rPr lang="it-IT" sz="12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denominazione </a:t>
                      </a:r>
                      <a:endParaRPr lang="it-IT" sz="1200" dirty="0">
                        <a:effectLst/>
                        <a:latin typeface="Calibri" panose="020F0502020204030204" pitchFamily="34" charset="0"/>
                      </a:endParaRPr>
                    </a:p>
                  </a:txBody>
                  <a:tcPr marL="68576" marR="6857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3594288"/>
                  </a:ext>
                </a:extLst>
              </a:tr>
              <a:tr h="494899">
                <a:tc>
                  <a:txBody>
                    <a:bodyPr/>
                    <a:lstStyle/>
                    <a:p>
                      <a:pPr>
                        <a:lnSpc>
                          <a:spcPct val="107000"/>
                        </a:lnSpc>
                        <a:spcAft>
                          <a:spcPts val="0"/>
                        </a:spcAft>
                      </a:pPr>
                      <a:r>
                        <a:rPr lang="it-IT" sz="1200" b="1">
                          <a:solidFill>
                            <a:srgbClr val="002060"/>
                          </a:solidFill>
                          <a:effectLst/>
                          <a:latin typeface="Gadugi" panose="020B0502040204020203" pitchFamily="34" charset="0"/>
                          <a:ea typeface="Calibri" panose="020F0502020204030204" pitchFamily="34" charset="0"/>
                          <a:cs typeface="Times New Roman" panose="02020603050405020304" pitchFamily="18" charset="0"/>
                        </a:rPr>
                        <a:t>Fascicolo longitudinale superiore </a:t>
                      </a:r>
                      <a:endParaRPr lang="it-IT" sz="1200">
                        <a:effectLst/>
                        <a:latin typeface="Calibri" panose="020F0502020204030204" pitchFamily="34" charset="0"/>
                        <a:ea typeface="SimSun" panose="02010600030101010101" pitchFamily="2" charset="-122"/>
                      </a:endParaRPr>
                    </a:p>
                    <a:p>
                      <a:pPr>
                        <a:lnSpc>
                          <a:spcPct val="107000"/>
                        </a:lnSpc>
                        <a:spcAft>
                          <a:spcPts val="0"/>
                        </a:spcAft>
                      </a:pPr>
                      <a:r>
                        <a:rPr lang="it-IT" sz="1200" b="1">
                          <a:solidFill>
                            <a:srgbClr val="B35201"/>
                          </a:solidFill>
                          <a:effectLst/>
                          <a:latin typeface="Gadugi" panose="020B0502040204020203" pitchFamily="34" charset="0"/>
                          <a:ea typeface="Calibri" panose="020F0502020204030204" pitchFamily="34" charset="0"/>
                          <a:cs typeface="Times New Roman" panose="02020603050405020304" pitchFamily="18" charset="0"/>
                        </a:rPr>
                        <a:t>(Fascicolo arcuato) </a:t>
                      </a:r>
                      <a:endParaRPr lang="it-IT" sz="1200">
                        <a:effectLst/>
                        <a:latin typeface="Calibri" panose="020F0502020204030204" pitchFamily="34" charset="0"/>
                        <a:ea typeface="SimSun" panose="02010600030101010101" pitchFamily="2" charset="-122"/>
                      </a:endParaRPr>
                    </a:p>
                  </a:txBody>
                  <a:tcPr marL="68576" marR="6857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20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processi articolatori/fonologia</a:t>
                      </a:r>
                      <a:endParaRPr lang="it-IT" sz="1200">
                        <a:effectLst/>
                        <a:latin typeface="Calibri" panose="020F0502020204030204" pitchFamily="34" charset="0"/>
                        <a:ea typeface="SimSun" panose="02010600030101010101" pitchFamily="2" charset="-122"/>
                      </a:endParaRPr>
                    </a:p>
                  </a:txBody>
                  <a:tcPr marL="68576" marR="6857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it-IT" sz="12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diadococinesi</a:t>
                      </a:r>
                      <a:endParaRPr lang="it-IT" sz="1200" dirty="0">
                        <a:effectLst/>
                        <a:latin typeface="Calibri" panose="020F0502020204030204" pitchFamily="34" charset="0"/>
                      </a:endParaRPr>
                    </a:p>
                    <a:p>
                      <a:pPr marL="342900" lvl="0" indent="-342900">
                        <a:spcAft>
                          <a:spcPts val="0"/>
                        </a:spcAft>
                        <a:buFont typeface="Symbol" panose="05050102010706020507" pitchFamily="18" charset="2"/>
                        <a:buChar char=""/>
                      </a:pPr>
                      <a:r>
                        <a:rPr lang="it-IT" sz="12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ripetizione </a:t>
                      </a:r>
                      <a:endParaRPr lang="it-IT" sz="1200" dirty="0">
                        <a:effectLst/>
                        <a:latin typeface="Calibri" panose="020F0502020204030204" pitchFamily="34" charset="0"/>
                      </a:endParaRPr>
                    </a:p>
                  </a:txBody>
                  <a:tcPr marL="68576" marR="6857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0541858"/>
                  </a:ext>
                </a:extLst>
              </a:tr>
              <a:tr h="693786">
                <a:tc>
                  <a:txBody>
                    <a:bodyPr/>
                    <a:lstStyle/>
                    <a:p>
                      <a:pPr>
                        <a:lnSpc>
                          <a:spcPct val="107000"/>
                        </a:lnSpc>
                        <a:spcAft>
                          <a:spcPts val="0"/>
                        </a:spcAft>
                      </a:pPr>
                      <a:r>
                        <a:rPr lang="it-IT" sz="1200" b="1">
                          <a:solidFill>
                            <a:srgbClr val="FF0000"/>
                          </a:solidFill>
                          <a:effectLst/>
                          <a:latin typeface="Gadugi" panose="020B0502040204020203" pitchFamily="34" charset="0"/>
                          <a:ea typeface="Calibri" panose="020F0502020204030204" pitchFamily="34" charset="0"/>
                          <a:cs typeface="Times New Roman" panose="02020603050405020304" pitchFamily="18" charset="0"/>
                        </a:rPr>
                        <a:t>Fascicolo uncinato </a:t>
                      </a:r>
                      <a:endParaRPr lang="it-IT" sz="1200">
                        <a:effectLst/>
                        <a:latin typeface="Calibri" panose="020F0502020204030204" pitchFamily="34" charset="0"/>
                        <a:ea typeface="SimSun" panose="02010600030101010101" pitchFamily="2" charset="-122"/>
                      </a:endParaRPr>
                    </a:p>
                  </a:txBody>
                  <a:tcPr marL="68576" marR="6857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20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denominazione di volti famosi semantica </a:t>
                      </a:r>
                      <a:endParaRPr lang="it-IT" sz="1200">
                        <a:effectLst/>
                        <a:latin typeface="Calibri" panose="020F0502020204030204" pitchFamily="34" charset="0"/>
                        <a:ea typeface="SimSun" panose="02010600030101010101" pitchFamily="2" charset="-122"/>
                      </a:endParaRPr>
                    </a:p>
                  </a:txBody>
                  <a:tcPr marL="68576" marR="6857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it-IT" sz="12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denominazione</a:t>
                      </a:r>
                      <a:endParaRPr lang="it-IT" sz="1200" dirty="0">
                        <a:effectLst/>
                        <a:latin typeface="Calibri" panose="020F0502020204030204" pitchFamily="34" charset="0"/>
                      </a:endParaRPr>
                    </a:p>
                    <a:p>
                      <a:pPr marL="342900" lvl="0" indent="-342900">
                        <a:spcAft>
                          <a:spcPts val="0"/>
                        </a:spcAft>
                        <a:buFont typeface="Symbol" panose="05050102010706020507" pitchFamily="18" charset="2"/>
                        <a:buChar char=""/>
                      </a:pPr>
                      <a:r>
                        <a:rPr lang="it-IT" sz="12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categorizzazione semantica su stimolo visivo </a:t>
                      </a:r>
                      <a:endParaRPr lang="it-IT" sz="1200" dirty="0">
                        <a:effectLst/>
                        <a:latin typeface="Calibri" panose="020F0502020204030204" pitchFamily="34" charset="0"/>
                      </a:endParaRPr>
                    </a:p>
                  </a:txBody>
                  <a:tcPr marL="68576" marR="6857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8642443"/>
                  </a:ext>
                </a:extLst>
              </a:tr>
              <a:tr h="462523">
                <a:tc>
                  <a:txBody>
                    <a:bodyPr/>
                    <a:lstStyle/>
                    <a:p>
                      <a:pPr>
                        <a:lnSpc>
                          <a:spcPct val="107000"/>
                        </a:lnSpc>
                        <a:spcAft>
                          <a:spcPts val="0"/>
                        </a:spcAft>
                      </a:pPr>
                      <a:r>
                        <a:rPr lang="it-IT" sz="1200" b="1">
                          <a:solidFill>
                            <a:srgbClr val="533115"/>
                          </a:solidFill>
                          <a:effectLst/>
                          <a:latin typeface="Gadugi" panose="020B0502040204020203" pitchFamily="34" charset="0"/>
                          <a:ea typeface="Calibri" panose="020F0502020204030204" pitchFamily="34" charset="0"/>
                          <a:cs typeface="Times New Roman" panose="02020603050405020304" pitchFamily="18" charset="0"/>
                        </a:rPr>
                        <a:t>Tratto corticospinale </a:t>
                      </a:r>
                      <a:endParaRPr lang="it-IT" sz="1200">
                        <a:effectLst/>
                        <a:latin typeface="Calibri" panose="020F0502020204030204" pitchFamily="34" charset="0"/>
                        <a:ea typeface="SimSun" panose="02010600030101010101" pitchFamily="2" charset="-122"/>
                      </a:endParaRPr>
                    </a:p>
                  </a:txBody>
                  <a:tcPr marL="68576" marR="6857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it-IT" sz="120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aspetti motori del linguaggio </a:t>
                      </a:r>
                      <a:endParaRPr lang="it-IT" sz="1200">
                        <a:effectLst/>
                        <a:latin typeface="Calibri" panose="020F0502020204030204" pitchFamily="34" charset="0"/>
                        <a:ea typeface="SimSun" panose="02010600030101010101" pitchFamily="2" charset="-122"/>
                      </a:endParaRPr>
                    </a:p>
                  </a:txBody>
                  <a:tcPr marL="68576" marR="6857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Symbol" panose="05050102010706020507" pitchFamily="18" charset="2"/>
                        <a:buChar char=""/>
                      </a:pPr>
                      <a:r>
                        <a:rPr lang="it-IT" sz="12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diadococinesi</a:t>
                      </a:r>
                      <a:endParaRPr lang="it-IT" sz="1200" dirty="0">
                        <a:effectLst/>
                        <a:latin typeface="Calibri" panose="020F0502020204030204" pitchFamily="34" charset="0"/>
                      </a:endParaRPr>
                    </a:p>
                    <a:p>
                      <a:pPr marL="342900" lvl="0" indent="-342900">
                        <a:spcAft>
                          <a:spcPts val="0"/>
                        </a:spcAft>
                        <a:buFont typeface="Symbol" panose="05050102010706020507" pitchFamily="18" charset="2"/>
                        <a:buChar char=""/>
                      </a:pPr>
                      <a:r>
                        <a:rPr lang="it-IT" sz="1200" dirty="0">
                          <a:solidFill>
                            <a:srgbClr val="000000"/>
                          </a:solidFill>
                          <a:effectLst/>
                          <a:latin typeface="Gadugi" panose="020B0502040204020203" pitchFamily="34" charset="0"/>
                          <a:ea typeface="Calibri" panose="020F0502020204030204" pitchFamily="34" charset="0"/>
                          <a:cs typeface="Times New Roman" panose="02020603050405020304" pitchFamily="18" charset="0"/>
                        </a:rPr>
                        <a:t>ripetizione </a:t>
                      </a:r>
                      <a:endParaRPr lang="it-IT" sz="1200" dirty="0">
                        <a:effectLst/>
                        <a:latin typeface="Calibri" panose="020F0502020204030204" pitchFamily="34" charset="0"/>
                      </a:endParaRPr>
                    </a:p>
                  </a:txBody>
                  <a:tcPr marL="68576" marR="6857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2787235"/>
                  </a:ext>
                </a:extLst>
              </a:tr>
            </a:tbl>
          </a:graphicData>
        </a:graphic>
      </p:graphicFrame>
    </p:spTree>
    <p:extLst>
      <p:ext uri="{BB962C8B-B14F-4D97-AF65-F5344CB8AC3E}">
        <p14:creationId xmlns:p14="http://schemas.microsoft.com/office/powerpoint/2010/main" val="10750271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olo 1">
            <a:extLst>
              <a:ext uri="{FF2B5EF4-FFF2-40B4-BE49-F238E27FC236}">
                <a16:creationId xmlns:a16="http://schemas.microsoft.com/office/drawing/2014/main" id="{C87F7AF4-7E27-6F45-B4E5-E36AC24D0813}"/>
              </a:ext>
            </a:extLst>
          </p:cNvPr>
          <p:cNvSpPr>
            <a:spLocks noGrp="1" noChangeArrowheads="1"/>
          </p:cNvSpPr>
          <p:nvPr>
            <p:ph type="title"/>
          </p:nvPr>
        </p:nvSpPr>
        <p:spPr>
          <a:xfrm>
            <a:off x="4265613" y="138113"/>
            <a:ext cx="3616325" cy="712787"/>
          </a:xfrm>
        </p:spPr>
        <p:txBody>
          <a:bodyPr/>
          <a:lstStyle/>
          <a:p>
            <a:pPr eaLnBrk="1" hangingPunct="1"/>
            <a:r>
              <a:rPr lang="it-IT" altLang="it-IT">
                <a:latin typeface="Gadugi" pitchFamily="34" charset="0"/>
              </a:rPr>
              <a:t>Casi clinici - B.G.</a:t>
            </a:r>
          </a:p>
        </p:txBody>
      </p:sp>
      <p:sp>
        <p:nvSpPr>
          <p:cNvPr id="41986" name="Segnaposto contenuto 2">
            <a:extLst>
              <a:ext uri="{FF2B5EF4-FFF2-40B4-BE49-F238E27FC236}">
                <a16:creationId xmlns:a16="http://schemas.microsoft.com/office/drawing/2014/main" id="{5462B2E3-8606-554C-8531-478E922563AE}"/>
              </a:ext>
            </a:extLst>
          </p:cNvPr>
          <p:cNvSpPr>
            <a:spLocks noGrp="1" noChangeArrowheads="1"/>
          </p:cNvSpPr>
          <p:nvPr>
            <p:ph idx="1"/>
          </p:nvPr>
        </p:nvSpPr>
        <p:spPr>
          <a:xfrm>
            <a:off x="701675" y="608013"/>
            <a:ext cx="4265613" cy="1676400"/>
          </a:xfrm>
        </p:spPr>
        <p:txBody>
          <a:bodyPr/>
          <a:lstStyle/>
          <a:p>
            <a:pPr marL="0" indent="0" eaLnBrk="1" hangingPunct="1">
              <a:lnSpc>
                <a:spcPts val="1500"/>
              </a:lnSpc>
              <a:buFont typeface="Wingdings 3" pitchFamily="2" charset="2"/>
              <a:buNone/>
            </a:pPr>
            <a:r>
              <a:rPr lang="it-IT" altLang="it-IT" sz="2000" b="1">
                <a:latin typeface="Gadugi" pitchFamily="34" charset="0"/>
              </a:rPr>
              <a:t>Genere</a:t>
            </a:r>
            <a:r>
              <a:rPr lang="it-IT" altLang="it-IT" sz="2000">
                <a:latin typeface="Gadugi" pitchFamily="34" charset="0"/>
              </a:rPr>
              <a:t>: uomo</a:t>
            </a:r>
          </a:p>
          <a:p>
            <a:pPr marL="0" indent="0" eaLnBrk="1" hangingPunct="1">
              <a:lnSpc>
                <a:spcPts val="1500"/>
              </a:lnSpc>
              <a:buFont typeface="Wingdings 3" pitchFamily="2" charset="2"/>
              <a:buNone/>
            </a:pPr>
            <a:r>
              <a:rPr lang="it-IT" altLang="it-IT" sz="2000" b="1">
                <a:latin typeface="Gadugi" pitchFamily="34" charset="0"/>
              </a:rPr>
              <a:t>Età</a:t>
            </a:r>
            <a:r>
              <a:rPr lang="it-IT" altLang="it-IT" sz="2000">
                <a:latin typeface="Gadugi" pitchFamily="34" charset="0"/>
              </a:rPr>
              <a:t>: 59</a:t>
            </a:r>
          </a:p>
          <a:p>
            <a:pPr marL="0" indent="0" eaLnBrk="1" hangingPunct="1">
              <a:lnSpc>
                <a:spcPts val="1500"/>
              </a:lnSpc>
              <a:buFont typeface="Wingdings 3" pitchFamily="2" charset="2"/>
              <a:buNone/>
            </a:pPr>
            <a:r>
              <a:rPr lang="it-IT" altLang="it-IT" sz="2000" b="1">
                <a:latin typeface="Gadugi" pitchFamily="34" charset="0"/>
              </a:rPr>
              <a:t>Preferenza</a:t>
            </a:r>
            <a:r>
              <a:rPr lang="it-IT" altLang="it-IT" sz="2000">
                <a:latin typeface="Gadugi" pitchFamily="34" charset="0"/>
              </a:rPr>
              <a:t> </a:t>
            </a:r>
            <a:r>
              <a:rPr lang="it-IT" altLang="it-IT" sz="2000" b="1">
                <a:latin typeface="Gadugi" pitchFamily="34" charset="0"/>
              </a:rPr>
              <a:t>manuale</a:t>
            </a:r>
            <a:r>
              <a:rPr lang="it-IT" altLang="it-IT" sz="2000">
                <a:latin typeface="Gadugi" pitchFamily="34" charset="0"/>
              </a:rPr>
              <a:t>: destra</a:t>
            </a:r>
          </a:p>
          <a:p>
            <a:pPr marL="0" indent="0" eaLnBrk="1" hangingPunct="1">
              <a:lnSpc>
                <a:spcPts val="1500"/>
              </a:lnSpc>
              <a:buFont typeface="Wingdings 3" pitchFamily="2" charset="2"/>
              <a:buNone/>
            </a:pPr>
            <a:r>
              <a:rPr lang="it-IT" altLang="it-IT" sz="2000" b="1">
                <a:latin typeface="Gadugi" pitchFamily="34" charset="0"/>
              </a:rPr>
              <a:t>Scolarità</a:t>
            </a:r>
            <a:r>
              <a:rPr lang="it-IT" altLang="it-IT" sz="2000">
                <a:latin typeface="Gadugi" pitchFamily="34" charset="0"/>
              </a:rPr>
              <a:t>: 13 anni</a:t>
            </a:r>
          </a:p>
          <a:p>
            <a:pPr marL="0" indent="0" eaLnBrk="1" hangingPunct="1">
              <a:lnSpc>
                <a:spcPts val="1500"/>
              </a:lnSpc>
              <a:buFont typeface="Wingdings 3" pitchFamily="2" charset="2"/>
              <a:buNone/>
            </a:pPr>
            <a:r>
              <a:rPr lang="it-IT" altLang="it-IT" sz="2000" b="1">
                <a:latin typeface="Gadugi" pitchFamily="34" charset="0"/>
              </a:rPr>
              <a:t>Tipo di lesione</a:t>
            </a:r>
            <a:r>
              <a:rPr lang="it-IT" altLang="it-IT" sz="2000">
                <a:latin typeface="Gadugi" pitchFamily="34" charset="0"/>
              </a:rPr>
              <a:t>: glioblastoma T sn</a:t>
            </a:r>
            <a:endParaRPr lang="it-IT" altLang="it-IT" sz="2400">
              <a:latin typeface="Gadugi" pitchFamily="34" charset="0"/>
            </a:endParaRPr>
          </a:p>
          <a:p>
            <a:pPr marL="0" indent="0" eaLnBrk="1" hangingPunct="1">
              <a:buFont typeface="Wingdings 3" pitchFamily="2" charset="2"/>
              <a:buNone/>
            </a:pPr>
            <a:endParaRPr lang="it-IT" altLang="it-IT" sz="2400">
              <a:latin typeface="Gadugi" pitchFamily="34" charset="0"/>
            </a:endParaRPr>
          </a:p>
          <a:p>
            <a:pPr marL="0" indent="0" eaLnBrk="1" hangingPunct="1">
              <a:buFont typeface="Wingdings 3" pitchFamily="2" charset="2"/>
              <a:buNone/>
            </a:pPr>
            <a:endParaRPr lang="it-IT" altLang="it-IT" sz="2400">
              <a:latin typeface="Gadugi" pitchFamily="34" charset="0"/>
            </a:endParaRPr>
          </a:p>
          <a:p>
            <a:pPr marL="0" indent="0" eaLnBrk="1" hangingPunct="1">
              <a:buFont typeface="Wingdings 3" pitchFamily="2" charset="2"/>
              <a:buNone/>
            </a:pPr>
            <a:endParaRPr lang="it-IT" altLang="it-IT" sz="2400">
              <a:latin typeface="Gadugi" pitchFamily="34" charset="0"/>
            </a:endParaRPr>
          </a:p>
        </p:txBody>
      </p:sp>
      <p:sp>
        <p:nvSpPr>
          <p:cNvPr id="41987" name="Segnaposto contenuto 2">
            <a:extLst>
              <a:ext uri="{FF2B5EF4-FFF2-40B4-BE49-F238E27FC236}">
                <a16:creationId xmlns:a16="http://schemas.microsoft.com/office/drawing/2014/main" id="{ED5FFE53-A787-E04D-892A-63065FD3FC3E}"/>
              </a:ext>
            </a:extLst>
          </p:cNvPr>
          <p:cNvSpPr txBox="1">
            <a:spLocks noChangeArrowheads="1"/>
          </p:cNvSpPr>
          <p:nvPr/>
        </p:nvSpPr>
        <p:spPr bwMode="auto">
          <a:xfrm>
            <a:off x="2014538" y="3005138"/>
            <a:ext cx="512445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eaLnBrk="1" hangingPunct="1">
              <a:buFont typeface="Wingdings 3" pitchFamily="2" charset="2"/>
              <a:buNone/>
            </a:pPr>
            <a:endParaRPr lang="it-IT" altLang="it-IT" sz="2400">
              <a:latin typeface="Gadugi" pitchFamily="34" charset="0"/>
            </a:endParaRPr>
          </a:p>
          <a:p>
            <a:pPr eaLnBrk="1" hangingPunct="1">
              <a:buFont typeface="Wingdings 3" pitchFamily="2" charset="2"/>
              <a:buNone/>
            </a:pPr>
            <a:endParaRPr lang="it-IT" altLang="it-IT" sz="2400">
              <a:latin typeface="Gadugi" pitchFamily="34" charset="0"/>
            </a:endParaRPr>
          </a:p>
        </p:txBody>
      </p:sp>
      <p:sp>
        <p:nvSpPr>
          <p:cNvPr id="41988" name="Segnaposto contenuto 2">
            <a:extLst>
              <a:ext uri="{FF2B5EF4-FFF2-40B4-BE49-F238E27FC236}">
                <a16:creationId xmlns:a16="http://schemas.microsoft.com/office/drawing/2014/main" id="{0D3B30BD-C88C-9D45-9493-B281986FC0B7}"/>
              </a:ext>
            </a:extLst>
          </p:cNvPr>
          <p:cNvSpPr txBox="1">
            <a:spLocks noChangeArrowheads="1"/>
          </p:cNvSpPr>
          <p:nvPr/>
        </p:nvSpPr>
        <p:spPr bwMode="auto">
          <a:xfrm>
            <a:off x="701675" y="2119313"/>
            <a:ext cx="88550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eaLnBrk="1" hangingPunct="1">
              <a:buFont typeface="Wingdings 3" pitchFamily="2" charset="2"/>
              <a:buNone/>
            </a:pPr>
            <a:r>
              <a:rPr lang="it-IT" altLang="it-IT" sz="2000" b="1">
                <a:latin typeface="Gadugi" pitchFamily="34" charset="0"/>
              </a:rPr>
              <a:t>Anamnesi prossima</a:t>
            </a:r>
            <a:r>
              <a:rPr lang="it-IT" altLang="it-IT" sz="2000">
                <a:latin typeface="Gadugi" pitchFamily="34" charset="0"/>
              </a:rPr>
              <a:t>: Nei 15 giorni precedenti il ricovero brevi episodi di 						  perdita di coscienza.</a:t>
            </a:r>
          </a:p>
          <a:p>
            <a:pPr eaLnBrk="1" hangingPunct="1">
              <a:buFont typeface="Wingdings 3" pitchFamily="2" charset="2"/>
              <a:buNone/>
            </a:pPr>
            <a:endParaRPr lang="it-IT" altLang="it-IT" sz="2400">
              <a:latin typeface="Gadugi" pitchFamily="34" charset="0"/>
            </a:endParaRPr>
          </a:p>
          <a:p>
            <a:pPr eaLnBrk="1" hangingPunct="1">
              <a:buFont typeface="Wingdings 3" pitchFamily="2" charset="2"/>
              <a:buNone/>
            </a:pPr>
            <a:endParaRPr lang="it-IT" altLang="it-IT" sz="2400">
              <a:latin typeface="Gadugi" pitchFamily="34" charset="0"/>
            </a:endParaRPr>
          </a:p>
          <a:p>
            <a:pPr eaLnBrk="1" hangingPunct="1">
              <a:buFont typeface="Wingdings 3" pitchFamily="2" charset="2"/>
              <a:buNone/>
            </a:pPr>
            <a:endParaRPr lang="it-IT" altLang="it-IT" sz="2400">
              <a:latin typeface="Gadugi" pitchFamily="34" charset="0"/>
            </a:endParaRPr>
          </a:p>
          <a:p>
            <a:pPr eaLnBrk="1" hangingPunct="1">
              <a:buFont typeface="Wingdings 3" pitchFamily="2" charset="2"/>
              <a:buNone/>
            </a:pPr>
            <a:endParaRPr lang="it-IT" altLang="it-IT" sz="2400">
              <a:latin typeface="Gadugi" pitchFamily="34" charset="0"/>
            </a:endParaRPr>
          </a:p>
        </p:txBody>
      </p:sp>
      <p:sp>
        <p:nvSpPr>
          <p:cNvPr id="44038" name="Segnaposto contenuto 2">
            <a:extLst>
              <a:ext uri="{FF2B5EF4-FFF2-40B4-BE49-F238E27FC236}">
                <a16:creationId xmlns:a16="http://schemas.microsoft.com/office/drawing/2014/main" id="{9DFFEC89-9570-40F7-BE43-76DF2D57E45F}"/>
              </a:ext>
            </a:extLst>
          </p:cNvPr>
          <p:cNvSpPr txBox="1">
            <a:spLocks noChangeArrowheads="1"/>
          </p:cNvSpPr>
          <p:nvPr/>
        </p:nvSpPr>
        <p:spPr bwMode="auto">
          <a:xfrm>
            <a:off x="657225" y="3830638"/>
            <a:ext cx="4067175"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342900" indent="-342900" eaLnBrk="1" hangingPunct="1">
              <a:buClr>
                <a:srgbClr val="FFFF00"/>
              </a:buClr>
              <a:defRPr/>
            </a:pPr>
            <a:r>
              <a:rPr lang="it-IT" altLang="it-IT" sz="2400" b="1" dirty="0">
                <a:latin typeface="Gadugi" panose="020B0502040204020203" pitchFamily="34" charset="0"/>
              </a:rPr>
              <a:t>RMN con </a:t>
            </a:r>
            <a:r>
              <a:rPr lang="it-IT" altLang="it-IT" sz="2400" b="1" dirty="0" err="1">
                <a:latin typeface="Gadugi" panose="020B0502040204020203" pitchFamily="34" charset="0"/>
              </a:rPr>
              <a:t>MdC</a:t>
            </a:r>
            <a:r>
              <a:rPr lang="it-IT" altLang="it-IT" sz="2400" b="1" dirty="0">
                <a:latin typeface="Gadugi" panose="020B0502040204020203" pitchFamily="34" charset="0"/>
              </a:rPr>
              <a:t>: </a:t>
            </a:r>
            <a:r>
              <a:rPr lang="it-IT" altLang="it-IT" sz="2400" dirty="0">
                <a:latin typeface="Gadugi" panose="020B0502040204020203" pitchFamily="34" charset="0"/>
              </a:rPr>
              <a:t>lesione cistico-necrotica T profonda che interessava il giro T inferiore e medio, con estensione dell’edema al giro T superiore</a:t>
            </a:r>
          </a:p>
          <a:p>
            <a:pPr eaLnBrk="1" hangingPunct="1">
              <a:buFont typeface="Wingdings 3" panose="05040102010807070707" pitchFamily="18" charset="2"/>
              <a:buNone/>
              <a:defRPr/>
            </a:pPr>
            <a:endParaRPr lang="it-IT" altLang="it-IT" sz="2400" dirty="0">
              <a:latin typeface="Gadugi" panose="020B0502040204020203" pitchFamily="34" charset="0"/>
            </a:endParaRPr>
          </a:p>
          <a:p>
            <a:pPr eaLnBrk="1" hangingPunct="1">
              <a:buFont typeface="Wingdings 3" panose="05040102010807070707" pitchFamily="18" charset="2"/>
              <a:buNone/>
              <a:defRPr/>
            </a:pPr>
            <a:endParaRPr lang="it-IT" altLang="it-IT" sz="2400" dirty="0">
              <a:latin typeface="Gadugi" panose="020B0502040204020203" pitchFamily="34" charset="0"/>
            </a:endParaRPr>
          </a:p>
          <a:p>
            <a:pPr eaLnBrk="1" hangingPunct="1">
              <a:buFont typeface="Wingdings 3" panose="05040102010807070707" pitchFamily="18" charset="2"/>
              <a:buNone/>
              <a:defRPr/>
            </a:pPr>
            <a:endParaRPr lang="it-IT" altLang="it-IT" sz="2400" dirty="0">
              <a:latin typeface="Gadugi" panose="020B0502040204020203" pitchFamily="34" charset="0"/>
            </a:endParaRPr>
          </a:p>
        </p:txBody>
      </p:sp>
      <p:pic>
        <p:nvPicPr>
          <p:cNvPr id="41990" name="Immagine 11">
            <a:extLst>
              <a:ext uri="{FF2B5EF4-FFF2-40B4-BE49-F238E27FC236}">
                <a16:creationId xmlns:a16="http://schemas.microsoft.com/office/drawing/2014/main" id="{DF54A7B2-C122-5740-8B53-89E26547D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504" y="3830638"/>
            <a:ext cx="7533772"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2034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8EBC8-B166-1F46-B343-8B8B544E2178}"/>
              </a:ext>
            </a:extLst>
          </p:cNvPr>
          <p:cNvSpPr>
            <a:spLocks noGrp="1"/>
          </p:cNvSpPr>
          <p:nvPr>
            <p:ph type="title"/>
          </p:nvPr>
        </p:nvSpPr>
        <p:spPr>
          <a:xfrm>
            <a:off x="1844784" y="557610"/>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Afasie in popolazioni atipiche: recupero -</a:t>
            </a:r>
            <a:r>
              <a:rPr lang="it-IT" b="1" i="1" dirty="0">
                <a:solidFill>
                  <a:srgbClr val="FF0000"/>
                </a:solidFill>
                <a:latin typeface="Arial" panose="020B0604020202020204" pitchFamily="34" charset="0"/>
                <a:cs typeface="Arial" panose="020B0604020202020204" pitchFamily="34" charset="0"/>
              </a:rPr>
              <a:t>approccio dinamico-</a:t>
            </a:r>
          </a:p>
        </p:txBody>
      </p:sp>
      <p:sp>
        <p:nvSpPr>
          <p:cNvPr id="3" name="Segnaposto contenuto 2">
            <a:extLst>
              <a:ext uri="{FF2B5EF4-FFF2-40B4-BE49-F238E27FC236}">
                <a16:creationId xmlns:a16="http://schemas.microsoft.com/office/drawing/2014/main" id="{598EE59C-C26B-A046-954A-27C12B4D7D6E}"/>
              </a:ext>
            </a:extLst>
          </p:cNvPr>
          <p:cNvSpPr>
            <a:spLocks noGrp="1"/>
          </p:cNvSpPr>
          <p:nvPr>
            <p:ph idx="1"/>
          </p:nvPr>
        </p:nvSpPr>
        <p:spPr>
          <a:xfrm>
            <a:off x="1679171" y="1917471"/>
            <a:ext cx="9226927" cy="4466704"/>
          </a:xfrm>
        </p:spPr>
        <p:txBody>
          <a:bodyPr>
            <a:normAutofit fontScale="92500" lnSpcReduction="20000"/>
          </a:bodyPr>
          <a:lstStyle/>
          <a:p>
            <a:pPr algn="just"/>
            <a:r>
              <a:rPr lang="it-IT" sz="2800" dirty="0">
                <a:latin typeface="Arial" panose="020B0604020202020204" pitchFamily="34" charset="0"/>
                <a:cs typeface="Arial" panose="020B0604020202020204" pitchFamily="34" charset="0"/>
              </a:rPr>
              <a:t>è quindi possibile ipotizzare, proprio studiando il modo in cui avviene il recupero, che il meccanismo sia di tipo </a:t>
            </a:r>
            <a:r>
              <a:rPr lang="it-IT" sz="2800" dirty="0" err="1">
                <a:latin typeface="Arial" panose="020B0604020202020204" pitchFamily="34" charset="0"/>
                <a:cs typeface="Arial" panose="020B0604020202020204" pitchFamily="34" charset="0"/>
              </a:rPr>
              <a:t>neurofunzionale</a:t>
            </a:r>
            <a:r>
              <a:rPr lang="it-IT" sz="2800" dirty="0">
                <a:latin typeface="Arial" panose="020B0604020202020204" pitchFamily="34" charset="0"/>
                <a:cs typeface="Arial" panose="020B0604020202020204" pitchFamily="34" charset="0"/>
              </a:rPr>
              <a:t> piuttosto che neuroanatomico infatti la lingua più danneggiata viene selettivamente inibita da fenomeni fisiopatologici generati dalla lesione</a:t>
            </a:r>
          </a:p>
          <a:p>
            <a:pPr algn="just"/>
            <a:r>
              <a:rPr lang="it-IT" sz="2800" dirty="0">
                <a:latin typeface="Arial" panose="020B0604020202020204" pitchFamily="34" charset="0"/>
                <a:cs typeface="Arial" panose="020B0604020202020204" pitchFamily="34" charset="0"/>
              </a:rPr>
              <a:t>I bilingui che hanno minor padronanza di L2 hanno bisogno di più risorse per recuperarla e contemporaneamente per inibire L1</a:t>
            </a:r>
          </a:p>
          <a:p>
            <a:pPr algn="just"/>
            <a:r>
              <a:rPr lang="it-IT" sz="2800" dirty="0">
                <a:latin typeface="Arial" panose="020B0604020202020204" pitchFamily="34" charset="0"/>
                <a:cs typeface="Arial" panose="020B0604020202020204" pitchFamily="34" charset="0"/>
              </a:rPr>
              <a:t>Infatti per utilizzare una seconda lingua è necessaria una maggior attivazione di strutture prefrontali sinistre, dei gangli della base e del giro del cingolo allo scopo di potenziare i meccanismi di controllo cognitivo</a:t>
            </a:r>
          </a:p>
        </p:txBody>
      </p:sp>
    </p:spTree>
    <p:extLst>
      <p:ext uri="{BB962C8B-B14F-4D97-AF65-F5344CB8AC3E}">
        <p14:creationId xmlns:p14="http://schemas.microsoft.com/office/powerpoint/2010/main" val="28143997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olo 1">
            <a:extLst>
              <a:ext uri="{FF2B5EF4-FFF2-40B4-BE49-F238E27FC236}">
                <a16:creationId xmlns:a16="http://schemas.microsoft.com/office/drawing/2014/main" id="{C007339E-F78B-CC45-A2E0-F2B318AA36E4}"/>
              </a:ext>
            </a:extLst>
          </p:cNvPr>
          <p:cNvSpPr>
            <a:spLocks noGrp="1" noChangeArrowheads="1"/>
          </p:cNvSpPr>
          <p:nvPr>
            <p:ph type="title"/>
          </p:nvPr>
        </p:nvSpPr>
        <p:spPr>
          <a:xfrm>
            <a:off x="4222750" y="22225"/>
            <a:ext cx="3487738" cy="760413"/>
          </a:xfrm>
        </p:spPr>
        <p:txBody>
          <a:bodyPr/>
          <a:lstStyle/>
          <a:p>
            <a:pPr eaLnBrk="1" hangingPunct="1"/>
            <a:r>
              <a:rPr lang="it-IT" altLang="it-IT">
                <a:latin typeface="Gadugi" pitchFamily="34" charset="0"/>
              </a:rPr>
              <a:t>Casi clinici - B.G.</a:t>
            </a:r>
          </a:p>
        </p:txBody>
      </p:sp>
      <p:sp>
        <p:nvSpPr>
          <p:cNvPr id="44034" name="Segnaposto contenuto 2">
            <a:extLst>
              <a:ext uri="{FF2B5EF4-FFF2-40B4-BE49-F238E27FC236}">
                <a16:creationId xmlns:a16="http://schemas.microsoft.com/office/drawing/2014/main" id="{97CF63A7-8D29-0B47-9A32-9E0454F92D17}"/>
              </a:ext>
            </a:extLst>
          </p:cNvPr>
          <p:cNvSpPr txBox="1">
            <a:spLocks noChangeArrowheads="1"/>
          </p:cNvSpPr>
          <p:nvPr/>
        </p:nvSpPr>
        <p:spPr bwMode="auto">
          <a:xfrm>
            <a:off x="2014538" y="3005138"/>
            <a:ext cx="512445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eaLnBrk="1" hangingPunct="1">
              <a:buFont typeface="Wingdings 3" pitchFamily="2" charset="2"/>
              <a:buNone/>
            </a:pPr>
            <a:endParaRPr lang="it-IT" altLang="it-IT" sz="2400">
              <a:latin typeface="Gadugi" pitchFamily="34" charset="0"/>
            </a:endParaRPr>
          </a:p>
          <a:p>
            <a:pPr eaLnBrk="1" hangingPunct="1">
              <a:buFont typeface="Wingdings 3" pitchFamily="2" charset="2"/>
              <a:buNone/>
            </a:pPr>
            <a:endParaRPr lang="it-IT" altLang="it-IT" sz="2400">
              <a:latin typeface="Gadugi" pitchFamily="34" charset="0"/>
            </a:endParaRPr>
          </a:p>
        </p:txBody>
      </p:sp>
      <p:sp>
        <p:nvSpPr>
          <p:cNvPr id="46084" name="Segnaposto contenuto 2">
            <a:extLst>
              <a:ext uri="{FF2B5EF4-FFF2-40B4-BE49-F238E27FC236}">
                <a16:creationId xmlns:a16="http://schemas.microsoft.com/office/drawing/2014/main" id="{E0C0E166-5C9A-4B37-A0AB-754E3AC2AC11}"/>
              </a:ext>
            </a:extLst>
          </p:cNvPr>
          <p:cNvSpPr txBox="1">
            <a:spLocks noChangeArrowheads="1"/>
          </p:cNvSpPr>
          <p:nvPr/>
        </p:nvSpPr>
        <p:spPr bwMode="auto">
          <a:xfrm>
            <a:off x="450850" y="776288"/>
            <a:ext cx="1174115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342900" indent="-342900" eaLnBrk="1" hangingPunct="1">
              <a:buClr>
                <a:srgbClr val="FFFF00"/>
              </a:buClr>
              <a:defRPr/>
            </a:pPr>
            <a:r>
              <a:rPr lang="it-IT" altLang="it-IT" sz="2400" b="1" dirty="0">
                <a:latin typeface="Gadugi" panose="020B0502040204020203" pitchFamily="34" charset="0"/>
              </a:rPr>
              <a:t>VNPS: DuLIP-ITA</a:t>
            </a:r>
            <a:r>
              <a:rPr lang="it-IT" altLang="it-IT" sz="2400" dirty="0">
                <a:latin typeface="Gadugi" panose="020B0502040204020203" pitchFamily="34" charset="0"/>
              </a:rPr>
              <a:t>: </a:t>
            </a:r>
            <a:r>
              <a:rPr lang="it-IT" altLang="it-IT" sz="2400" u="sng" dirty="0">
                <a:latin typeface="Gadugi" panose="020B0502040204020203" pitchFamily="34" charset="0"/>
              </a:rPr>
              <a:t>difficoltà semantiche </a:t>
            </a:r>
            <a:r>
              <a:rPr lang="it-IT" altLang="it-IT" sz="2400" dirty="0">
                <a:latin typeface="Gadugi" panose="020B0502040204020203" pitchFamily="34" charset="0"/>
              </a:rPr>
              <a:t>e di </a:t>
            </a:r>
            <a:r>
              <a:rPr lang="it-IT" altLang="it-IT" sz="2400" u="sng" dirty="0">
                <a:latin typeface="Gadugi" panose="020B0502040204020203" pitchFamily="34" charset="0"/>
              </a:rPr>
              <a:t>denominazione di oggetti e di azioni </a:t>
            </a:r>
            <a:r>
              <a:rPr lang="it-IT" altLang="it-IT" sz="2400" dirty="0">
                <a:latin typeface="Gadugi" panose="020B0502040204020203" pitchFamily="34" charset="0"/>
              </a:rPr>
              <a:t>				</a:t>
            </a:r>
            <a:r>
              <a:rPr lang="it-IT" altLang="it-IT" sz="2400" b="1" dirty="0">
                <a:latin typeface="Gadugi" panose="020B0502040204020203" pitchFamily="34" charset="0"/>
              </a:rPr>
              <a:t>prove extra-linguistiche</a:t>
            </a:r>
            <a:r>
              <a:rPr lang="it-IT" altLang="it-IT" sz="2400" dirty="0">
                <a:latin typeface="Gadugi" panose="020B0502040204020203" pitchFamily="34" charset="0"/>
              </a:rPr>
              <a:t>: difficoltà di apprendimento verbale e spaziale</a:t>
            </a:r>
          </a:p>
          <a:p>
            <a:pPr lvl="1" eaLnBrk="1" hangingPunct="1">
              <a:buFont typeface="Wingdings 3" panose="05040102010807070707" pitchFamily="18" charset="2"/>
              <a:buNone/>
              <a:defRPr/>
            </a:pPr>
            <a:endParaRPr lang="it-IT" altLang="it-IT" sz="2400" dirty="0">
              <a:latin typeface="Gadugi" panose="020B0502040204020203" pitchFamily="34" charset="0"/>
            </a:endParaRPr>
          </a:p>
          <a:p>
            <a:pPr marL="342900" indent="-342900" eaLnBrk="1" hangingPunct="1">
              <a:buClr>
                <a:srgbClr val="FFFF00"/>
              </a:buClr>
              <a:defRPr/>
            </a:pPr>
            <a:r>
              <a:rPr lang="it-IT" altLang="it-IT" sz="2400" b="1" dirty="0">
                <a:latin typeface="Gadugi" panose="020B0502040204020203" pitchFamily="34" charset="0"/>
              </a:rPr>
              <a:t>DTI: </a:t>
            </a:r>
            <a:r>
              <a:rPr lang="it-IT" altLang="it-IT" sz="2400" dirty="0">
                <a:latin typeface="Gadugi" panose="020B0502040204020203" pitchFamily="34" charset="0"/>
              </a:rPr>
              <a:t>in corrispondenza del giro T superiore assenza di segnale in relazione al FFOI, 		dislocato supero-lateralmente</a:t>
            </a:r>
          </a:p>
          <a:p>
            <a:pPr eaLnBrk="1" hangingPunct="1">
              <a:buFont typeface="Wingdings 3" panose="05040102010807070707" pitchFamily="18" charset="2"/>
              <a:buNone/>
              <a:defRPr/>
            </a:pPr>
            <a:endParaRPr lang="it-IT" altLang="it-IT" sz="2400" dirty="0">
              <a:latin typeface="Gadugi" panose="020B0502040204020203" pitchFamily="34" charset="0"/>
            </a:endParaRPr>
          </a:p>
          <a:p>
            <a:pPr eaLnBrk="1" hangingPunct="1">
              <a:buFont typeface="Wingdings 3" panose="05040102010807070707" pitchFamily="18" charset="2"/>
              <a:buNone/>
              <a:defRPr/>
            </a:pPr>
            <a:endParaRPr lang="it-IT" altLang="it-IT" sz="2400" dirty="0">
              <a:latin typeface="Gadugi" panose="020B0502040204020203" pitchFamily="34" charset="0"/>
            </a:endParaRPr>
          </a:p>
        </p:txBody>
      </p:sp>
      <p:pic>
        <p:nvPicPr>
          <p:cNvPr id="44036" name="Immagine 4">
            <a:extLst>
              <a:ext uri="{FF2B5EF4-FFF2-40B4-BE49-F238E27FC236}">
                <a16:creationId xmlns:a16="http://schemas.microsoft.com/office/drawing/2014/main" id="{29A1FDB9-5545-5B4E-ACFE-1EA74939B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025" y="3230563"/>
            <a:ext cx="2244725"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Immagine 6">
            <a:extLst>
              <a:ext uri="{FF2B5EF4-FFF2-40B4-BE49-F238E27FC236}">
                <a16:creationId xmlns:a16="http://schemas.microsoft.com/office/drawing/2014/main" id="{A7EBFE32-4C93-554F-ACFF-E5975AC81B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75" y="3230563"/>
            <a:ext cx="4425950"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e 9">
            <a:extLst>
              <a:ext uri="{FF2B5EF4-FFF2-40B4-BE49-F238E27FC236}">
                <a16:creationId xmlns:a16="http://schemas.microsoft.com/office/drawing/2014/main" id="{EC8FB703-42A3-4C11-B5D6-B5801689C444}"/>
              </a:ext>
            </a:extLst>
          </p:cNvPr>
          <p:cNvSpPr/>
          <p:nvPr/>
        </p:nvSpPr>
        <p:spPr>
          <a:xfrm rot="21110768">
            <a:off x="3300413" y="3932238"/>
            <a:ext cx="604837" cy="1233487"/>
          </a:xfrm>
          <a:prstGeom prst="ellipse">
            <a:avLst/>
          </a:prstGeom>
          <a:noFill/>
          <a:ln w="444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44039" name="Immagine 10">
            <a:extLst>
              <a:ext uri="{FF2B5EF4-FFF2-40B4-BE49-F238E27FC236}">
                <a16:creationId xmlns:a16="http://schemas.microsoft.com/office/drawing/2014/main" id="{A3C793E2-323A-C843-9DA3-F8E4CE7C77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600619">
            <a:off x="7576344" y="3737769"/>
            <a:ext cx="6762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Segnaposto contenuto 2">
            <a:extLst>
              <a:ext uri="{FF2B5EF4-FFF2-40B4-BE49-F238E27FC236}">
                <a16:creationId xmlns:a16="http://schemas.microsoft.com/office/drawing/2014/main" id="{CDF6D906-B624-DF47-B77B-2313CAD58D77}"/>
              </a:ext>
            </a:extLst>
          </p:cNvPr>
          <p:cNvSpPr txBox="1">
            <a:spLocks noChangeArrowheads="1"/>
          </p:cNvSpPr>
          <p:nvPr/>
        </p:nvSpPr>
        <p:spPr bwMode="auto">
          <a:xfrm>
            <a:off x="1300163" y="5762625"/>
            <a:ext cx="97694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lgn="ctr" eaLnBrk="1" hangingPunct="1">
              <a:buFont typeface="Wingdings 3" pitchFamily="2" charset="2"/>
              <a:buNone/>
            </a:pPr>
            <a:r>
              <a:rPr lang="it-IT" altLang="it-IT" sz="2400" b="1">
                <a:latin typeface="Gadugi" pitchFamily="34" charset="0"/>
              </a:rPr>
              <a:t>Interessamento delle regioni T mesiali con infiltrazione del FFOI con conseguenti alterazioni semantico-lessicali</a:t>
            </a:r>
            <a:endParaRPr lang="it-IT" altLang="it-IT" sz="2400">
              <a:latin typeface="Gadugi" pitchFamily="34" charset="0"/>
            </a:endParaRPr>
          </a:p>
          <a:p>
            <a:pPr eaLnBrk="1" hangingPunct="1">
              <a:buFont typeface="Wingdings 3" pitchFamily="2" charset="2"/>
              <a:buNone/>
            </a:pPr>
            <a:endParaRPr lang="it-IT" altLang="it-IT" sz="2400">
              <a:latin typeface="Gadugi" pitchFamily="34" charset="0"/>
            </a:endParaRPr>
          </a:p>
        </p:txBody>
      </p:sp>
      <p:sp>
        <p:nvSpPr>
          <p:cNvPr id="2" name="Rettangolo 1">
            <a:extLst>
              <a:ext uri="{FF2B5EF4-FFF2-40B4-BE49-F238E27FC236}">
                <a16:creationId xmlns:a16="http://schemas.microsoft.com/office/drawing/2014/main" id="{504B0BB4-EE6F-4A69-89A0-B21CB18E9DAD}"/>
              </a:ext>
            </a:extLst>
          </p:cNvPr>
          <p:cNvSpPr/>
          <p:nvPr/>
        </p:nvSpPr>
        <p:spPr>
          <a:xfrm>
            <a:off x="1285875" y="5697538"/>
            <a:ext cx="9783763" cy="94297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2424550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magine 9">
            <a:extLst>
              <a:ext uri="{FF2B5EF4-FFF2-40B4-BE49-F238E27FC236}">
                <a16:creationId xmlns:a16="http://schemas.microsoft.com/office/drawing/2014/main" id="{338A1CB5-3B97-204D-9805-08F509860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0563" y="1698625"/>
            <a:ext cx="251301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Immagine 4">
            <a:extLst>
              <a:ext uri="{FF2B5EF4-FFF2-40B4-BE49-F238E27FC236}">
                <a16:creationId xmlns:a16="http://schemas.microsoft.com/office/drawing/2014/main" id="{BE2F69D0-ED48-6D4E-B9D5-71F13BB0A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646238"/>
            <a:ext cx="2282825"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itolo 1">
            <a:extLst>
              <a:ext uri="{FF2B5EF4-FFF2-40B4-BE49-F238E27FC236}">
                <a16:creationId xmlns:a16="http://schemas.microsoft.com/office/drawing/2014/main" id="{851062EA-DF04-ED42-8E2E-A10826EF358E}"/>
              </a:ext>
            </a:extLst>
          </p:cNvPr>
          <p:cNvSpPr>
            <a:spLocks noGrp="1" noChangeArrowheads="1"/>
          </p:cNvSpPr>
          <p:nvPr>
            <p:ph type="title"/>
          </p:nvPr>
        </p:nvSpPr>
        <p:spPr>
          <a:xfrm>
            <a:off x="3930650" y="207963"/>
            <a:ext cx="3827463" cy="835025"/>
          </a:xfrm>
        </p:spPr>
        <p:txBody>
          <a:bodyPr/>
          <a:lstStyle/>
          <a:p>
            <a:pPr eaLnBrk="1" hangingPunct="1"/>
            <a:r>
              <a:rPr lang="it-IT" altLang="it-IT">
                <a:latin typeface="Gadugi" pitchFamily="34" charset="0"/>
              </a:rPr>
              <a:t>Casi clinici - B.G.</a:t>
            </a:r>
          </a:p>
        </p:txBody>
      </p:sp>
      <p:sp>
        <p:nvSpPr>
          <p:cNvPr id="3" name="Segnaposto contenuto 2">
            <a:extLst>
              <a:ext uri="{FF2B5EF4-FFF2-40B4-BE49-F238E27FC236}">
                <a16:creationId xmlns:a16="http://schemas.microsoft.com/office/drawing/2014/main" id="{19120455-4596-4E97-9EC7-5C9D173818DB}"/>
              </a:ext>
            </a:extLst>
          </p:cNvPr>
          <p:cNvSpPr>
            <a:spLocks noGrp="1"/>
          </p:cNvSpPr>
          <p:nvPr>
            <p:ph idx="1"/>
          </p:nvPr>
        </p:nvSpPr>
        <p:spPr>
          <a:xfrm>
            <a:off x="344488" y="4656138"/>
            <a:ext cx="11657012" cy="2028825"/>
          </a:xfrm>
        </p:spPr>
        <p:txBody>
          <a:bodyPr rtlCol="0">
            <a:normAutofit/>
          </a:bodyPr>
          <a:lstStyle/>
          <a:p>
            <a:pPr marL="57150" indent="0" eaLnBrk="1" fontAlgn="auto" hangingPunct="1">
              <a:spcAft>
                <a:spcPts val="0"/>
              </a:spcAft>
              <a:buFont typeface="Wingdings 3" charset="2"/>
              <a:buNone/>
              <a:defRPr/>
            </a:pPr>
            <a:r>
              <a:rPr lang="it-IT" sz="2400" b="1" dirty="0">
                <a:solidFill>
                  <a:schemeClr val="tx1">
                    <a:lumMod val="75000"/>
                    <a:lumOff val="25000"/>
                  </a:schemeClr>
                </a:solidFill>
                <a:latin typeface="Gadugi" panose="020B0502040204020203" pitchFamily="34" charset="0"/>
              </a:rPr>
              <a:t>Dati post-intervento: </a:t>
            </a:r>
          </a:p>
          <a:p>
            <a:pPr marL="400050"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Scarsa collaborazione del paziente in fase post-operatoria.</a:t>
            </a:r>
          </a:p>
          <a:p>
            <a:pPr marL="400050"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Non disponibili informazioni relative al quadro linguistico successivo all’intervento.</a:t>
            </a:r>
          </a:p>
          <a:p>
            <a:pPr marL="400050"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Decesso in breve tempo del paziente</a:t>
            </a:r>
          </a:p>
          <a:p>
            <a:pPr marL="0" indent="0" eaLnBrk="1" fontAlgn="auto" hangingPunct="1">
              <a:spcAft>
                <a:spcPts val="0"/>
              </a:spcAft>
              <a:buFont typeface="Wingdings 3" charset="2"/>
              <a:buNone/>
              <a:defRPr/>
            </a:pPr>
            <a:endParaRPr lang="it-IT" sz="2400" dirty="0">
              <a:solidFill>
                <a:schemeClr val="tx1">
                  <a:lumMod val="75000"/>
                  <a:lumOff val="25000"/>
                </a:schemeClr>
              </a:solidFill>
              <a:latin typeface="Gadugi" panose="020B0502040204020203" pitchFamily="34" charset="0"/>
            </a:endParaRPr>
          </a:p>
        </p:txBody>
      </p:sp>
      <p:sp>
        <p:nvSpPr>
          <p:cNvPr id="48134" name="Segnaposto contenuto 2">
            <a:extLst>
              <a:ext uri="{FF2B5EF4-FFF2-40B4-BE49-F238E27FC236}">
                <a16:creationId xmlns:a16="http://schemas.microsoft.com/office/drawing/2014/main" id="{226B1DBC-D794-497E-BD20-1130679E1A8C}"/>
              </a:ext>
            </a:extLst>
          </p:cNvPr>
          <p:cNvSpPr txBox="1">
            <a:spLocks noChangeArrowheads="1"/>
          </p:cNvSpPr>
          <p:nvPr/>
        </p:nvSpPr>
        <p:spPr bwMode="auto">
          <a:xfrm>
            <a:off x="2795588" y="1023938"/>
            <a:ext cx="678497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buFont typeface="Wingdings 3" panose="05040102010807070707" pitchFamily="18" charset="2"/>
              <a:buNone/>
              <a:defRPr/>
            </a:pPr>
            <a:r>
              <a:rPr lang="it-IT" altLang="it-IT" sz="2400" b="1" dirty="0">
                <a:latin typeface="Gadugi" panose="020B0502040204020203" pitchFamily="34" charset="0"/>
              </a:rPr>
              <a:t>Prove eseguite durante la DES</a:t>
            </a:r>
            <a:r>
              <a:rPr lang="it-IT" altLang="it-IT" sz="2400" dirty="0">
                <a:latin typeface="Gadugi" panose="020B0502040204020203" pitchFamily="34" charset="0"/>
              </a:rPr>
              <a:t>: </a:t>
            </a:r>
          </a:p>
          <a:p>
            <a:pPr eaLnBrk="1" hangingPunct="1">
              <a:buFont typeface="Wingdings 3" panose="05040102010807070707" pitchFamily="18" charset="2"/>
              <a:buNone/>
              <a:defRPr/>
            </a:pPr>
            <a:r>
              <a:rPr lang="it-IT" altLang="it-IT" sz="2200" dirty="0">
                <a:latin typeface="Gadugi" panose="020B0502040204020203" pitchFamily="34" charset="0"/>
              </a:rPr>
              <a:t>Categorizzazione semantica su stimolo visuo-verbale</a:t>
            </a:r>
          </a:p>
          <a:p>
            <a:pPr eaLnBrk="1" hangingPunct="1">
              <a:buFont typeface="Wingdings 3" panose="05040102010807070707" pitchFamily="18" charset="2"/>
              <a:buNone/>
              <a:defRPr/>
            </a:pPr>
            <a:r>
              <a:rPr lang="it-IT" altLang="it-IT" sz="2200" dirty="0">
                <a:latin typeface="Gadugi" panose="020B0502040204020203" pitchFamily="34" charset="0"/>
              </a:rPr>
              <a:t>Associazione semantica</a:t>
            </a:r>
          </a:p>
          <a:p>
            <a:pPr eaLnBrk="1" hangingPunct="1">
              <a:buFont typeface="Wingdings 3" panose="05040102010807070707" pitchFamily="18" charset="2"/>
              <a:buNone/>
              <a:defRPr/>
            </a:pPr>
            <a:r>
              <a:rPr lang="it-IT" altLang="it-IT" sz="2200" dirty="0">
                <a:latin typeface="Gadugi" panose="020B0502040204020203" pitchFamily="34" charset="0"/>
              </a:rPr>
              <a:t>Denominazione di oggetti</a:t>
            </a:r>
          </a:p>
          <a:p>
            <a:pPr eaLnBrk="1" hangingPunct="1">
              <a:buFont typeface="Wingdings 3" panose="05040102010807070707" pitchFamily="18" charset="2"/>
              <a:buNone/>
              <a:defRPr/>
            </a:pPr>
            <a:r>
              <a:rPr lang="it-IT" altLang="it-IT" sz="2200" dirty="0">
                <a:solidFill>
                  <a:schemeClr val="bg1">
                    <a:lumMod val="65000"/>
                  </a:schemeClr>
                </a:solidFill>
                <a:latin typeface="Gadugi" panose="020B0502040204020203" pitchFamily="34" charset="0"/>
              </a:rPr>
              <a:t>Completamento di frasi con indizio semantico</a:t>
            </a:r>
          </a:p>
          <a:p>
            <a:pPr eaLnBrk="1" hangingPunct="1">
              <a:buFont typeface="Wingdings 3" panose="05040102010807070707" pitchFamily="18" charset="2"/>
              <a:buNone/>
              <a:defRPr/>
            </a:pPr>
            <a:r>
              <a:rPr lang="it-IT" altLang="it-IT" sz="2200" dirty="0">
                <a:solidFill>
                  <a:schemeClr val="bg1">
                    <a:lumMod val="65000"/>
                  </a:schemeClr>
                </a:solidFill>
                <a:latin typeface="Gadugi" panose="020B0502040204020203" pitchFamily="34" charset="0"/>
              </a:rPr>
              <a:t>Denominazione di azioni</a:t>
            </a:r>
          </a:p>
          <a:p>
            <a:pPr lvl="1" eaLnBrk="1" hangingPunct="1">
              <a:lnSpc>
                <a:spcPts val="1500"/>
              </a:lnSpc>
              <a:buFont typeface="Wingdings 3" panose="05040102010807070707" pitchFamily="18" charset="2"/>
              <a:buNone/>
              <a:defRPr/>
            </a:pPr>
            <a:endParaRPr lang="it-IT" altLang="it-IT" sz="2200" dirty="0">
              <a:latin typeface="Gadugi" panose="020B0502040204020203" pitchFamily="34" charset="0"/>
            </a:endParaRPr>
          </a:p>
        </p:txBody>
      </p:sp>
      <p:cxnSp>
        <p:nvCxnSpPr>
          <p:cNvPr id="12" name="Connettore diritto 11">
            <a:extLst>
              <a:ext uri="{FF2B5EF4-FFF2-40B4-BE49-F238E27FC236}">
                <a16:creationId xmlns:a16="http://schemas.microsoft.com/office/drawing/2014/main" id="{E0944E6B-BEA3-41F6-947D-E3E925FF042B}"/>
              </a:ext>
            </a:extLst>
          </p:cNvPr>
          <p:cNvCxnSpPr>
            <a:cxnSpLocks/>
          </p:cNvCxnSpPr>
          <p:nvPr/>
        </p:nvCxnSpPr>
        <p:spPr>
          <a:xfrm flipH="1">
            <a:off x="1571625" y="1731963"/>
            <a:ext cx="1223963" cy="836612"/>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7" name="Connettore diritto 16">
            <a:extLst>
              <a:ext uri="{FF2B5EF4-FFF2-40B4-BE49-F238E27FC236}">
                <a16:creationId xmlns:a16="http://schemas.microsoft.com/office/drawing/2014/main" id="{2F29E61B-A90A-48EB-A43E-E2263DC60904}"/>
              </a:ext>
            </a:extLst>
          </p:cNvPr>
          <p:cNvCxnSpPr>
            <a:cxnSpLocks/>
          </p:cNvCxnSpPr>
          <p:nvPr/>
        </p:nvCxnSpPr>
        <p:spPr>
          <a:xfrm flipH="1">
            <a:off x="1757363" y="1820863"/>
            <a:ext cx="1081087" cy="1217612"/>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9" name="Connettore diritto 18">
            <a:extLst>
              <a:ext uri="{FF2B5EF4-FFF2-40B4-BE49-F238E27FC236}">
                <a16:creationId xmlns:a16="http://schemas.microsoft.com/office/drawing/2014/main" id="{70753107-20B3-4BEA-AFF6-7FFEA631A52C}"/>
              </a:ext>
            </a:extLst>
          </p:cNvPr>
          <p:cNvCxnSpPr>
            <a:cxnSpLocks/>
          </p:cNvCxnSpPr>
          <p:nvPr/>
        </p:nvCxnSpPr>
        <p:spPr>
          <a:xfrm flipH="1" flipV="1">
            <a:off x="9423400" y="1731963"/>
            <a:ext cx="1333500" cy="1071562"/>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5" name="Connettore diritto 24">
            <a:extLst>
              <a:ext uri="{FF2B5EF4-FFF2-40B4-BE49-F238E27FC236}">
                <a16:creationId xmlns:a16="http://schemas.microsoft.com/office/drawing/2014/main" id="{1E6D96A7-D94A-485B-9275-E6549EB6F782}"/>
              </a:ext>
            </a:extLst>
          </p:cNvPr>
          <p:cNvCxnSpPr>
            <a:cxnSpLocks/>
          </p:cNvCxnSpPr>
          <p:nvPr/>
        </p:nvCxnSpPr>
        <p:spPr>
          <a:xfrm flipH="1" flipV="1">
            <a:off x="5875338" y="2238375"/>
            <a:ext cx="4881562" cy="56515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7" name="Connettore diritto 26">
            <a:extLst>
              <a:ext uri="{FF2B5EF4-FFF2-40B4-BE49-F238E27FC236}">
                <a16:creationId xmlns:a16="http://schemas.microsoft.com/office/drawing/2014/main" id="{B193C6CA-15C0-4CE8-8B9F-491E548E83E4}"/>
              </a:ext>
            </a:extLst>
          </p:cNvPr>
          <p:cNvCxnSpPr>
            <a:cxnSpLocks/>
          </p:cNvCxnSpPr>
          <p:nvPr/>
        </p:nvCxnSpPr>
        <p:spPr>
          <a:xfrm flipH="1">
            <a:off x="1757363" y="2654300"/>
            <a:ext cx="1038225" cy="384175"/>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46092" name="CasellaDiTesto 1">
            <a:extLst>
              <a:ext uri="{FF2B5EF4-FFF2-40B4-BE49-F238E27FC236}">
                <a16:creationId xmlns:a16="http://schemas.microsoft.com/office/drawing/2014/main" id="{A9066E1D-A9DC-A244-AEDE-47E8A6311122}"/>
              </a:ext>
            </a:extLst>
          </p:cNvPr>
          <p:cNvSpPr txBox="1">
            <a:spLocks noChangeArrowheads="1"/>
          </p:cNvSpPr>
          <p:nvPr/>
        </p:nvSpPr>
        <p:spPr bwMode="auto">
          <a:xfrm>
            <a:off x="7905750" y="536575"/>
            <a:ext cx="2263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lgn="ctr">
              <a:spcBef>
                <a:spcPct val="0"/>
              </a:spcBef>
              <a:buClrTx/>
              <a:buFontTx/>
              <a:buNone/>
            </a:pPr>
            <a:r>
              <a:rPr lang="it-IT" altLang="it-IT">
                <a:solidFill>
                  <a:schemeClr val="tx1"/>
                </a:solidFill>
                <a:latin typeface="Gadugi" pitchFamily="34" charset="0"/>
              </a:rPr>
              <a:t>SEMANTICA</a:t>
            </a:r>
          </a:p>
          <a:p>
            <a:pPr algn="ctr">
              <a:spcBef>
                <a:spcPct val="0"/>
              </a:spcBef>
              <a:buClrTx/>
              <a:buFontTx/>
              <a:buNone/>
            </a:pPr>
            <a:r>
              <a:rPr lang="it-IT" altLang="it-IT">
                <a:solidFill>
                  <a:schemeClr val="tx1"/>
                </a:solidFill>
                <a:latin typeface="Gadugi" pitchFamily="34" charset="0"/>
              </a:rPr>
              <a:t>ACCESSO LESSICALE</a:t>
            </a:r>
          </a:p>
        </p:txBody>
      </p:sp>
      <p:sp>
        <p:nvSpPr>
          <p:cNvPr id="4" name="Ovale 3">
            <a:extLst>
              <a:ext uri="{FF2B5EF4-FFF2-40B4-BE49-F238E27FC236}">
                <a16:creationId xmlns:a16="http://schemas.microsoft.com/office/drawing/2014/main" id="{3C56C807-294A-4165-9194-1445CF2C6B78}"/>
              </a:ext>
            </a:extLst>
          </p:cNvPr>
          <p:cNvSpPr/>
          <p:nvPr/>
        </p:nvSpPr>
        <p:spPr>
          <a:xfrm>
            <a:off x="7662863" y="442913"/>
            <a:ext cx="2749550" cy="84455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30091865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olo 1">
            <a:extLst>
              <a:ext uri="{FF2B5EF4-FFF2-40B4-BE49-F238E27FC236}">
                <a16:creationId xmlns:a16="http://schemas.microsoft.com/office/drawing/2014/main" id="{ABF7AC1A-DE44-2E40-93F9-61FB06F9365D}"/>
              </a:ext>
            </a:extLst>
          </p:cNvPr>
          <p:cNvSpPr>
            <a:spLocks noGrp="1" noChangeArrowheads="1"/>
          </p:cNvSpPr>
          <p:nvPr>
            <p:ph type="title"/>
          </p:nvPr>
        </p:nvSpPr>
        <p:spPr>
          <a:xfrm>
            <a:off x="4052888" y="190500"/>
            <a:ext cx="3503612" cy="730250"/>
          </a:xfrm>
        </p:spPr>
        <p:txBody>
          <a:bodyPr/>
          <a:lstStyle/>
          <a:p>
            <a:pPr eaLnBrk="1" hangingPunct="1"/>
            <a:r>
              <a:rPr lang="it-IT" altLang="it-IT">
                <a:latin typeface="Gadugi" pitchFamily="34" charset="0"/>
              </a:rPr>
              <a:t>Casi clinici - M.I.</a:t>
            </a:r>
          </a:p>
        </p:txBody>
      </p:sp>
      <p:sp>
        <p:nvSpPr>
          <p:cNvPr id="48130" name="Segnaposto contenuto 2">
            <a:extLst>
              <a:ext uri="{FF2B5EF4-FFF2-40B4-BE49-F238E27FC236}">
                <a16:creationId xmlns:a16="http://schemas.microsoft.com/office/drawing/2014/main" id="{9360E145-CA46-DE42-80C1-AD253B419F3D}"/>
              </a:ext>
            </a:extLst>
          </p:cNvPr>
          <p:cNvSpPr>
            <a:spLocks noGrp="1" noChangeArrowheads="1"/>
          </p:cNvSpPr>
          <p:nvPr>
            <p:ph idx="1"/>
          </p:nvPr>
        </p:nvSpPr>
        <p:spPr>
          <a:xfrm>
            <a:off x="211138" y="1087438"/>
            <a:ext cx="4113212" cy="1654175"/>
          </a:xfrm>
        </p:spPr>
        <p:txBody>
          <a:bodyPr/>
          <a:lstStyle/>
          <a:p>
            <a:pPr marL="0" indent="0" eaLnBrk="1" hangingPunct="1">
              <a:lnSpc>
                <a:spcPts val="1500"/>
              </a:lnSpc>
              <a:buClr>
                <a:srgbClr val="353535"/>
              </a:buClr>
              <a:buFont typeface="Wingdings 3" pitchFamily="2" charset="2"/>
              <a:buNone/>
            </a:pPr>
            <a:r>
              <a:rPr lang="it-IT" altLang="it-IT" sz="2000" b="1" dirty="0">
                <a:latin typeface="Gadugi" pitchFamily="34" charset="0"/>
              </a:rPr>
              <a:t>Genere</a:t>
            </a:r>
            <a:r>
              <a:rPr lang="it-IT" altLang="it-IT" sz="2000" dirty="0">
                <a:latin typeface="Gadugi" pitchFamily="34" charset="0"/>
              </a:rPr>
              <a:t>: donna</a:t>
            </a:r>
          </a:p>
          <a:p>
            <a:pPr marL="0" indent="0" eaLnBrk="1" hangingPunct="1">
              <a:lnSpc>
                <a:spcPts val="1500"/>
              </a:lnSpc>
              <a:buClr>
                <a:srgbClr val="353535"/>
              </a:buClr>
              <a:buFont typeface="Wingdings 3" pitchFamily="2" charset="2"/>
              <a:buNone/>
            </a:pPr>
            <a:r>
              <a:rPr lang="it-IT" altLang="it-IT" sz="2000" b="1" dirty="0">
                <a:latin typeface="Gadugi" pitchFamily="34" charset="0"/>
              </a:rPr>
              <a:t>Età</a:t>
            </a:r>
            <a:r>
              <a:rPr lang="it-IT" altLang="it-IT" sz="2000" dirty="0">
                <a:latin typeface="Gadugi" pitchFamily="34" charset="0"/>
              </a:rPr>
              <a:t>: 68</a:t>
            </a:r>
          </a:p>
          <a:p>
            <a:pPr marL="0" indent="0" eaLnBrk="1" hangingPunct="1">
              <a:lnSpc>
                <a:spcPts val="1500"/>
              </a:lnSpc>
              <a:buClr>
                <a:srgbClr val="353535"/>
              </a:buClr>
              <a:buFont typeface="Wingdings 3" pitchFamily="2" charset="2"/>
              <a:buNone/>
            </a:pPr>
            <a:r>
              <a:rPr lang="it-IT" altLang="it-IT" sz="2000" b="1" dirty="0">
                <a:latin typeface="Gadugi" pitchFamily="34" charset="0"/>
              </a:rPr>
              <a:t>Preferenza</a:t>
            </a:r>
            <a:r>
              <a:rPr lang="it-IT" altLang="it-IT" sz="2000" dirty="0">
                <a:latin typeface="Gadugi" pitchFamily="34" charset="0"/>
              </a:rPr>
              <a:t> </a:t>
            </a:r>
            <a:r>
              <a:rPr lang="it-IT" altLang="it-IT" sz="2000" b="1" dirty="0">
                <a:latin typeface="Gadugi" pitchFamily="34" charset="0"/>
              </a:rPr>
              <a:t>manuale</a:t>
            </a:r>
            <a:r>
              <a:rPr lang="it-IT" altLang="it-IT" sz="2000" dirty="0">
                <a:latin typeface="Gadugi" pitchFamily="34" charset="0"/>
              </a:rPr>
              <a:t>: destra</a:t>
            </a:r>
          </a:p>
          <a:p>
            <a:pPr marL="0" indent="0" eaLnBrk="1" hangingPunct="1">
              <a:lnSpc>
                <a:spcPts val="1500"/>
              </a:lnSpc>
              <a:buClr>
                <a:srgbClr val="353535"/>
              </a:buClr>
              <a:buFont typeface="Wingdings 3" pitchFamily="2" charset="2"/>
              <a:buNone/>
            </a:pPr>
            <a:r>
              <a:rPr lang="it-IT" altLang="it-IT" sz="2000" b="1" dirty="0">
                <a:latin typeface="Gadugi" pitchFamily="34" charset="0"/>
              </a:rPr>
              <a:t>Scolarità</a:t>
            </a:r>
            <a:r>
              <a:rPr lang="it-IT" altLang="it-IT" sz="2000" dirty="0">
                <a:latin typeface="Gadugi" pitchFamily="34" charset="0"/>
              </a:rPr>
              <a:t>: 5 anni</a:t>
            </a:r>
          </a:p>
          <a:p>
            <a:pPr marL="0" indent="0" eaLnBrk="1" hangingPunct="1">
              <a:lnSpc>
                <a:spcPts val="1500"/>
              </a:lnSpc>
              <a:buClr>
                <a:srgbClr val="353535"/>
              </a:buClr>
              <a:buFont typeface="Wingdings 3" pitchFamily="2" charset="2"/>
              <a:buNone/>
            </a:pPr>
            <a:r>
              <a:rPr lang="it-IT" altLang="it-IT" sz="2000" b="1" dirty="0">
                <a:latin typeface="Gadugi" pitchFamily="34" charset="0"/>
              </a:rPr>
              <a:t>Tipo di lesione</a:t>
            </a:r>
            <a:r>
              <a:rPr lang="it-IT" altLang="it-IT" sz="2000" dirty="0">
                <a:latin typeface="Gadugi" pitchFamily="34" charset="0"/>
              </a:rPr>
              <a:t>: glioblastoma </a:t>
            </a:r>
            <a:r>
              <a:rPr lang="it-IT" altLang="it-IT" sz="2000" dirty="0" err="1">
                <a:latin typeface="Gadugi" pitchFamily="34" charset="0"/>
              </a:rPr>
              <a:t>F</a:t>
            </a:r>
            <a:r>
              <a:rPr lang="it-IT" altLang="it-IT" sz="2000" dirty="0">
                <a:latin typeface="Gadugi" pitchFamily="34" charset="0"/>
              </a:rPr>
              <a:t> </a:t>
            </a:r>
            <a:r>
              <a:rPr lang="it-IT" altLang="it-IT" sz="2000" dirty="0" err="1">
                <a:latin typeface="Gadugi" pitchFamily="34" charset="0"/>
              </a:rPr>
              <a:t>sn</a:t>
            </a:r>
            <a:endParaRPr lang="it-IT" altLang="it-IT" sz="2000" dirty="0">
              <a:latin typeface="Gadugi" pitchFamily="34" charset="0"/>
            </a:endParaRPr>
          </a:p>
          <a:p>
            <a:pPr marL="0" indent="0" eaLnBrk="1" hangingPunct="1">
              <a:buFont typeface="Wingdings 3" pitchFamily="2" charset="2"/>
              <a:buNone/>
            </a:pPr>
            <a:endParaRPr lang="it-IT" altLang="it-IT" sz="2400" dirty="0">
              <a:latin typeface="Gadugi" pitchFamily="34" charset="0"/>
            </a:endParaRPr>
          </a:p>
          <a:p>
            <a:pPr marL="0" indent="0" eaLnBrk="1" hangingPunct="1">
              <a:buFont typeface="Wingdings 3" pitchFamily="2" charset="2"/>
              <a:buNone/>
            </a:pPr>
            <a:endParaRPr lang="it-IT" altLang="it-IT" sz="2400" dirty="0">
              <a:latin typeface="Gadugi" pitchFamily="34" charset="0"/>
            </a:endParaRPr>
          </a:p>
          <a:p>
            <a:pPr marL="0" indent="0" eaLnBrk="1" hangingPunct="1">
              <a:buFont typeface="Wingdings 3" pitchFamily="2" charset="2"/>
              <a:buNone/>
            </a:pPr>
            <a:endParaRPr lang="it-IT" altLang="it-IT" sz="2400" dirty="0">
              <a:latin typeface="Gadugi" pitchFamily="34" charset="0"/>
            </a:endParaRPr>
          </a:p>
        </p:txBody>
      </p:sp>
      <p:sp>
        <p:nvSpPr>
          <p:cNvPr id="48131" name="Segnaposto contenuto 2">
            <a:extLst>
              <a:ext uri="{FF2B5EF4-FFF2-40B4-BE49-F238E27FC236}">
                <a16:creationId xmlns:a16="http://schemas.microsoft.com/office/drawing/2014/main" id="{12127344-143E-7942-8F3C-856D26292249}"/>
              </a:ext>
            </a:extLst>
          </p:cNvPr>
          <p:cNvSpPr txBox="1">
            <a:spLocks noChangeArrowheads="1"/>
          </p:cNvSpPr>
          <p:nvPr/>
        </p:nvSpPr>
        <p:spPr bwMode="auto">
          <a:xfrm>
            <a:off x="2014538" y="3029522"/>
            <a:ext cx="512445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eaLnBrk="1" hangingPunct="1">
              <a:buFont typeface="Wingdings 3" pitchFamily="2" charset="2"/>
              <a:buNone/>
            </a:pPr>
            <a:endParaRPr lang="it-IT" altLang="it-IT" sz="2400">
              <a:latin typeface="Gadugi" pitchFamily="34" charset="0"/>
            </a:endParaRPr>
          </a:p>
          <a:p>
            <a:pPr eaLnBrk="1" hangingPunct="1">
              <a:buFont typeface="Wingdings 3" pitchFamily="2" charset="2"/>
              <a:buNone/>
            </a:pPr>
            <a:endParaRPr lang="it-IT" altLang="it-IT" sz="2400">
              <a:latin typeface="Gadugi" pitchFamily="34" charset="0"/>
            </a:endParaRPr>
          </a:p>
        </p:txBody>
      </p:sp>
      <p:sp>
        <p:nvSpPr>
          <p:cNvPr id="8" name="Segnaposto contenuto 2">
            <a:extLst>
              <a:ext uri="{FF2B5EF4-FFF2-40B4-BE49-F238E27FC236}">
                <a16:creationId xmlns:a16="http://schemas.microsoft.com/office/drawing/2014/main" id="{D3BE1EB9-0353-4CFD-B632-A3BF77506CA3}"/>
              </a:ext>
            </a:extLst>
          </p:cNvPr>
          <p:cNvSpPr txBox="1">
            <a:spLocks/>
          </p:cNvSpPr>
          <p:nvPr/>
        </p:nvSpPr>
        <p:spPr>
          <a:xfrm>
            <a:off x="185738" y="5105400"/>
            <a:ext cx="6953250" cy="1301750"/>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fontAlgn="auto">
              <a:buClr>
                <a:srgbClr val="FFFF00"/>
              </a:buClr>
              <a:defRPr/>
            </a:pPr>
            <a:r>
              <a:rPr lang="it-IT" sz="2400" b="1" dirty="0">
                <a:latin typeface="Gadugi" panose="020B0502040204020203" pitchFamily="34" charset="0"/>
              </a:rPr>
              <a:t>RMN con </a:t>
            </a:r>
            <a:r>
              <a:rPr lang="it-IT" sz="2400" b="1" dirty="0" err="1">
                <a:latin typeface="Gadugi" panose="020B0502040204020203" pitchFamily="34" charset="0"/>
              </a:rPr>
              <a:t>MdC</a:t>
            </a:r>
            <a:r>
              <a:rPr lang="it-IT" sz="2400" dirty="0">
                <a:latin typeface="Gadugi" panose="020B0502040204020203" pitchFamily="34" charset="0"/>
              </a:rPr>
              <a:t>: lesione espansiva </a:t>
            </a:r>
            <a:r>
              <a:rPr lang="it-IT" sz="2400" dirty="0" err="1">
                <a:latin typeface="Gadugi" panose="020B0502040204020203" pitchFamily="34" charset="0"/>
              </a:rPr>
              <a:t>cortico</a:t>
            </a:r>
            <a:r>
              <a:rPr lang="it-IT" sz="2400" dirty="0">
                <a:latin typeface="Gadugi" panose="020B0502040204020203" pitchFamily="34" charset="0"/>
              </a:rPr>
              <a:t>-sottocorticale in sede F media ed inferiore </a:t>
            </a:r>
            <a:r>
              <a:rPr lang="it-IT" sz="2400" dirty="0" err="1">
                <a:latin typeface="Gadugi" panose="020B0502040204020203" pitchFamily="34" charset="0"/>
              </a:rPr>
              <a:t>sn</a:t>
            </a:r>
            <a:r>
              <a:rPr lang="it-IT" sz="2400" dirty="0">
                <a:latin typeface="Gadugi" panose="020B0502040204020203" pitchFamily="34" charset="0"/>
              </a:rPr>
              <a:t>, con aspetto cistico-necrotico </a:t>
            </a:r>
          </a:p>
          <a:p>
            <a:pPr marL="0" indent="0" fontAlgn="auto">
              <a:buFont typeface="Wingdings 3" charset="2"/>
              <a:buNone/>
              <a:defRPr/>
            </a:pPr>
            <a:endParaRPr lang="it-IT" sz="2400" dirty="0">
              <a:latin typeface="Gadugi" panose="020B0502040204020203" pitchFamily="34" charset="0"/>
            </a:endParaRPr>
          </a:p>
          <a:p>
            <a:pPr marL="0" indent="0" fontAlgn="auto">
              <a:buFont typeface="Wingdings 3" charset="2"/>
              <a:buNone/>
              <a:defRPr/>
            </a:pPr>
            <a:endParaRPr lang="it-IT" sz="2400" dirty="0">
              <a:latin typeface="Gadugi" panose="020B0502040204020203" pitchFamily="34" charset="0"/>
            </a:endParaRPr>
          </a:p>
        </p:txBody>
      </p:sp>
      <p:sp>
        <p:nvSpPr>
          <p:cNvPr id="48133" name="Segnaposto contenuto 2">
            <a:extLst>
              <a:ext uri="{FF2B5EF4-FFF2-40B4-BE49-F238E27FC236}">
                <a16:creationId xmlns:a16="http://schemas.microsoft.com/office/drawing/2014/main" id="{1374E8AE-4B9E-754C-B9A6-8C699D7CA409}"/>
              </a:ext>
            </a:extLst>
          </p:cNvPr>
          <p:cNvSpPr txBox="1">
            <a:spLocks noChangeArrowheads="1"/>
          </p:cNvSpPr>
          <p:nvPr/>
        </p:nvSpPr>
        <p:spPr bwMode="auto">
          <a:xfrm>
            <a:off x="211138" y="2554288"/>
            <a:ext cx="692785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eaLnBrk="1" hangingPunct="1">
              <a:buFont typeface="Wingdings 3" pitchFamily="2" charset="2"/>
              <a:buNone/>
            </a:pPr>
            <a:r>
              <a:rPr lang="it-IT" altLang="it-IT" sz="2000" b="1" dirty="0">
                <a:latin typeface="Gadugi" pitchFamily="34" charset="0"/>
              </a:rPr>
              <a:t>Anamnesi prossima: </a:t>
            </a:r>
            <a:r>
              <a:rPr lang="it-IT" altLang="it-IT" sz="2000" dirty="0">
                <a:latin typeface="Gadugi" pitchFamily="34" charset="0"/>
              </a:rPr>
              <a:t>da circa un mese comparsa di parafasie semantiche e verbali, mutacismo, apatia, difficoltà nell’esecuzione di attività complesse, richieste bizzarre.</a:t>
            </a:r>
          </a:p>
        </p:txBody>
      </p:sp>
      <p:pic>
        <p:nvPicPr>
          <p:cNvPr id="48134" name="Immagine 4">
            <a:extLst>
              <a:ext uri="{FF2B5EF4-FFF2-40B4-BE49-F238E27FC236}">
                <a16:creationId xmlns:a16="http://schemas.microsoft.com/office/drawing/2014/main" id="{2882D17D-37D9-C749-9E2C-A9A344EDD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8988" y="1455738"/>
            <a:ext cx="5081587"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4001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olo 1">
            <a:extLst>
              <a:ext uri="{FF2B5EF4-FFF2-40B4-BE49-F238E27FC236}">
                <a16:creationId xmlns:a16="http://schemas.microsoft.com/office/drawing/2014/main" id="{9BDF4FC6-9A77-7D48-9655-F7405269DDAA}"/>
              </a:ext>
            </a:extLst>
          </p:cNvPr>
          <p:cNvSpPr>
            <a:spLocks noGrp="1" noChangeArrowheads="1"/>
          </p:cNvSpPr>
          <p:nvPr>
            <p:ph type="title"/>
          </p:nvPr>
        </p:nvSpPr>
        <p:spPr>
          <a:xfrm>
            <a:off x="4052888" y="190500"/>
            <a:ext cx="3503612" cy="730250"/>
          </a:xfrm>
        </p:spPr>
        <p:txBody>
          <a:bodyPr/>
          <a:lstStyle/>
          <a:p>
            <a:pPr eaLnBrk="1" hangingPunct="1"/>
            <a:r>
              <a:rPr lang="it-IT" altLang="it-IT">
                <a:latin typeface="Gadugi" pitchFamily="34" charset="0"/>
              </a:rPr>
              <a:t>Casi clinici - M.I.</a:t>
            </a:r>
          </a:p>
        </p:txBody>
      </p:sp>
      <p:sp>
        <p:nvSpPr>
          <p:cNvPr id="8" name="Segnaposto contenuto 2">
            <a:extLst>
              <a:ext uri="{FF2B5EF4-FFF2-40B4-BE49-F238E27FC236}">
                <a16:creationId xmlns:a16="http://schemas.microsoft.com/office/drawing/2014/main" id="{D3BE1EB9-0353-4CFD-B632-A3BF77506CA3}"/>
              </a:ext>
            </a:extLst>
          </p:cNvPr>
          <p:cNvSpPr txBox="1">
            <a:spLocks/>
          </p:cNvSpPr>
          <p:nvPr/>
        </p:nvSpPr>
        <p:spPr>
          <a:xfrm>
            <a:off x="236538" y="4683125"/>
            <a:ext cx="11955462" cy="820738"/>
          </a:xfrm>
          <a:prstGeom prst="rect">
            <a:avLst/>
          </a:prstGeom>
        </p:spPr>
        <p:txBody>
          <a:bodyPr>
            <a:normAutofit fontScale="9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fontAlgn="auto">
              <a:buFont typeface="Wingdings 3" charset="2"/>
              <a:buNone/>
              <a:defRPr/>
            </a:pPr>
            <a:endParaRPr lang="it-IT" sz="2400" b="1" dirty="0">
              <a:latin typeface="Gadugi" panose="020B0502040204020203" pitchFamily="34" charset="0"/>
            </a:endParaRPr>
          </a:p>
          <a:p>
            <a:pPr fontAlgn="auto">
              <a:buClr>
                <a:srgbClr val="FFFF00"/>
              </a:buClr>
              <a:defRPr/>
            </a:pPr>
            <a:r>
              <a:rPr lang="it-IT" sz="2400" b="1" dirty="0">
                <a:latin typeface="Gadugi" panose="020B0502040204020203" pitchFamily="34" charset="0"/>
              </a:rPr>
              <a:t>DTI: </a:t>
            </a:r>
            <a:r>
              <a:rPr lang="it-IT" sz="2400" dirty="0">
                <a:latin typeface="Gadugi" panose="020B0502040204020203" pitchFamily="34" charset="0"/>
              </a:rPr>
              <a:t>dati non disponibili</a:t>
            </a:r>
          </a:p>
          <a:p>
            <a:pPr marL="0" indent="0" fontAlgn="auto">
              <a:buFont typeface="Wingdings 3" charset="2"/>
              <a:buNone/>
              <a:defRPr/>
            </a:pPr>
            <a:endParaRPr lang="it-IT" sz="2400" dirty="0">
              <a:latin typeface="Gadugi" panose="020B0502040204020203" pitchFamily="34" charset="0"/>
            </a:endParaRPr>
          </a:p>
          <a:p>
            <a:pPr marL="0" indent="0" fontAlgn="auto">
              <a:buFont typeface="Wingdings 3" charset="2"/>
              <a:buNone/>
              <a:defRPr/>
            </a:pPr>
            <a:endParaRPr lang="it-IT" sz="2400" dirty="0">
              <a:latin typeface="Gadugi" panose="020B0502040204020203" pitchFamily="34" charset="0"/>
            </a:endParaRPr>
          </a:p>
        </p:txBody>
      </p:sp>
      <p:sp>
        <p:nvSpPr>
          <p:cNvPr id="52228" name="Segnaposto contenuto 2">
            <a:extLst>
              <a:ext uri="{FF2B5EF4-FFF2-40B4-BE49-F238E27FC236}">
                <a16:creationId xmlns:a16="http://schemas.microsoft.com/office/drawing/2014/main" id="{E1D5AB0A-B95D-4F1B-AD95-784FDE38A3B5}"/>
              </a:ext>
            </a:extLst>
          </p:cNvPr>
          <p:cNvSpPr txBox="1">
            <a:spLocks noChangeArrowheads="1"/>
          </p:cNvSpPr>
          <p:nvPr/>
        </p:nvSpPr>
        <p:spPr bwMode="auto">
          <a:xfrm>
            <a:off x="236538" y="920750"/>
            <a:ext cx="11955462"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buClr>
                <a:srgbClr val="FFFF00"/>
              </a:buClr>
              <a:defRPr/>
            </a:pPr>
            <a:r>
              <a:rPr lang="it-IT" altLang="it-IT" sz="2400" b="1" dirty="0">
                <a:latin typeface="Gadugi" panose="020B0502040204020203" pitchFamily="34" charset="0"/>
              </a:rPr>
              <a:t>VNPS: DuLIP-ITA</a:t>
            </a:r>
            <a:r>
              <a:rPr lang="it-IT" altLang="it-IT" sz="2400" dirty="0">
                <a:latin typeface="Gadugi" panose="020B0502040204020203" pitchFamily="34" charset="0"/>
              </a:rPr>
              <a:t>:</a:t>
            </a:r>
            <a:r>
              <a:rPr lang="it-IT" altLang="it-IT" sz="2400" b="1" dirty="0">
                <a:latin typeface="Gadugi" panose="020B0502040204020203" pitchFamily="34" charset="0"/>
              </a:rPr>
              <a:t> </a:t>
            </a:r>
            <a:r>
              <a:rPr lang="it-IT" altLang="it-IT" sz="2400" dirty="0">
                <a:latin typeface="Gadugi" panose="020B0502040204020203" pitchFamily="34" charset="0"/>
              </a:rPr>
              <a:t>diffuse alterazioni del linguaggio, soprattutto: 	</a:t>
            </a:r>
            <a:r>
              <a:rPr lang="it-IT" altLang="it-IT" sz="2400" u="sng" dirty="0">
                <a:latin typeface="Gadugi" panose="020B0502040204020203" pitchFamily="34" charset="0"/>
              </a:rPr>
              <a:t>denominazione</a:t>
            </a:r>
            <a:r>
              <a:rPr lang="it-IT" altLang="it-IT" sz="2400" dirty="0">
                <a:latin typeface="Gadugi" panose="020B0502040204020203" pitchFamily="34" charset="0"/>
              </a:rPr>
              <a:t>, 							</a:t>
            </a:r>
            <a:r>
              <a:rPr lang="it-IT" altLang="it-IT" sz="2400" u="sng" dirty="0">
                <a:latin typeface="Gadugi" panose="020B0502040204020203" pitchFamily="34" charset="0"/>
              </a:rPr>
              <a:t>sintassi</a:t>
            </a:r>
            <a:r>
              <a:rPr lang="it-IT" altLang="it-IT" sz="2400" dirty="0">
                <a:latin typeface="Gadugi" panose="020B0502040204020203" pitchFamily="34" charset="0"/>
              </a:rPr>
              <a:t> e </a:t>
            </a:r>
            <a:r>
              <a:rPr lang="it-IT" altLang="it-IT" sz="2400" u="sng" dirty="0">
                <a:latin typeface="Gadugi" panose="020B0502040204020203" pitchFamily="34" charset="0"/>
              </a:rPr>
              <a:t>semantica</a:t>
            </a:r>
            <a:r>
              <a:rPr lang="it-IT" altLang="it-IT" sz="2400" dirty="0">
                <a:latin typeface="Gadugi" panose="020B0502040204020203" pitchFamily="34" charset="0"/>
              </a:rPr>
              <a:t>. </a:t>
            </a:r>
          </a:p>
          <a:p>
            <a:pPr marL="0" indent="0" eaLnBrk="1" hangingPunct="1">
              <a:buFont typeface="Wingdings 3" panose="05040102010807070707" pitchFamily="18" charset="2"/>
              <a:buNone/>
              <a:defRPr/>
            </a:pPr>
            <a:r>
              <a:rPr lang="it-IT" altLang="it-IT" sz="2400" dirty="0">
                <a:latin typeface="Gadugi" panose="020B0502040204020203" pitchFamily="34" charset="0"/>
              </a:rPr>
              <a:t>						alterazioni nella prova formale che esamina l’articolazione 								(diadococinesi)</a:t>
            </a:r>
          </a:p>
          <a:p>
            <a:pPr marL="0" indent="0" eaLnBrk="1" hangingPunct="1">
              <a:buFont typeface="Wingdings 3" panose="05040102010807070707" pitchFamily="18" charset="2"/>
              <a:buNone/>
              <a:defRPr/>
            </a:pPr>
            <a:endParaRPr lang="it-IT" altLang="it-IT" sz="2400" dirty="0">
              <a:latin typeface="Gadugi" panose="020B0502040204020203" pitchFamily="34" charset="0"/>
            </a:endParaRPr>
          </a:p>
          <a:p>
            <a:pPr marL="0" indent="0" eaLnBrk="1" hangingPunct="1">
              <a:buFont typeface="Wingdings 3" panose="05040102010807070707" pitchFamily="18" charset="2"/>
              <a:buNone/>
              <a:defRPr/>
            </a:pPr>
            <a:r>
              <a:rPr lang="it-IT" altLang="it-IT" sz="2400" dirty="0">
                <a:latin typeface="Gadugi" panose="020B0502040204020203" pitchFamily="34" charset="0"/>
              </a:rPr>
              <a:t>			</a:t>
            </a:r>
            <a:r>
              <a:rPr lang="it-IT" altLang="it-IT" sz="2400" b="1" dirty="0">
                <a:latin typeface="Gadugi" panose="020B0502040204020203" pitchFamily="34" charset="0"/>
              </a:rPr>
              <a:t>Prove extra-linguistiche</a:t>
            </a:r>
            <a:r>
              <a:rPr lang="it-IT" altLang="it-IT" sz="2400" dirty="0">
                <a:latin typeface="Gadugi" panose="020B0502040204020203" pitchFamily="34" charset="0"/>
              </a:rPr>
              <a:t>: deficitarie attenzione selettiva, prassia costruttiva, 			apprendimento spaziale e verbale, capacità di concettualizzazione. </a:t>
            </a:r>
          </a:p>
          <a:p>
            <a:pPr marL="0" indent="0" eaLnBrk="1" hangingPunct="1">
              <a:buFont typeface="Wingdings 3" panose="05040102010807070707" pitchFamily="18" charset="2"/>
              <a:buNone/>
              <a:defRPr/>
            </a:pPr>
            <a:r>
              <a:rPr lang="it-IT" altLang="it-IT" sz="2400" dirty="0">
                <a:latin typeface="Gadugi" panose="020B0502040204020203" pitchFamily="34" charset="0"/>
              </a:rPr>
              <a:t>			</a:t>
            </a:r>
            <a:r>
              <a:rPr lang="it-IT" altLang="it-IT" sz="2400" u="sng" dirty="0">
                <a:latin typeface="Gadugi" panose="020B0502040204020203" pitchFamily="34" charset="0"/>
              </a:rPr>
              <a:t>Le difficoltà espressive penalizzavano significativamente il punteggio delle 	</a:t>
            </a:r>
            <a:r>
              <a:rPr lang="it-IT" altLang="it-IT" sz="2400" dirty="0">
                <a:latin typeface="Gadugi" panose="020B0502040204020203" pitchFamily="34" charset="0"/>
              </a:rPr>
              <a:t>			</a:t>
            </a:r>
            <a:r>
              <a:rPr lang="it-IT" altLang="it-IT" sz="2400" u="sng" dirty="0">
                <a:latin typeface="Gadugi" panose="020B0502040204020203" pitchFamily="34" charset="0"/>
              </a:rPr>
              <a:t>prove in cui era previsto un output orale</a:t>
            </a:r>
            <a:r>
              <a:rPr lang="it-IT" altLang="it-IT" sz="2400" dirty="0">
                <a:latin typeface="Gadugi" panose="020B0502040204020203" pitchFamily="34" charset="0"/>
              </a:rPr>
              <a:t>.</a:t>
            </a:r>
          </a:p>
          <a:p>
            <a:pPr lvl="1" eaLnBrk="1" hangingPunct="1">
              <a:buFont typeface="Arial" panose="020B0604020202020204" pitchFamily="34" charset="0"/>
              <a:buChar char="•"/>
              <a:defRPr/>
            </a:pPr>
            <a:endParaRPr lang="it-IT" altLang="it-IT" sz="2200" dirty="0">
              <a:latin typeface="Gadugi" panose="020B0502040204020203" pitchFamily="34" charset="0"/>
            </a:endParaRPr>
          </a:p>
        </p:txBody>
      </p:sp>
      <p:sp>
        <p:nvSpPr>
          <p:cNvPr id="50180" name="Segnaposto contenuto 2">
            <a:extLst>
              <a:ext uri="{FF2B5EF4-FFF2-40B4-BE49-F238E27FC236}">
                <a16:creationId xmlns:a16="http://schemas.microsoft.com/office/drawing/2014/main" id="{D9742654-E10F-2A42-A9D4-8985C174DC34}"/>
              </a:ext>
            </a:extLst>
          </p:cNvPr>
          <p:cNvSpPr txBox="1">
            <a:spLocks noChangeArrowheads="1"/>
          </p:cNvSpPr>
          <p:nvPr/>
        </p:nvSpPr>
        <p:spPr bwMode="auto">
          <a:xfrm>
            <a:off x="1131888" y="5751513"/>
            <a:ext cx="9937750" cy="792162"/>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lgn="ctr" eaLnBrk="1" hangingPunct="1">
              <a:buFont typeface="Wingdings 3" pitchFamily="2" charset="2"/>
              <a:buNone/>
            </a:pPr>
            <a:r>
              <a:rPr lang="it-IT" altLang="it-IT" sz="2400" b="1">
                <a:latin typeface="Gadugi" pitchFamily="34" charset="0"/>
              </a:rPr>
              <a:t>Interessamento delle regioni cortico-sottocorticali in sede F media ed inferiore con conseguenti deficit di produzione verbale</a:t>
            </a:r>
            <a:endParaRPr lang="it-IT" altLang="it-IT" sz="2400">
              <a:latin typeface="Gadugi" pitchFamily="34" charset="0"/>
            </a:endParaRPr>
          </a:p>
        </p:txBody>
      </p:sp>
    </p:spTree>
    <p:extLst>
      <p:ext uri="{BB962C8B-B14F-4D97-AF65-F5344CB8AC3E}">
        <p14:creationId xmlns:p14="http://schemas.microsoft.com/office/powerpoint/2010/main" val="22231477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mmagine 4">
            <a:extLst>
              <a:ext uri="{FF2B5EF4-FFF2-40B4-BE49-F238E27FC236}">
                <a16:creationId xmlns:a16="http://schemas.microsoft.com/office/drawing/2014/main" id="{FE6CC136-DC8A-C940-AE1B-D89A7F4E2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3" y="987425"/>
            <a:ext cx="3271837"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itolo 1">
            <a:extLst>
              <a:ext uri="{FF2B5EF4-FFF2-40B4-BE49-F238E27FC236}">
                <a16:creationId xmlns:a16="http://schemas.microsoft.com/office/drawing/2014/main" id="{A7483BFE-D964-9941-86B9-7F5DAD09F4B9}"/>
              </a:ext>
            </a:extLst>
          </p:cNvPr>
          <p:cNvSpPr>
            <a:spLocks noGrp="1" noChangeArrowheads="1"/>
          </p:cNvSpPr>
          <p:nvPr>
            <p:ph type="title"/>
          </p:nvPr>
        </p:nvSpPr>
        <p:spPr>
          <a:xfrm>
            <a:off x="4059238" y="179388"/>
            <a:ext cx="3570287" cy="833437"/>
          </a:xfrm>
        </p:spPr>
        <p:txBody>
          <a:bodyPr/>
          <a:lstStyle/>
          <a:p>
            <a:pPr eaLnBrk="1" hangingPunct="1"/>
            <a:r>
              <a:rPr lang="it-IT" altLang="it-IT">
                <a:latin typeface="Gadugi" pitchFamily="34" charset="0"/>
              </a:rPr>
              <a:t>Casi clinici – M.I.</a:t>
            </a:r>
          </a:p>
        </p:txBody>
      </p:sp>
      <p:sp>
        <p:nvSpPr>
          <p:cNvPr id="3" name="Segnaposto contenuto 2">
            <a:extLst>
              <a:ext uri="{FF2B5EF4-FFF2-40B4-BE49-F238E27FC236}">
                <a16:creationId xmlns:a16="http://schemas.microsoft.com/office/drawing/2014/main" id="{19120455-4596-4E97-9EC7-5C9D173818DB}"/>
              </a:ext>
            </a:extLst>
          </p:cNvPr>
          <p:cNvSpPr>
            <a:spLocks noGrp="1"/>
          </p:cNvSpPr>
          <p:nvPr>
            <p:ph idx="1"/>
          </p:nvPr>
        </p:nvSpPr>
        <p:spPr>
          <a:xfrm>
            <a:off x="349250" y="4116388"/>
            <a:ext cx="11657013" cy="2741612"/>
          </a:xfrm>
        </p:spPr>
        <p:txBody>
          <a:bodyPr rtlCol="0">
            <a:normAutofit fontScale="92500" lnSpcReduction="10000"/>
          </a:bodyPr>
          <a:lstStyle/>
          <a:p>
            <a:pPr marL="57150" indent="0" eaLnBrk="1" fontAlgn="auto" hangingPunct="1">
              <a:spcAft>
                <a:spcPts val="0"/>
              </a:spcAft>
              <a:buFont typeface="Wingdings 3" charset="2"/>
              <a:buNone/>
              <a:defRPr/>
            </a:pPr>
            <a:r>
              <a:rPr lang="it-IT" sz="2400" b="1" dirty="0">
                <a:solidFill>
                  <a:schemeClr val="tx1">
                    <a:lumMod val="75000"/>
                    <a:lumOff val="25000"/>
                  </a:schemeClr>
                </a:solidFill>
                <a:latin typeface="Gadugi" panose="020B0502040204020203" pitchFamily="34" charset="0"/>
              </a:rPr>
              <a:t>Dati post-intervento:</a:t>
            </a:r>
          </a:p>
          <a:p>
            <a:pPr marL="400050" eaLnBrk="1" fontAlgn="auto" hangingPunct="1">
              <a:spcAft>
                <a:spcPts val="0"/>
              </a:spcAft>
              <a:buFont typeface="Arial" panose="020B0604020202020204" pitchFamily="34" charset="0"/>
              <a:buChar char="•"/>
              <a:defRPr/>
            </a:pPr>
            <a:r>
              <a:rPr lang="it-IT" sz="2400" b="1" dirty="0">
                <a:solidFill>
                  <a:schemeClr val="tx1">
                    <a:lumMod val="75000"/>
                    <a:lumOff val="25000"/>
                  </a:schemeClr>
                </a:solidFill>
                <a:latin typeface="Gadugi" panose="020B0502040204020203" pitchFamily="34" charset="0"/>
              </a:rPr>
              <a:t>1</a:t>
            </a:r>
            <a:r>
              <a:rPr lang="it-IT" sz="2400" dirty="0">
                <a:solidFill>
                  <a:schemeClr val="tx1">
                    <a:lumMod val="75000"/>
                    <a:lumOff val="25000"/>
                  </a:schemeClr>
                </a:solidFill>
                <a:latin typeface="Gadugi" panose="020B0502040204020203" pitchFamily="34" charset="0"/>
              </a:rPr>
              <a:t> </a:t>
            </a:r>
            <a:r>
              <a:rPr lang="it-IT" sz="2400" b="1" dirty="0">
                <a:solidFill>
                  <a:schemeClr val="tx1">
                    <a:lumMod val="75000"/>
                    <a:lumOff val="25000"/>
                  </a:schemeClr>
                </a:solidFill>
                <a:latin typeface="Gadugi" panose="020B0502040204020203" pitchFamily="34" charset="0"/>
              </a:rPr>
              <a:t>settimana</a:t>
            </a:r>
            <a:r>
              <a:rPr lang="it-IT" sz="2400" dirty="0">
                <a:solidFill>
                  <a:schemeClr val="tx1">
                    <a:lumMod val="75000"/>
                    <a:lumOff val="25000"/>
                  </a:schemeClr>
                </a:solidFill>
                <a:latin typeface="Gadugi" panose="020B0502040204020203" pitchFamily="34" charset="0"/>
              </a:rPr>
              <a:t>: lieve peggioramento delle competenze semantiche e sintattiche</a:t>
            </a:r>
          </a:p>
          <a:p>
            <a:pPr marL="400050" eaLnBrk="1" fontAlgn="auto" hangingPunct="1">
              <a:spcAft>
                <a:spcPts val="0"/>
              </a:spcAft>
              <a:buFont typeface="Arial" panose="020B0604020202020204" pitchFamily="34" charset="0"/>
              <a:buChar char="•"/>
              <a:defRPr/>
            </a:pPr>
            <a:r>
              <a:rPr lang="it-IT" sz="2400" b="1" dirty="0">
                <a:solidFill>
                  <a:schemeClr val="tx1">
                    <a:lumMod val="75000"/>
                    <a:lumOff val="25000"/>
                  </a:schemeClr>
                </a:solidFill>
                <a:latin typeface="Gadugi" panose="020B0502040204020203" pitchFamily="34" charset="0"/>
              </a:rPr>
              <a:t>1 mese</a:t>
            </a:r>
            <a:r>
              <a:rPr lang="it-IT" sz="2400" dirty="0">
                <a:solidFill>
                  <a:schemeClr val="tx1">
                    <a:lumMod val="75000"/>
                    <a:lumOff val="25000"/>
                  </a:schemeClr>
                </a:solidFill>
                <a:latin typeface="Gadugi" panose="020B0502040204020203" pitchFamily="34" charset="0"/>
              </a:rPr>
              <a:t>: quadro cognitivo globalmente migliorato.</a:t>
            </a:r>
          </a:p>
          <a:p>
            <a:pPr marL="57150" indent="0" eaLnBrk="1" fontAlgn="auto" hangingPunct="1">
              <a:spcAft>
                <a:spcPts val="0"/>
              </a:spcAft>
              <a:buFont typeface="Wingdings 3" charset="2"/>
              <a:buNone/>
              <a:defRPr/>
            </a:pPr>
            <a:r>
              <a:rPr lang="it-IT" sz="2400" dirty="0">
                <a:solidFill>
                  <a:schemeClr val="tx1">
                    <a:lumMod val="75000"/>
                    <a:lumOff val="25000"/>
                  </a:schemeClr>
                </a:solidFill>
                <a:latin typeface="Gadugi" panose="020B0502040204020203" pitchFamily="34" charset="0"/>
              </a:rPr>
              <a:t>			Sporadiche anomie nell’eloquio spontaneo. Alla VNPS formale quadro linguistico 				sovrapponibile alla fase </a:t>
            </a:r>
            <a:r>
              <a:rPr lang="it-IT" sz="2400" dirty="0" err="1">
                <a:solidFill>
                  <a:schemeClr val="tx1">
                    <a:lumMod val="75000"/>
                    <a:lumOff val="25000"/>
                  </a:schemeClr>
                </a:solidFill>
                <a:latin typeface="Gadugi" panose="020B0502040204020203" pitchFamily="34" charset="0"/>
              </a:rPr>
              <a:t>pre</a:t>
            </a:r>
            <a:r>
              <a:rPr lang="it-IT" sz="2400" dirty="0">
                <a:solidFill>
                  <a:schemeClr val="tx1">
                    <a:lumMod val="75000"/>
                    <a:lumOff val="25000"/>
                  </a:schemeClr>
                </a:solidFill>
                <a:latin typeface="Gadugi" panose="020B0502040204020203" pitchFamily="34" charset="0"/>
              </a:rPr>
              <a:t>-operatoria o lievemente migliorato.</a:t>
            </a:r>
          </a:p>
          <a:p>
            <a:pPr marL="57150" indent="0" eaLnBrk="1" fontAlgn="auto" hangingPunct="1">
              <a:spcAft>
                <a:spcPts val="0"/>
              </a:spcAft>
              <a:buFont typeface="Wingdings 3" charset="2"/>
              <a:buNone/>
              <a:defRPr/>
            </a:pPr>
            <a:r>
              <a:rPr lang="it-IT" sz="2400" dirty="0">
                <a:solidFill>
                  <a:schemeClr val="tx1">
                    <a:lumMod val="75000"/>
                    <a:lumOff val="25000"/>
                  </a:schemeClr>
                </a:solidFill>
                <a:latin typeface="Gadugi" panose="020B0502040204020203" pitchFamily="34" charset="0"/>
              </a:rPr>
              <a:t>			Quadro extra-linguistico migliorato (attenzione divisa, prassia costruttiva, 						apprendimento spaziale e verbale)</a:t>
            </a:r>
          </a:p>
          <a:p>
            <a:pPr marL="57150" indent="0" eaLnBrk="1" fontAlgn="auto" hangingPunct="1">
              <a:spcAft>
                <a:spcPts val="0"/>
              </a:spcAft>
              <a:buFont typeface="Wingdings 3" charset="2"/>
              <a:buNone/>
              <a:defRPr/>
            </a:pPr>
            <a:endParaRPr lang="it-IT" sz="2400" dirty="0">
              <a:solidFill>
                <a:schemeClr val="tx1">
                  <a:lumMod val="75000"/>
                  <a:lumOff val="25000"/>
                </a:schemeClr>
              </a:solidFill>
              <a:latin typeface="Gadugi" panose="020B0502040204020203" pitchFamily="34" charset="0"/>
            </a:endParaRPr>
          </a:p>
        </p:txBody>
      </p:sp>
      <p:sp>
        <p:nvSpPr>
          <p:cNvPr id="54277" name="Segnaposto contenuto 2">
            <a:extLst>
              <a:ext uri="{FF2B5EF4-FFF2-40B4-BE49-F238E27FC236}">
                <a16:creationId xmlns:a16="http://schemas.microsoft.com/office/drawing/2014/main" id="{435A4E40-D608-4205-AF7C-DF068004B4EF}"/>
              </a:ext>
            </a:extLst>
          </p:cNvPr>
          <p:cNvSpPr txBox="1">
            <a:spLocks noChangeArrowheads="1"/>
          </p:cNvSpPr>
          <p:nvPr/>
        </p:nvSpPr>
        <p:spPr bwMode="auto">
          <a:xfrm>
            <a:off x="5207000" y="1041400"/>
            <a:ext cx="678497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buFont typeface="Wingdings 3" panose="05040102010807070707" pitchFamily="18" charset="2"/>
              <a:buNone/>
              <a:defRPr/>
            </a:pPr>
            <a:r>
              <a:rPr lang="it-IT" altLang="it-IT" sz="2400" b="1" dirty="0">
                <a:latin typeface="Gadugi" panose="020B0502040204020203" pitchFamily="34" charset="0"/>
              </a:rPr>
              <a:t>Prove eseguite durante la DES</a:t>
            </a:r>
            <a:r>
              <a:rPr lang="it-IT" altLang="it-IT" sz="2400" dirty="0">
                <a:latin typeface="Gadugi" panose="020B0502040204020203" pitchFamily="34" charset="0"/>
              </a:rPr>
              <a:t>: </a:t>
            </a:r>
          </a:p>
          <a:p>
            <a:pPr eaLnBrk="1" hangingPunct="1">
              <a:buFont typeface="Wingdings 3" panose="05040102010807070707" pitchFamily="18" charset="2"/>
              <a:buNone/>
              <a:defRPr/>
            </a:pPr>
            <a:r>
              <a:rPr lang="it-IT" altLang="it-IT" sz="2200" dirty="0">
                <a:latin typeface="Gadugi" panose="020B0502040204020203" pitchFamily="34" charset="0"/>
              </a:rPr>
              <a:t>Diadococinesi</a:t>
            </a:r>
          </a:p>
          <a:p>
            <a:pPr eaLnBrk="1" hangingPunct="1">
              <a:buFont typeface="Wingdings 3" panose="05040102010807070707" pitchFamily="18" charset="2"/>
              <a:buNone/>
              <a:defRPr/>
            </a:pPr>
            <a:r>
              <a:rPr lang="it-IT" altLang="it-IT" sz="2200" dirty="0">
                <a:latin typeface="Gadugi" panose="020B0502040204020203" pitchFamily="34" charset="0"/>
              </a:rPr>
              <a:t>Generazione di verbi</a:t>
            </a:r>
          </a:p>
          <a:p>
            <a:pPr eaLnBrk="1" hangingPunct="1">
              <a:buFont typeface="Wingdings 3" panose="05040102010807070707" pitchFamily="18" charset="2"/>
              <a:buNone/>
              <a:defRPr/>
            </a:pPr>
            <a:r>
              <a:rPr lang="it-IT" altLang="it-IT" sz="2200" dirty="0">
                <a:latin typeface="Gadugi" panose="020B0502040204020203" pitchFamily="34" charset="0"/>
              </a:rPr>
              <a:t>Denominazione di azioni</a:t>
            </a:r>
          </a:p>
          <a:p>
            <a:pPr eaLnBrk="1" hangingPunct="1">
              <a:buFont typeface="Wingdings 3" panose="05040102010807070707" pitchFamily="18" charset="2"/>
              <a:buNone/>
              <a:defRPr/>
            </a:pPr>
            <a:r>
              <a:rPr lang="it-IT" altLang="it-IT" sz="2200" dirty="0">
                <a:solidFill>
                  <a:schemeClr val="bg1">
                    <a:lumMod val="65000"/>
                  </a:schemeClr>
                </a:solidFill>
                <a:latin typeface="Gadugi" panose="020B0502040204020203" pitchFamily="34" charset="0"/>
              </a:rPr>
              <a:t>Categorizzazione semantica su stimolo visuo-verbale</a:t>
            </a:r>
          </a:p>
          <a:p>
            <a:pPr eaLnBrk="1" hangingPunct="1">
              <a:buFont typeface="Wingdings 3" panose="05040102010807070707" pitchFamily="18" charset="2"/>
              <a:buNone/>
              <a:defRPr/>
            </a:pPr>
            <a:r>
              <a:rPr lang="it-IT" altLang="it-IT" sz="2200" dirty="0">
                <a:solidFill>
                  <a:schemeClr val="bg1">
                    <a:lumMod val="65000"/>
                  </a:schemeClr>
                </a:solidFill>
                <a:latin typeface="Gadugi" panose="020B0502040204020203" pitchFamily="34" charset="0"/>
              </a:rPr>
              <a:t>Associazione semantica</a:t>
            </a:r>
          </a:p>
        </p:txBody>
      </p:sp>
      <p:cxnSp>
        <p:nvCxnSpPr>
          <p:cNvPr id="12" name="Connettore diritto 11">
            <a:extLst>
              <a:ext uri="{FF2B5EF4-FFF2-40B4-BE49-F238E27FC236}">
                <a16:creationId xmlns:a16="http://schemas.microsoft.com/office/drawing/2014/main" id="{E0944E6B-BEA3-41F6-947D-E3E925FF042B}"/>
              </a:ext>
            </a:extLst>
          </p:cNvPr>
          <p:cNvCxnSpPr>
            <a:cxnSpLocks/>
          </p:cNvCxnSpPr>
          <p:nvPr/>
        </p:nvCxnSpPr>
        <p:spPr>
          <a:xfrm flipH="1" flipV="1">
            <a:off x="2413000" y="1436688"/>
            <a:ext cx="2794000" cy="244475"/>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7" name="Connettore diritto 16">
            <a:extLst>
              <a:ext uri="{FF2B5EF4-FFF2-40B4-BE49-F238E27FC236}">
                <a16:creationId xmlns:a16="http://schemas.microsoft.com/office/drawing/2014/main" id="{2F29E61B-A90A-48EB-A43E-E2263DC60904}"/>
              </a:ext>
            </a:extLst>
          </p:cNvPr>
          <p:cNvCxnSpPr>
            <a:cxnSpLocks/>
          </p:cNvCxnSpPr>
          <p:nvPr/>
        </p:nvCxnSpPr>
        <p:spPr>
          <a:xfrm flipH="1">
            <a:off x="1757363" y="1725613"/>
            <a:ext cx="3451225" cy="334962"/>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9" name="Connettore diritto 18">
            <a:extLst>
              <a:ext uri="{FF2B5EF4-FFF2-40B4-BE49-F238E27FC236}">
                <a16:creationId xmlns:a16="http://schemas.microsoft.com/office/drawing/2014/main" id="{70753107-20B3-4BEA-AFF6-7FFEA631A52C}"/>
              </a:ext>
            </a:extLst>
          </p:cNvPr>
          <p:cNvCxnSpPr>
            <a:cxnSpLocks/>
          </p:cNvCxnSpPr>
          <p:nvPr/>
        </p:nvCxnSpPr>
        <p:spPr>
          <a:xfrm flipH="1" flipV="1">
            <a:off x="1727200" y="2136775"/>
            <a:ext cx="3479800" cy="53975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5" name="Connettore diritto 24">
            <a:extLst>
              <a:ext uri="{FF2B5EF4-FFF2-40B4-BE49-F238E27FC236}">
                <a16:creationId xmlns:a16="http://schemas.microsoft.com/office/drawing/2014/main" id="{1E6D96A7-D94A-485B-9275-E6549EB6F782}"/>
              </a:ext>
            </a:extLst>
          </p:cNvPr>
          <p:cNvCxnSpPr>
            <a:cxnSpLocks/>
          </p:cNvCxnSpPr>
          <p:nvPr/>
        </p:nvCxnSpPr>
        <p:spPr>
          <a:xfrm flipH="1" flipV="1">
            <a:off x="1946275" y="1503363"/>
            <a:ext cx="3260725" cy="1185862"/>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7" name="Connettore diritto 26">
            <a:extLst>
              <a:ext uri="{FF2B5EF4-FFF2-40B4-BE49-F238E27FC236}">
                <a16:creationId xmlns:a16="http://schemas.microsoft.com/office/drawing/2014/main" id="{B193C6CA-15C0-4CE8-8B9F-491E548E83E4}"/>
              </a:ext>
            </a:extLst>
          </p:cNvPr>
          <p:cNvCxnSpPr>
            <a:cxnSpLocks/>
          </p:cNvCxnSpPr>
          <p:nvPr/>
        </p:nvCxnSpPr>
        <p:spPr>
          <a:xfrm flipH="1">
            <a:off x="1795463" y="2109788"/>
            <a:ext cx="3382962"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2235" name="CasellaDiTesto 10">
            <a:extLst>
              <a:ext uri="{FF2B5EF4-FFF2-40B4-BE49-F238E27FC236}">
                <a16:creationId xmlns:a16="http://schemas.microsoft.com/office/drawing/2014/main" id="{9AC4EFC4-B3FA-3649-AD8F-C370A8DD71B9}"/>
              </a:ext>
            </a:extLst>
          </p:cNvPr>
          <p:cNvSpPr txBox="1">
            <a:spLocks noChangeArrowheads="1"/>
          </p:cNvSpPr>
          <p:nvPr/>
        </p:nvSpPr>
        <p:spPr bwMode="auto">
          <a:xfrm>
            <a:off x="9929813" y="339725"/>
            <a:ext cx="18907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lgn="ctr">
              <a:spcBef>
                <a:spcPct val="0"/>
              </a:spcBef>
              <a:buClrTx/>
              <a:buFontTx/>
              <a:buNone/>
            </a:pPr>
            <a:r>
              <a:rPr lang="it-IT" altLang="it-IT">
                <a:solidFill>
                  <a:schemeClr val="tx1"/>
                </a:solidFill>
                <a:latin typeface="Gadugi" pitchFamily="34" charset="0"/>
              </a:rPr>
              <a:t>ARTICOLAZIONE</a:t>
            </a:r>
          </a:p>
          <a:p>
            <a:pPr algn="ctr">
              <a:spcBef>
                <a:spcPct val="0"/>
              </a:spcBef>
              <a:buClrTx/>
              <a:buFontTx/>
              <a:buNone/>
            </a:pPr>
            <a:r>
              <a:rPr lang="it-IT" altLang="it-IT">
                <a:solidFill>
                  <a:schemeClr val="tx1"/>
                </a:solidFill>
                <a:latin typeface="Gadugi" pitchFamily="34" charset="0"/>
              </a:rPr>
              <a:t>SINTASSI</a:t>
            </a:r>
          </a:p>
          <a:p>
            <a:pPr algn="ctr">
              <a:spcBef>
                <a:spcPct val="0"/>
              </a:spcBef>
              <a:buClrTx/>
              <a:buFontTx/>
              <a:buNone/>
            </a:pPr>
            <a:r>
              <a:rPr lang="it-IT" altLang="it-IT">
                <a:solidFill>
                  <a:schemeClr val="tx1"/>
                </a:solidFill>
                <a:latin typeface="Gadugi" pitchFamily="34" charset="0"/>
              </a:rPr>
              <a:t>SEMANTICA</a:t>
            </a:r>
          </a:p>
        </p:txBody>
      </p:sp>
      <p:sp>
        <p:nvSpPr>
          <p:cNvPr id="2" name="Ovale 1">
            <a:extLst>
              <a:ext uri="{FF2B5EF4-FFF2-40B4-BE49-F238E27FC236}">
                <a16:creationId xmlns:a16="http://schemas.microsoft.com/office/drawing/2014/main" id="{9719E1CC-07D0-4D05-849C-80D408DD6862}"/>
              </a:ext>
            </a:extLst>
          </p:cNvPr>
          <p:cNvSpPr/>
          <p:nvPr/>
        </p:nvSpPr>
        <p:spPr>
          <a:xfrm>
            <a:off x="9574213" y="30163"/>
            <a:ext cx="2600325" cy="1408112"/>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12387238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olo 1">
            <a:extLst>
              <a:ext uri="{FF2B5EF4-FFF2-40B4-BE49-F238E27FC236}">
                <a16:creationId xmlns:a16="http://schemas.microsoft.com/office/drawing/2014/main" id="{C7452A29-CD6F-A44A-B009-08BCC2197FE8}"/>
              </a:ext>
            </a:extLst>
          </p:cNvPr>
          <p:cNvSpPr>
            <a:spLocks noGrp="1" noChangeArrowheads="1"/>
          </p:cNvSpPr>
          <p:nvPr>
            <p:ph type="title"/>
          </p:nvPr>
        </p:nvSpPr>
        <p:spPr>
          <a:xfrm>
            <a:off x="4052888" y="190500"/>
            <a:ext cx="3503612" cy="730250"/>
          </a:xfrm>
        </p:spPr>
        <p:txBody>
          <a:bodyPr/>
          <a:lstStyle/>
          <a:p>
            <a:pPr eaLnBrk="1" hangingPunct="1"/>
            <a:r>
              <a:rPr lang="it-IT" altLang="it-IT">
                <a:latin typeface="Gadugi" pitchFamily="34" charset="0"/>
              </a:rPr>
              <a:t>Casi clinici – F.L.</a:t>
            </a:r>
          </a:p>
        </p:txBody>
      </p:sp>
      <p:sp>
        <p:nvSpPr>
          <p:cNvPr id="54274" name="Segnaposto contenuto 2">
            <a:extLst>
              <a:ext uri="{FF2B5EF4-FFF2-40B4-BE49-F238E27FC236}">
                <a16:creationId xmlns:a16="http://schemas.microsoft.com/office/drawing/2014/main" id="{19FA5649-2A20-DD42-9F99-B5DF6F150680}"/>
              </a:ext>
            </a:extLst>
          </p:cNvPr>
          <p:cNvSpPr>
            <a:spLocks noGrp="1" noChangeArrowheads="1"/>
          </p:cNvSpPr>
          <p:nvPr>
            <p:ph idx="1"/>
          </p:nvPr>
        </p:nvSpPr>
        <p:spPr>
          <a:xfrm>
            <a:off x="211138" y="1009650"/>
            <a:ext cx="4386262" cy="1654175"/>
          </a:xfrm>
        </p:spPr>
        <p:txBody>
          <a:bodyPr/>
          <a:lstStyle/>
          <a:p>
            <a:pPr marL="0" indent="0" eaLnBrk="1" hangingPunct="1">
              <a:lnSpc>
                <a:spcPts val="1500"/>
              </a:lnSpc>
              <a:buClr>
                <a:srgbClr val="353535"/>
              </a:buClr>
              <a:buFont typeface="Wingdings 3" pitchFamily="2" charset="2"/>
              <a:buNone/>
            </a:pPr>
            <a:r>
              <a:rPr lang="it-IT" altLang="it-IT" sz="2000" b="1">
                <a:latin typeface="Gadugi" pitchFamily="34" charset="0"/>
              </a:rPr>
              <a:t>Genere</a:t>
            </a:r>
            <a:r>
              <a:rPr lang="it-IT" altLang="it-IT" sz="2000">
                <a:latin typeface="Gadugi" pitchFamily="34" charset="0"/>
              </a:rPr>
              <a:t>: donna</a:t>
            </a:r>
          </a:p>
          <a:p>
            <a:pPr marL="0" indent="0" eaLnBrk="1" hangingPunct="1">
              <a:lnSpc>
                <a:spcPts val="1500"/>
              </a:lnSpc>
              <a:buClr>
                <a:srgbClr val="353535"/>
              </a:buClr>
              <a:buFont typeface="Wingdings 3" pitchFamily="2" charset="2"/>
              <a:buNone/>
            </a:pPr>
            <a:r>
              <a:rPr lang="it-IT" altLang="it-IT" sz="2000" b="1">
                <a:latin typeface="Gadugi" pitchFamily="34" charset="0"/>
              </a:rPr>
              <a:t>Età</a:t>
            </a:r>
            <a:r>
              <a:rPr lang="it-IT" altLang="it-IT" sz="2000">
                <a:latin typeface="Gadugi" pitchFamily="34" charset="0"/>
              </a:rPr>
              <a:t>: 57</a:t>
            </a:r>
          </a:p>
          <a:p>
            <a:pPr marL="0" indent="0" eaLnBrk="1" hangingPunct="1">
              <a:lnSpc>
                <a:spcPts val="1500"/>
              </a:lnSpc>
              <a:buClr>
                <a:srgbClr val="353535"/>
              </a:buClr>
              <a:buFont typeface="Wingdings 3" pitchFamily="2" charset="2"/>
              <a:buNone/>
            </a:pPr>
            <a:r>
              <a:rPr lang="it-IT" altLang="it-IT" sz="2000" b="1">
                <a:latin typeface="Gadugi" pitchFamily="34" charset="0"/>
              </a:rPr>
              <a:t>Preferenza</a:t>
            </a:r>
            <a:r>
              <a:rPr lang="it-IT" altLang="it-IT" sz="2000">
                <a:latin typeface="Gadugi" pitchFamily="34" charset="0"/>
              </a:rPr>
              <a:t> </a:t>
            </a:r>
            <a:r>
              <a:rPr lang="it-IT" altLang="it-IT" sz="2000" b="1">
                <a:latin typeface="Gadugi" pitchFamily="34" charset="0"/>
              </a:rPr>
              <a:t>manuale</a:t>
            </a:r>
            <a:r>
              <a:rPr lang="it-IT" altLang="it-IT" sz="2000">
                <a:latin typeface="Gadugi" pitchFamily="34" charset="0"/>
              </a:rPr>
              <a:t>: destra</a:t>
            </a:r>
          </a:p>
          <a:p>
            <a:pPr marL="0" indent="0" eaLnBrk="1" hangingPunct="1">
              <a:lnSpc>
                <a:spcPts val="1500"/>
              </a:lnSpc>
              <a:buClr>
                <a:srgbClr val="353535"/>
              </a:buClr>
              <a:buFont typeface="Wingdings 3" pitchFamily="2" charset="2"/>
              <a:buNone/>
            </a:pPr>
            <a:r>
              <a:rPr lang="it-IT" altLang="it-IT" sz="2000" b="1">
                <a:latin typeface="Gadugi" pitchFamily="34" charset="0"/>
              </a:rPr>
              <a:t>Scolarità</a:t>
            </a:r>
            <a:r>
              <a:rPr lang="it-IT" altLang="it-IT" sz="2000">
                <a:latin typeface="Gadugi" pitchFamily="34" charset="0"/>
              </a:rPr>
              <a:t>: 13 anni</a:t>
            </a:r>
          </a:p>
          <a:p>
            <a:pPr marL="0" indent="0" eaLnBrk="1" hangingPunct="1">
              <a:lnSpc>
                <a:spcPts val="1500"/>
              </a:lnSpc>
              <a:buClr>
                <a:srgbClr val="353535"/>
              </a:buClr>
              <a:buFont typeface="Wingdings 3" pitchFamily="2" charset="2"/>
              <a:buNone/>
            </a:pPr>
            <a:r>
              <a:rPr lang="it-IT" altLang="it-IT" sz="2000" b="1">
                <a:latin typeface="Gadugi" pitchFamily="34" charset="0"/>
              </a:rPr>
              <a:t>Tipo di lesione</a:t>
            </a:r>
            <a:r>
              <a:rPr lang="it-IT" altLang="it-IT" sz="2000">
                <a:latin typeface="Gadugi" pitchFamily="34" charset="0"/>
              </a:rPr>
              <a:t>: glioblastoma T-P sn</a:t>
            </a:r>
          </a:p>
          <a:p>
            <a:pPr marL="0" indent="0" eaLnBrk="1" hangingPunct="1">
              <a:buFont typeface="Wingdings 3" pitchFamily="2" charset="2"/>
              <a:buNone/>
            </a:pPr>
            <a:endParaRPr lang="it-IT" altLang="it-IT" sz="2400">
              <a:latin typeface="Gadugi" pitchFamily="34" charset="0"/>
            </a:endParaRPr>
          </a:p>
          <a:p>
            <a:pPr marL="0" indent="0" eaLnBrk="1" hangingPunct="1">
              <a:buFont typeface="Wingdings 3" pitchFamily="2" charset="2"/>
              <a:buNone/>
            </a:pPr>
            <a:endParaRPr lang="it-IT" altLang="it-IT" sz="2400">
              <a:latin typeface="Gadugi" pitchFamily="34" charset="0"/>
            </a:endParaRPr>
          </a:p>
          <a:p>
            <a:pPr marL="0" indent="0" eaLnBrk="1" hangingPunct="1">
              <a:buFont typeface="Wingdings 3" pitchFamily="2" charset="2"/>
              <a:buNone/>
            </a:pPr>
            <a:endParaRPr lang="it-IT" altLang="it-IT" sz="2400">
              <a:latin typeface="Gadugi" pitchFamily="34" charset="0"/>
            </a:endParaRPr>
          </a:p>
        </p:txBody>
      </p:sp>
      <p:sp>
        <p:nvSpPr>
          <p:cNvPr id="8" name="Segnaposto contenuto 2">
            <a:extLst>
              <a:ext uri="{FF2B5EF4-FFF2-40B4-BE49-F238E27FC236}">
                <a16:creationId xmlns:a16="http://schemas.microsoft.com/office/drawing/2014/main" id="{D3BE1EB9-0353-4CFD-B632-A3BF77506CA3}"/>
              </a:ext>
            </a:extLst>
          </p:cNvPr>
          <p:cNvSpPr txBox="1">
            <a:spLocks/>
          </p:cNvSpPr>
          <p:nvPr/>
        </p:nvSpPr>
        <p:spPr>
          <a:xfrm>
            <a:off x="211138" y="5018088"/>
            <a:ext cx="6953250" cy="1550987"/>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fontAlgn="auto">
              <a:buClr>
                <a:srgbClr val="FFFF00"/>
              </a:buClr>
              <a:defRPr/>
            </a:pPr>
            <a:r>
              <a:rPr lang="it-IT" sz="2400" b="1" dirty="0">
                <a:latin typeface="Gadugi" panose="020B0502040204020203" pitchFamily="34" charset="0"/>
              </a:rPr>
              <a:t>RMN con </a:t>
            </a:r>
            <a:r>
              <a:rPr lang="it-IT" sz="2400" b="1" dirty="0" err="1">
                <a:latin typeface="Gadugi" panose="020B0502040204020203" pitchFamily="34" charset="0"/>
              </a:rPr>
              <a:t>MdC</a:t>
            </a:r>
            <a:r>
              <a:rPr lang="it-IT" sz="2400" dirty="0">
                <a:latin typeface="Gadugi" panose="020B0502040204020203" pitchFamily="34" charset="0"/>
              </a:rPr>
              <a:t>: lesione gliale multicentrica al passaggio T-P nel contesto di una più ampia area di infiltrazione della SB in sede T-P-O</a:t>
            </a:r>
          </a:p>
          <a:p>
            <a:pPr marL="0" indent="0" fontAlgn="auto">
              <a:buFont typeface="Wingdings 3" charset="2"/>
              <a:buNone/>
              <a:defRPr/>
            </a:pPr>
            <a:endParaRPr lang="it-IT" sz="2400" dirty="0">
              <a:latin typeface="Gadugi" panose="020B0502040204020203" pitchFamily="34" charset="0"/>
            </a:endParaRPr>
          </a:p>
          <a:p>
            <a:pPr marL="0" indent="0" fontAlgn="auto">
              <a:buFont typeface="Wingdings 3" charset="2"/>
              <a:buNone/>
              <a:defRPr/>
            </a:pPr>
            <a:endParaRPr lang="it-IT" sz="2400" dirty="0">
              <a:latin typeface="Gadugi" panose="020B0502040204020203" pitchFamily="34" charset="0"/>
            </a:endParaRPr>
          </a:p>
        </p:txBody>
      </p:sp>
      <p:sp>
        <p:nvSpPr>
          <p:cNvPr id="54276" name="Segnaposto contenuto 2">
            <a:extLst>
              <a:ext uri="{FF2B5EF4-FFF2-40B4-BE49-F238E27FC236}">
                <a16:creationId xmlns:a16="http://schemas.microsoft.com/office/drawing/2014/main" id="{043833B3-AB68-9147-9A3D-15146D6C8D02}"/>
              </a:ext>
            </a:extLst>
          </p:cNvPr>
          <p:cNvSpPr txBox="1">
            <a:spLocks noChangeArrowheads="1"/>
          </p:cNvSpPr>
          <p:nvPr/>
        </p:nvSpPr>
        <p:spPr bwMode="auto">
          <a:xfrm>
            <a:off x="211138" y="2573338"/>
            <a:ext cx="6329362"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eaLnBrk="1" hangingPunct="1">
              <a:buFont typeface="Wingdings 3" pitchFamily="2" charset="2"/>
              <a:buNone/>
            </a:pPr>
            <a:r>
              <a:rPr lang="it-IT" altLang="it-IT" sz="2000" b="1">
                <a:latin typeface="Gadugi" pitchFamily="34" charset="0"/>
              </a:rPr>
              <a:t>Anamnesi prossima: </a:t>
            </a:r>
            <a:r>
              <a:rPr lang="it-IT" altLang="it-IT" sz="2000">
                <a:latin typeface="Gadugi" pitchFamily="34" charset="0"/>
              </a:rPr>
              <a:t>verosimile episodio comiziale seguito da stato confusionale, afasia ed emiparesi destra. Nei 15 giorni precedenti l’episodio comparsa di sporadiche parafasie fonemiche.</a:t>
            </a:r>
          </a:p>
        </p:txBody>
      </p:sp>
      <p:pic>
        <p:nvPicPr>
          <p:cNvPr id="54277" name="Immagine 3">
            <a:extLst>
              <a:ext uri="{FF2B5EF4-FFF2-40B4-BE49-F238E27FC236}">
                <a16:creationId xmlns:a16="http://schemas.microsoft.com/office/drawing/2014/main" id="{FB27F5B9-B9C5-4C41-BD78-3C9DBA849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150" y="1019175"/>
            <a:ext cx="5276850"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56995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Immagine 12">
            <a:extLst>
              <a:ext uri="{FF2B5EF4-FFF2-40B4-BE49-F238E27FC236}">
                <a16:creationId xmlns:a16="http://schemas.microsoft.com/office/drawing/2014/main" id="{389E097C-F2E5-7E44-A72A-86852FCB4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6025" y="3425825"/>
            <a:ext cx="320675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Immagine 2">
            <a:extLst>
              <a:ext uri="{FF2B5EF4-FFF2-40B4-BE49-F238E27FC236}">
                <a16:creationId xmlns:a16="http://schemas.microsoft.com/office/drawing/2014/main" id="{C412D7FB-F477-8247-A5CF-818F1983D9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225" y="3425825"/>
            <a:ext cx="320675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itolo 1">
            <a:extLst>
              <a:ext uri="{FF2B5EF4-FFF2-40B4-BE49-F238E27FC236}">
                <a16:creationId xmlns:a16="http://schemas.microsoft.com/office/drawing/2014/main" id="{1CA5EF5E-5CBC-B942-9673-45132824C56F}"/>
              </a:ext>
            </a:extLst>
          </p:cNvPr>
          <p:cNvSpPr>
            <a:spLocks noGrp="1" noChangeArrowheads="1"/>
          </p:cNvSpPr>
          <p:nvPr>
            <p:ph type="title"/>
          </p:nvPr>
        </p:nvSpPr>
        <p:spPr>
          <a:xfrm>
            <a:off x="4119563" y="106363"/>
            <a:ext cx="3376612" cy="760412"/>
          </a:xfrm>
        </p:spPr>
        <p:txBody>
          <a:bodyPr/>
          <a:lstStyle/>
          <a:p>
            <a:pPr eaLnBrk="1" hangingPunct="1"/>
            <a:r>
              <a:rPr lang="it-IT" altLang="it-IT">
                <a:latin typeface="Gadugi" pitchFamily="34" charset="0"/>
              </a:rPr>
              <a:t>Casi clinici - F.L.</a:t>
            </a:r>
          </a:p>
        </p:txBody>
      </p:sp>
      <p:sp>
        <p:nvSpPr>
          <p:cNvPr id="8" name="Segnaposto contenuto 2">
            <a:extLst>
              <a:ext uri="{FF2B5EF4-FFF2-40B4-BE49-F238E27FC236}">
                <a16:creationId xmlns:a16="http://schemas.microsoft.com/office/drawing/2014/main" id="{84CB1D0B-BDB2-4A76-A0EA-AE680550313E}"/>
              </a:ext>
            </a:extLst>
          </p:cNvPr>
          <p:cNvSpPr txBox="1">
            <a:spLocks/>
          </p:cNvSpPr>
          <p:nvPr/>
        </p:nvSpPr>
        <p:spPr>
          <a:xfrm>
            <a:off x="122238" y="546100"/>
            <a:ext cx="11853862" cy="270986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fontAlgn="auto">
              <a:buClr>
                <a:srgbClr val="FFFF00"/>
              </a:buClr>
              <a:defRPr/>
            </a:pPr>
            <a:r>
              <a:rPr lang="it-IT" sz="2000" b="1" dirty="0">
                <a:latin typeface="Gadugi" panose="020B0502040204020203" pitchFamily="34" charset="0"/>
              </a:rPr>
              <a:t>VNPS: </a:t>
            </a:r>
          </a:p>
          <a:p>
            <a:pPr marL="457200" lvl="1" indent="0" fontAlgn="auto">
              <a:buFont typeface="Wingdings 3" charset="2"/>
              <a:buNone/>
              <a:defRPr/>
            </a:pPr>
            <a:r>
              <a:rPr lang="it-IT" sz="2000" b="1" dirty="0">
                <a:latin typeface="Gadugi" panose="020B0502040204020203" pitchFamily="34" charset="0"/>
              </a:rPr>
              <a:t>DuLIP-ITA:</a:t>
            </a:r>
            <a:r>
              <a:rPr lang="it-IT" sz="2000" dirty="0">
                <a:latin typeface="Gadugi" panose="020B0502040204020203" pitchFamily="34" charset="0"/>
              </a:rPr>
              <a:t> difficoltà di </a:t>
            </a:r>
            <a:r>
              <a:rPr lang="it-IT" sz="2000" u="sng" dirty="0">
                <a:latin typeface="Gadugi" panose="020B0502040204020203" pitchFamily="34" charset="0"/>
              </a:rPr>
              <a:t>ripetizione</a:t>
            </a:r>
            <a:r>
              <a:rPr lang="it-IT" sz="2000" dirty="0">
                <a:latin typeface="Gadugi" panose="020B0502040204020203" pitchFamily="34" charset="0"/>
              </a:rPr>
              <a:t>, </a:t>
            </a:r>
            <a:r>
              <a:rPr lang="it-IT" sz="2000" u="sng" dirty="0">
                <a:latin typeface="Gadugi" panose="020B0502040204020203" pitchFamily="34" charset="0"/>
              </a:rPr>
              <a:t>lettura</a:t>
            </a:r>
            <a:r>
              <a:rPr lang="it-IT" sz="2000" dirty="0">
                <a:latin typeface="Gadugi" panose="020B0502040204020203" pitchFamily="34" charset="0"/>
              </a:rPr>
              <a:t> e </a:t>
            </a:r>
            <a:r>
              <a:rPr lang="it-IT" sz="2000" u="sng" dirty="0">
                <a:latin typeface="Gadugi" panose="020B0502040204020203" pitchFamily="34" charset="0"/>
              </a:rPr>
              <a:t>accesso lessicale</a:t>
            </a:r>
            <a:r>
              <a:rPr lang="it-IT" sz="2000" dirty="0">
                <a:latin typeface="Gadugi" panose="020B0502040204020203" pitchFamily="34" charset="0"/>
              </a:rPr>
              <a:t>. 												Prestazione scadente nella prova di diadococinesi per deficit di MBT verbale.</a:t>
            </a:r>
            <a:endParaRPr lang="it-IT" sz="2000" b="1" dirty="0">
              <a:latin typeface="Gadugi" panose="020B0502040204020203" pitchFamily="34" charset="0"/>
            </a:endParaRPr>
          </a:p>
          <a:p>
            <a:pPr marL="457200" lvl="1" indent="0" fontAlgn="auto">
              <a:buFont typeface="Wingdings 3" charset="2"/>
              <a:buNone/>
              <a:defRPr/>
            </a:pPr>
            <a:r>
              <a:rPr lang="it-IT" sz="2000" b="1" dirty="0">
                <a:latin typeface="Gadugi" panose="020B0502040204020203" pitchFamily="34" charset="0"/>
              </a:rPr>
              <a:t>Prove extra-linguistiche</a:t>
            </a:r>
            <a:r>
              <a:rPr lang="it-IT" sz="2000" dirty="0">
                <a:latin typeface="Gadugi" panose="020B0502040204020203" pitchFamily="34" charset="0"/>
              </a:rPr>
              <a:t>: MBT verbale, attenzione selettiva, prassia costruttiva, apprendimento 							  spaziale. </a:t>
            </a:r>
            <a:r>
              <a:rPr lang="it-IT" sz="2000" u="sng" dirty="0">
                <a:latin typeface="Gadugi" panose="020B0502040204020203" pitchFamily="34" charset="0"/>
              </a:rPr>
              <a:t>Memoria di prosa e analogie secondarie a difficoltà espressive</a:t>
            </a:r>
            <a:r>
              <a:rPr lang="it-IT" sz="2000" dirty="0">
                <a:latin typeface="Gadugi" panose="020B0502040204020203" pitchFamily="34" charset="0"/>
              </a:rPr>
              <a:t>.</a:t>
            </a:r>
            <a:endParaRPr lang="it-IT" sz="2000" b="1" dirty="0">
              <a:latin typeface="Gadugi" panose="020B0502040204020203" pitchFamily="34" charset="0"/>
            </a:endParaRPr>
          </a:p>
          <a:p>
            <a:pPr fontAlgn="auto">
              <a:buClr>
                <a:srgbClr val="FFFF00"/>
              </a:buClr>
              <a:defRPr/>
            </a:pPr>
            <a:r>
              <a:rPr lang="it-IT" sz="2000" b="1" dirty="0">
                <a:latin typeface="Gadugi" panose="020B0502040204020203" pitchFamily="34" charset="0"/>
              </a:rPr>
              <a:t>DTI: </a:t>
            </a:r>
            <a:r>
              <a:rPr lang="it-IT" sz="2000" dirty="0">
                <a:latin typeface="Gadugi" panose="020B0502040204020203" pitchFamily="34" charset="0"/>
              </a:rPr>
              <a:t>Assenza di segnale in corrispondenza della porzione posteriore del FA, che scorre adiacente alla 		lesione circondandola supero-mesialmente. Integrità del FFOI.</a:t>
            </a:r>
          </a:p>
          <a:p>
            <a:pPr marL="0" indent="0" fontAlgn="auto">
              <a:buFont typeface="Wingdings 3" charset="2"/>
              <a:buNone/>
              <a:defRPr/>
            </a:pPr>
            <a:endParaRPr lang="it-IT" sz="2400" dirty="0">
              <a:latin typeface="Gadugi" panose="020B0502040204020203" pitchFamily="34" charset="0"/>
            </a:endParaRPr>
          </a:p>
        </p:txBody>
      </p:sp>
      <p:sp>
        <p:nvSpPr>
          <p:cNvPr id="10" name="Ovale 9">
            <a:extLst>
              <a:ext uri="{FF2B5EF4-FFF2-40B4-BE49-F238E27FC236}">
                <a16:creationId xmlns:a16="http://schemas.microsoft.com/office/drawing/2014/main" id="{EC8FB703-42A3-4C11-B5D6-B5801689C444}"/>
              </a:ext>
            </a:extLst>
          </p:cNvPr>
          <p:cNvSpPr/>
          <p:nvPr/>
        </p:nvSpPr>
        <p:spPr>
          <a:xfrm rot="21110768">
            <a:off x="2293938" y="4745038"/>
            <a:ext cx="585787" cy="1233487"/>
          </a:xfrm>
          <a:prstGeom prst="ellipse">
            <a:avLst/>
          </a:prstGeom>
          <a:noFill/>
          <a:ln w="444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56326" name="Immagine 10">
            <a:extLst>
              <a:ext uri="{FF2B5EF4-FFF2-40B4-BE49-F238E27FC236}">
                <a16:creationId xmlns:a16="http://schemas.microsoft.com/office/drawing/2014/main" id="{3275F417-CE82-3940-A367-489F3D865D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696">
            <a:off x="5453063" y="4752975"/>
            <a:ext cx="6762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Segnaposto contenuto 2">
            <a:extLst>
              <a:ext uri="{FF2B5EF4-FFF2-40B4-BE49-F238E27FC236}">
                <a16:creationId xmlns:a16="http://schemas.microsoft.com/office/drawing/2014/main" id="{7FBBB064-A3B0-3743-87A2-01294A380B69}"/>
              </a:ext>
            </a:extLst>
          </p:cNvPr>
          <p:cNvSpPr txBox="1">
            <a:spLocks noChangeArrowheads="1"/>
          </p:cNvSpPr>
          <p:nvPr/>
        </p:nvSpPr>
        <p:spPr bwMode="auto">
          <a:xfrm>
            <a:off x="7145338" y="3425825"/>
            <a:ext cx="4710112" cy="320675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lgn="ctr" eaLnBrk="1" hangingPunct="1">
              <a:buFont typeface="Wingdings 3" pitchFamily="2" charset="2"/>
              <a:buNone/>
            </a:pPr>
            <a:r>
              <a:rPr lang="it-IT" altLang="it-IT" sz="2400" b="1">
                <a:latin typeface="Gadugi" pitchFamily="34" charset="0"/>
              </a:rPr>
              <a:t>Interessamento delle regioni T-P, con coinvolgimento del GSM e del FA, con conseguenti alterazioni della MBT verbale, della ripetizione, della lettura e dell’accesso lessicale. </a:t>
            </a:r>
          </a:p>
        </p:txBody>
      </p:sp>
    </p:spTree>
    <p:extLst>
      <p:ext uri="{BB962C8B-B14F-4D97-AF65-F5344CB8AC3E}">
        <p14:creationId xmlns:p14="http://schemas.microsoft.com/office/powerpoint/2010/main" val="8207109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Immagine 9">
            <a:extLst>
              <a:ext uri="{FF2B5EF4-FFF2-40B4-BE49-F238E27FC236}">
                <a16:creationId xmlns:a16="http://schemas.microsoft.com/office/drawing/2014/main" id="{41F56E53-92E6-E44F-BFBA-CCFD3E717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0563" y="1698625"/>
            <a:ext cx="251301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Immagine 4">
            <a:extLst>
              <a:ext uri="{FF2B5EF4-FFF2-40B4-BE49-F238E27FC236}">
                <a16:creationId xmlns:a16="http://schemas.microsoft.com/office/drawing/2014/main" id="{0FE74A85-FE14-3F49-BBC9-556F5078E8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646238"/>
            <a:ext cx="2282825"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itolo 1">
            <a:extLst>
              <a:ext uri="{FF2B5EF4-FFF2-40B4-BE49-F238E27FC236}">
                <a16:creationId xmlns:a16="http://schemas.microsoft.com/office/drawing/2014/main" id="{94EEE85D-51EF-0247-825E-828CF7FD95E8}"/>
              </a:ext>
            </a:extLst>
          </p:cNvPr>
          <p:cNvSpPr>
            <a:spLocks noGrp="1" noChangeArrowheads="1"/>
          </p:cNvSpPr>
          <p:nvPr>
            <p:ph type="title"/>
          </p:nvPr>
        </p:nvSpPr>
        <p:spPr>
          <a:xfrm>
            <a:off x="4500563" y="152400"/>
            <a:ext cx="3344862" cy="835025"/>
          </a:xfrm>
        </p:spPr>
        <p:txBody>
          <a:bodyPr/>
          <a:lstStyle/>
          <a:p>
            <a:pPr eaLnBrk="1" hangingPunct="1"/>
            <a:r>
              <a:rPr lang="it-IT" altLang="it-IT">
                <a:latin typeface="Gadugi" pitchFamily="34" charset="0"/>
              </a:rPr>
              <a:t>Casi clinici - F.L.</a:t>
            </a:r>
          </a:p>
        </p:txBody>
      </p:sp>
      <p:sp>
        <p:nvSpPr>
          <p:cNvPr id="3" name="Segnaposto contenuto 2">
            <a:extLst>
              <a:ext uri="{FF2B5EF4-FFF2-40B4-BE49-F238E27FC236}">
                <a16:creationId xmlns:a16="http://schemas.microsoft.com/office/drawing/2014/main" id="{19120455-4596-4E97-9EC7-5C9D173818DB}"/>
              </a:ext>
            </a:extLst>
          </p:cNvPr>
          <p:cNvSpPr>
            <a:spLocks noGrp="1"/>
          </p:cNvSpPr>
          <p:nvPr>
            <p:ph idx="1"/>
          </p:nvPr>
        </p:nvSpPr>
        <p:spPr>
          <a:xfrm>
            <a:off x="344488" y="4044950"/>
            <a:ext cx="11657012" cy="2640013"/>
          </a:xfrm>
        </p:spPr>
        <p:txBody>
          <a:bodyPr rtlCol="0">
            <a:normAutofit fontScale="85000" lnSpcReduction="20000"/>
          </a:bodyPr>
          <a:lstStyle/>
          <a:p>
            <a:pPr marL="57150" indent="0" eaLnBrk="1" fontAlgn="auto" hangingPunct="1">
              <a:spcAft>
                <a:spcPts val="0"/>
              </a:spcAft>
              <a:buFont typeface="Wingdings 3" charset="2"/>
              <a:buNone/>
              <a:defRPr/>
            </a:pPr>
            <a:r>
              <a:rPr lang="it-IT" sz="2400" b="1" dirty="0">
                <a:solidFill>
                  <a:schemeClr val="tx1">
                    <a:lumMod val="75000"/>
                    <a:lumOff val="25000"/>
                  </a:schemeClr>
                </a:solidFill>
                <a:latin typeface="Gadugi" panose="020B0502040204020203" pitchFamily="34" charset="0"/>
              </a:rPr>
              <a:t>Dati post-intervento:</a:t>
            </a:r>
          </a:p>
          <a:p>
            <a:pPr marL="57150" indent="0" eaLnBrk="1" fontAlgn="auto" hangingPunct="1">
              <a:spcAft>
                <a:spcPts val="0"/>
              </a:spcAft>
              <a:buFont typeface="Wingdings 3" charset="2"/>
              <a:buNone/>
              <a:defRPr/>
            </a:pPr>
            <a:r>
              <a:rPr lang="it-IT" sz="2400" b="1" dirty="0">
                <a:solidFill>
                  <a:schemeClr val="tx1">
                    <a:lumMod val="75000"/>
                    <a:lumOff val="25000"/>
                  </a:schemeClr>
                </a:solidFill>
                <a:latin typeface="Gadugi" panose="020B0502040204020203" pitchFamily="34" charset="0"/>
              </a:rPr>
              <a:t>1 settimana: </a:t>
            </a:r>
            <a:r>
              <a:rPr lang="it-IT" sz="2400" dirty="0">
                <a:solidFill>
                  <a:schemeClr val="tx1">
                    <a:lumMod val="75000"/>
                    <a:lumOff val="25000"/>
                  </a:schemeClr>
                </a:solidFill>
                <a:latin typeface="Gadugi" panose="020B0502040204020203" pitchFamily="34" charset="0"/>
              </a:rPr>
              <a:t>Lieve peggioramento delle capacità già compromesse in fase </a:t>
            </a:r>
            <a:r>
              <a:rPr lang="it-IT" sz="2400" dirty="0" err="1">
                <a:solidFill>
                  <a:schemeClr val="tx1">
                    <a:lumMod val="75000"/>
                    <a:lumOff val="25000"/>
                  </a:schemeClr>
                </a:solidFill>
                <a:latin typeface="Gadugi" panose="020B0502040204020203" pitchFamily="34" charset="0"/>
              </a:rPr>
              <a:t>pre</a:t>
            </a:r>
            <a:r>
              <a:rPr lang="it-IT" sz="2400" dirty="0">
                <a:solidFill>
                  <a:schemeClr val="tx1">
                    <a:lumMod val="75000"/>
                    <a:lumOff val="25000"/>
                  </a:schemeClr>
                </a:solidFill>
                <a:latin typeface="Gadugi" panose="020B0502040204020203" pitchFamily="34" charset="0"/>
              </a:rPr>
              <a:t>-operatoria (accesso 				   lessicale e ripetizione)</a:t>
            </a:r>
          </a:p>
          <a:p>
            <a:pPr marL="57150" indent="0" eaLnBrk="1" fontAlgn="auto" hangingPunct="1">
              <a:spcAft>
                <a:spcPts val="0"/>
              </a:spcAft>
              <a:buFont typeface="Wingdings 3" charset="2"/>
              <a:buNone/>
              <a:defRPr/>
            </a:pPr>
            <a:r>
              <a:rPr lang="it-IT" sz="2400" b="1" dirty="0">
                <a:solidFill>
                  <a:schemeClr val="tx1">
                    <a:lumMod val="75000"/>
                    <a:lumOff val="25000"/>
                  </a:schemeClr>
                </a:solidFill>
                <a:latin typeface="Gadugi" panose="020B0502040204020203" pitchFamily="34" charset="0"/>
              </a:rPr>
              <a:t>1 mese: </a:t>
            </a:r>
            <a:r>
              <a:rPr lang="it-IT" sz="2400" dirty="0">
                <a:solidFill>
                  <a:schemeClr val="tx1">
                    <a:lumMod val="75000"/>
                    <a:lumOff val="25000"/>
                  </a:schemeClr>
                </a:solidFill>
                <a:latin typeface="Gadugi" panose="020B0502040204020203" pitchFamily="34" charset="0"/>
              </a:rPr>
              <a:t>Globale peggioramento delle capacità linguistiche </a:t>
            </a:r>
          </a:p>
          <a:p>
            <a:pPr marL="57150" indent="0" eaLnBrk="1" fontAlgn="auto" hangingPunct="1">
              <a:spcAft>
                <a:spcPts val="0"/>
              </a:spcAft>
              <a:buFont typeface="Wingdings 3" charset="2"/>
              <a:buNone/>
              <a:defRPr/>
            </a:pPr>
            <a:r>
              <a:rPr lang="it-IT" sz="2400" dirty="0">
                <a:solidFill>
                  <a:schemeClr val="tx1">
                    <a:lumMod val="75000"/>
                    <a:lumOff val="25000"/>
                  </a:schemeClr>
                </a:solidFill>
                <a:latin typeface="Gadugi" panose="020B0502040204020203" pitchFamily="34" charset="0"/>
              </a:rPr>
              <a:t>		 Eloquio spontaneo: inceppi anomici, parafasie e perseverazioni verbali. </a:t>
            </a:r>
          </a:p>
          <a:p>
            <a:pPr marL="57150" indent="0" eaLnBrk="1" fontAlgn="auto" hangingPunct="1">
              <a:spcAft>
                <a:spcPts val="0"/>
              </a:spcAft>
              <a:buFont typeface="Wingdings 3" charset="2"/>
              <a:buNone/>
              <a:defRPr/>
            </a:pPr>
            <a:r>
              <a:rPr lang="it-IT" sz="2400" dirty="0">
                <a:solidFill>
                  <a:schemeClr val="tx1">
                    <a:lumMod val="75000"/>
                    <a:lumOff val="25000"/>
                  </a:schemeClr>
                </a:solidFill>
                <a:latin typeface="Gadugi" panose="020B0502040204020203" pitchFamily="34" charset="0"/>
              </a:rPr>
              <a:t>		 Peggiorati: ripetizione, capacità fonologiche e accesso lessicale.</a:t>
            </a:r>
          </a:p>
          <a:p>
            <a:pPr marL="57150" indent="0" eaLnBrk="1" fontAlgn="auto" hangingPunct="1">
              <a:spcAft>
                <a:spcPts val="0"/>
              </a:spcAft>
              <a:buFont typeface="Wingdings 3" charset="2"/>
              <a:buNone/>
              <a:defRPr/>
            </a:pPr>
            <a:r>
              <a:rPr lang="it-IT" sz="2400" dirty="0">
                <a:solidFill>
                  <a:schemeClr val="tx1">
                    <a:lumMod val="75000"/>
                    <a:lumOff val="25000"/>
                  </a:schemeClr>
                </a:solidFill>
                <a:latin typeface="Gadugi" panose="020B0502040204020203" pitchFamily="34" charset="0"/>
              </a:rPr>
              <a:t>		 Aggravamento delle alterazioni extra-linguistiche: funzioni </a:t>
            </a:r>
            <a:r>
              <a:rPr lang="it-IT" sz="2400" dirty="0" err="1">
                <a:solidFill>
                  <a:schemeClr val="tx1">
                    <a:lumMod val="75000"/>
                    <a:lumOff val="25000"/>
                  </a:schemeClr>
                </a:solidFill>
                <a:latin typeface="Gadugi" panose="020B0502040204020203" pitchFamily="34" charset="0"/>
              </a:rPr>
              <a:t>attentive</a:t>
            </a:r>
            <a:r>
              <a:rPr lang="it-IT" sz="2400" dirty="0">
                <a:solidFill>
                  <a:schemeClr val="tx1">
                    <a:lumMod val="75000"/>
                    <a:lumOff val="25000"/>
                  </a:schemeClr>
                </a:solidFill>
                <a:latin typeface="Gadugi" panose="020B0502040204020203" pitchFamily="34" charset="0"/>
              </a:rPr>
              <a:t> ed esecutive.</a:t>
            </a:r>
          </a:p>
          <a:p>
            <a:pPr marL="57150" indent="0" eaLnBrk="1" fontAlgn="auto" hangingPunct="1">
              <a:spcAft>
                <a:spcPts val="0"/>
              </a:spcAft>
              <a:buFont typeface="Wingdings 3" charset="2"/>
              <a:buNone/>
              <a:defRPr/>
            </a:pPr>
            <a:endParaRPr lang="it-IT" sz="2400" dirty="0">
              <a:solidFill>
                <a:schemeClr val="tx1">
                  <a:lumMod val="75000"/>
                  <a:lumOff val="25000"/>
                </a:schemeClr>
              </a:solidFill>
              <a:latin typeface="Gadugi" panose="020B0502040204020203" pitchFamily="34" charset="0"/>
            </a:endParaRPr>
          </a:p>
        </p:txBody>
      </p:sp>
      <p:sp>
        <p:nvSpPr>
          <p:cNvPr id="8" name="Segnaposto contenuto 2">
            <a:extLst>
              <a:ext uri="{FF2B5EF4-FFF2-40B4-BE49-F238E27FC236}">
                <a16:creationId xmlns:a16="http://schemas.microsoft.com/office/drawing/2014/main" id="{8E86E269-0FD9-4CA4-946E-FD220335FD00}"/>
              </a:ext>
            </a:extLst>
          </p:cNvPr>
          <p:cNvSpPr txBox="1">
            <a:spLocks/>
          </p:cNvSpPr>
          <p:nvPr/>
        </p:nvSpPr>
        <p:spPr>
          <a:xfrm>
            <a:off x="2795588" y="1023938"/>
            <a:ext cx="6784975" cy="2835275"/>
          </a:xfrm>
          <a:prstGeom prst="rect">
            <a:avLst/>
          </a:prstGeom>
        </p:spPr>
        <p:txBody>
          <a:bodyPr>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fontAlgn="auto">
              <a:buFont typeface="Wingdings 3" charset="2"/>
              <a:buNone/>
              <a:defRPr/>
            </a:pPr>
            <a:r>
              <a:rPr lang="it-IT" sz="2400" b="1" dirty="0">
                <a:latin typeface="Gadugi" panose="020B0502040204020203" pitchFamily="34" charset="0"/>
              </a:rPr>
              <a:t>Prove eseguite durante la DES</a:t>
            </a:r>
            <a:r>
              <a:rPr lang="it-IT" sz="2400" dirty="0">
                <a:latin typeface="Gadugi" panose="020B0502040204020203" pitchFamily="34" charset="0"/>
              </a:rPr>
              <a:t>: </a:t>
            </a:r>
          </a:p>
          <a:p>
            <a:pPr marL="0" indent="0" algn="ctr" fontAlgn="auto">
              <a:buFont typeface="Wingdings 3" charset="2"/>
              <a:buNone/>
              <a:defRPr/>
            </a:pPr>
            <a:r>
              <a:rPr lang="it-IT" sz="2200" dirty="0">
                <a:latin typeface="Gadugi" panose="020B0502040204020203" pitchFamily="34" charset="0"/>
              </a:rPr>
              <a:t>Diadococinesi</a:t>
            </a:r>
          </a:p>
          <a:p>
            <a:pPr marL="0" indent="0" algn="ctr" fontAlgn="auto">
              <a:buFont typeface="Wingdings 3" charset="2"/>
              <a:buNone/>
              <a:defRPr/>
            </a:pPr>
            <a:r>
              <a:rPr lang="it-IT" sz="2200" dirty="0">
                <a:latin typeface="Gadugi" panose="020B0502040204020203" pitchFamily="34" charset="0"/>
              </a:rPr>
              <a:t>Ripetizione di parole</a:t>
            </a:r>
          </a:p>
          <a:p>
            <a:pPr marL="0" indent="0" algn="ctr" fontAlgn="auto">
              <a:buFont typeface="Wingdings 3" charset="2"/>
              <a:buNone/>
              <a:defRPr/>
            </a:pPr>
            <a:r>
              <a:rPr lang="it-IT" sz="2200" dirty="0">
                <a:latin typeface="Gadugi" panose="020B0502040204020203" pitchFamily="34" charset="0"/>
              </a:rPr>
              <a:t>Denominazione di oggetti</a:t>
            </a:r>
          </a:p>
          <a:p>
            <a:pPr marL="0" indent="0" algn="ctr" fontAlgn="auto">
              <a:buFont typeface="Wingdings 3" charset="2"/>
              <a:buNone/>
              <a:defRPr/>
            </a:pPr>
            <a:r>
              <a:rPr lang="it-IT" sz="2200" dirty="0">
                <a:latin typeface="Gadugi" panose="020B0502040204020203" pitchFamily="34" charset="0"/>
              </a:rPr>
              <a:t>Lettura + completamento frasi con indizio semantico</a:t>
            </a:r>
          </a:p>
          <a:p>
            <a:pPr marL="0" indent="0" algn="ctr" fontAlgn="auto">
              <a:buFont typeface="Wingdings 3" charset="2"/>
              <a:buNone/>
              <a:defRPr/>
            </a:pPr>
            <a:r>
              <a:rPr lang="it-IT" sz="2200" dirty="0">
                <a:latin typeface="Gadugi" panose="020B0502040204020203" pitchFamily="34" charset="0"/>
              </a:rPr>
              <a:t>Categorizzazione semantica su stimolo visuo-verbale</a:t>
            </a:r>
          </a:p>
          <a:p>
            <a:pPr marL="0" indent="0" algn="ctr" fontAlgn="auto">
              <a:buFont typeface="Wingdings 3" charset="2"/>
              <a:buNone/>
              <a:defRPr/>
            </a:pPr>
            <a:r>
              <a:rPr lang="it-IT" sz="2200" dirty="0">
                <a:latin typeface="Gadugi" panose="020B0502040204020203" pitchFamily="34" charset="0"/>
              </a:rPr>
              <a:t>Associazione semantica</a:t>
            </a:r>
          </a:p>
          <a:p>
            <a:pPr marL="457200" lvl="1" indent="0" fontAlgn="auto">
              <a:lnSpc>
                <a:spcPts val="1500"/>
              </a:lnSpc>
              <a:buFont typeface="Wingdings 3" charset="2"/>
              <a:buNone/>
              <a:defRPr/>
            </a:pPr>
            <a:endParaRPr lang="it-IT" sz="2200" dirty="0">
              <a:latin typeface="Gadugi" panose="020B0502040204020203" pitchFamily="34" charset="0"/>
            </a:endParaRPr>
          </a:p>
        </p:txBody>
      </p:sp>
      <p:cxnSp>
        <p:nvCxnSpPr>
          <p:cNvPr id="12" name="Connettore diritto 11">
            <a:extLst>
              <a:ext uri="{FF2B5EF4-FFF2-40B4-BE49-F238E27FC236}">
                <a16:creationId xmlns:a16="http://schemas.microsoft.com/office/drawing/2014/main" id="{E0944E6B-BEA3-41F6-947D-E3E925FF042B}"/>
              </a:ext>
            </a:extLst>
          </p:cNvPr>
          <p:cNvCxnSpPr>
            <a:cxnSpLocks/>
          </p:cNvCxnSpPr>
          <p:nvPr/>
        </p:nvCxnSpPr>
        <p:spPr>
          <a:xfrm flipH="1" flipV="1">
            <a:off x="1755775" y="2281238"/>
            <a:ext cx="2882900" cy="104775"/>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7" name="Connettore diritto 16">
            <a:extLst>
              <a:ext uri="{FF2B5EF4-FFF2-40B4-BE49-F238E27FC236}">
                <a16:creationId xmlns:a16="http://schemas.microsoft.com/office/drawing/2014/main" id="{2F29E61B-A90A-48EB-A43E-E2263DC60904}"/>
              </a:ext>
            </a:extLst>
          </p:cNvPr>
          <p:cNvCxnSpPr>
            <a:cxnSpLocks/>
          </p:cNvCxnSpPr>
          <p:nvPr/>
        </p:nvCxnSpPr>
        <p:spPr>
          <a:xfrm flipH="1" flipV="1">
            <a:off x="1755775" y="2335213"/>
            <a:ext cx="1406525" cy="439737"/>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9" name="Connettore diritto 18">
            <a:extLst>
              <a:ext uri="{FF2B5EF4-FFF2-40B4-BE49-F238E27FC236}">
                <a16:creationId xmlns:a16="http://schemas.microsoft.com/office/drawing/2014/main" id="{70753107-20B3-4BEA-AFF6-7FFEA631A52C}"/>
              </a:ext>
            </a:extLst>
          </p:cNvPr>
          <p:cNvCxnSpPr>
            <a:cxnSpLocks/>
          </p:cNvCxnSpPr>
          <p:nvPr/>
        </p:nvCxnSpPr>
        <p:spPr>
          <a:xfrm flipH="1" flipV="1">
            <a:off x="7061200" y="1646238"/>
            <a:ext cx="4170363" cy="795337"/>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5" name="Connettore diritto 24">
            <a:extLst>
              <a:ext uri="{FF2B5EF4-FFF2-40B4-BE49-F238E27FC236}">
                <a16:creationId xmlns:a16="http://schemas.microsoft.com/office/drawing/2014/main" id="{1E6D96A7-D94A-485B-9275-E6549EB6F782}"/>
              </a:ext>
            </a:extLst>
          </p:cNvPr>
          <p:cNvCxnSpPr>
            <a:cxnSpLocks/>
          </p:cNvCxnSpPr>
          <p:nvPr/>
        </p:nvCxnSpPr>
        <p:spPr>
          <a:xfrm flipH="1" flipV="1">
            <a:off x="7439025" y="2043113"/>
            <a:ext cx="3792538" cy="398462"/>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7" name="Connettore diritto 26">
            <a:extLst>
              <a:ext uri="{FF2B5EF4-FFF2-40B4-BE49-F238E27FC236}">
                <a16:creationId xmlns:a16="http://schemas.microsoft.com/office/drawing/2014/main" id="{B193C6CA-15C0-4CE8-8B9F-491E548E83E4}"/>
              </a:ext>
            </a:extLst>
          </p:cNvPr>
          <p:cNvCxnSpPr>
            <a:cxnSpLocks/>
          </p:cNvCxnSpPr>
          <p:nvPr/>
        </p:nvCxnSpPr>
        <p:spPr>
          <a:xfrm flipH="1" flipV="1">
            <a:off x="2141538" y="2386013"/>
            <a:ext cx="1041400" cy="388937"/>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6" name="Connettore diritto 25">
            <a:extLst>
              <a:ext uri="{FF2B5EF4-FFF2-40B4-BE49-F238E27FC236}">
                <a16:creationId xmlns:a16="http://schemas.microsoft.com/office/drawing/2014/main" id="{43FFB6DD-CFD2-424C-9F24-CE93908BA9D6}"/>
              </a:ext>
            </a:extLst>
          </p:cNvPr>
          <p:cNvCxnSpPr>
            <a:cxnSpLocks/>
          </p:cNvCxnSpPr>
          <p:nvPr/>
        </p:nvCxnSpPr>
        <p:spPr>
          <a:xfrm flipH="1" flipV="1">
            <a:off x="1541463" y="2549525"/>
            <a:ext cx="1620837" cy="657225"/>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8" name="Connettore diritto 27">
            <a:extLst>
              <a:ext uri="{FF2B5EF4-FFF2-40B4-BE49-F238E27FC236}">
                <a16:creationId xmlns:a16="http://schemas.microsoft.com/office/drawing/2014/main" id="{61D1E306-D493-4AE8-81FD-0F2D843E0233}"/>
              </a:ext>
            </a:extLst>
          </p:cNvPr>
          <p:cNvCxnSpPr>
            <a:cxnSpLocks/>
          </p:cNvCxnSpPr>
          <p:nvPr/>
        </p:nvCxnSpPr>
        <p:spPr>
          <a:xfrm flipH="1" flipV="1">
            <a:off x="1616075" y="2403475"/>
            <a:ext cx="3205163" cy="117475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8382" name="CasellaDiTesto 13">
            <a:extLst>
              <a:ext uri="{FF2B5EF4-FFF2-40B4-BE49-F238E27FC236}">
                <a16:creationId xmlns:a16="http://schemas.microsoft.com/office/drawing/2014/main" id="{A8B096BD-C33F-A548-BC60-AF2B1DF0D7CD}"/>
              </a:ext>
            </a:extLst>
          </p:cNvPr>
          <p:cNvSpPr txBox="1">
            <a:spLocks noChangeArrowheads="1"/>
          </p:cNvSpPr>
          <p:nvPr/>
        </p:nvSpPr>
        <p:spPr bwMode="auto">
          <a:xfrm>
            <a:off x="8564563" y="280988"/>
            <a:ext cx="26289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lgn="ctr">
              <a:spcBef>
                <a:spcPct val="0"/>
              </a:spcBef>
              <a:buClrTx/>
              <a:buFontTx/>
              <a:buNone/>
            </a:pPr>
            <a:r>
              <a:rPr lang="it-IT" altLang="it-IT">
                <a:solidFill>
                  <a:schemeClr val="tx1"/>
                </a:solidFill>
                <a:latin typeface="Gadugi" pitchFamily="34" charset="0"/>
              </a:rPr>
              <a:t>RIPETIZIONE</a:t>
            </a:r>
          </a:p>
          <a:p>
            <a:pPr algn="ctr">
              <a:spcBef>
                <a:spcPct val="0"/>
              </a:spcBef>
              <a:buClrTx/>
              <a:buFontTx/>
              <a:buNone/>
            </a:pPr>
            <a:r>
              <a:rPr lang="it-IT" altLang="it-IT">
                <a:solidFill>
                  <a:schemeClr val="tx1"/>
                </a:solidFill>
                <a:latin typeface="Gadugi" pitchFamily="34" charset="0"/>
              </a:rPr>
              <a:t>LETTURA + SEMANTICA</a:t>
            </a:r>
          </a:p>
          <a:p>
            <a:pPr algn="ctr">
              <a:spcBef>
                <a:spcPct val="0"/>
              </a:spcBef>
              <a:buClrTx/>
              <a:buFontTx/>
              <a:buNone/>
            </a:pPr>
            <a:r>
              <a:rPr lang="it-IT" altLang="it-IT">
                <a:solidFill>
                  <a:schemeClr val="tx1"/>
                </a:solidFill>
                <a:latin typeface="Gadugi" pitchFamily="34" charset="0"/>
              </a:rPr>
              <a:t>ACCESSO LESSICALE</a:t>
            </a:r>
          </a:p>
        </p:txBody>
      </p:sp>
      <p:sp>
        <p:nvSpPr>
          <p:cNvPr id="2" name="Ovale 1">
            <a:extLst>
              <a:ext uri="{FF2B5EF4-FFF2-40B4-BE49-F238E27FC236}">
                <a16:creationId xmlns:a16="http://schemas.microsoft.com/office/drawing/2014/main" id="{E833CD19-2CB3-4BE6-A3E5-5C911905D14C}"/>
              </a:ext>
            </a:extLst>
          </p:cNvPr>
          <p:cNvSpPr/>
          <p:nvPr/>
        </p:nvSpPr>
        <p:spPr>
          <a:xfrm>
            <a:off x="8564563" y="163513"/>
            <a:ext cx="2628900" cy="11811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42935894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F08BDF-10E1-4815-9BAD-74E8F630932A}"/>
              </a:ext>
            </a:extLst>
          </p:cNvPr>
          <p:cNvSpPr>
            <a:spLocks noGrp="1"/>
          </p:cNvSpPr>
          <p:nvPr>
            <p:ph type="title"/>
          </p:nvPr>
        </p:nvSpPr>
        <p:spPr>
          <a:xfrm>
            <a:off x="4052888" y="190500"/>
            <a:ext cx="3503612" cy="730250"/>
          </a:xfrm>
        </p:spPr>
        <p:txBody>
          <a:bodyPr rtlCol="0">
            <a:normAutofit/>
          </a:bodyPr>
          <a:lstStyle/>
          <a:p>
            <a:pPr eaLnBrk="1" fontAlgn="auto" hangingPunct="1">
              <a:spcAft>
                <a:spcPts val="0"/>
              </a:spcAft>
              <a:defRPr/>
            </a:pPr>
            <a:r>
              <a:rPr lang="it-IT" dirty="0">
                <a:solidFill>
                  <a:schemeClr val="accent2">
                    <a:lumMod val="75000"/>
                  </a:schemeClr>
                </a:solidFill>
                <a:latin typeface="Gadugi" panose="020B0502040204020203" pitchFamily="34" charset="0"/>
              </a:rPr>
              <a:t>Casi clinici – B.M.</a:t>
            </a:r>
          </a:p>
        </p:txBody>
      </p:sp>
      <p:sp>
        <p:nvSpPr>
          <p:cNvPr id="60418" name="Segnaposto contenuto 2">
            <a:extLst>
              <a:ext uri="{FF2B5EF4-FFF2-40B4-BE49-F238E27FC236}">
                <a16:creationId xmlns:a16="http://schemas.microsoft.com/office/drawing/2014/main" id="{1F848966-5590-6A4C-ACF1-8F669A678A1E}"/>
              </a:ext>
            </a:extLst>
          </p:cNvPr>
          <p:cNvSpPr>
            <a:spLocks noGrp="1" noChangeArrowheads="1"/>
          </p:cNvSpPr>
          <p:nvPr>
            <p:ph idx="1"/>
          </p:nvPr>
        </p:nvSpPr>
        <p:spPr>
          <a:xfrm>
            <a:off x="644525" y="701675"/>
            <a:ext cx="4456113" cy="1654175"/>
          </a:xfrm>
        </p:spPr>
        <p:txBody>
          <a:bodyPr/>
          <a:lstStyle/>
          <a:p>
            <a:pPr marL="0" indent="0" eaLnBrk="1" hangingPunct="1">
              <a:lnSpc>
                <a:spcPts val="1500"/>
              </a:lnSpc>
              <a:buClr>
                <a:srgbClr val="353535"/>
              </a:buClr>
              <a:buFont typeface="Wingdings 3" pitchFamily="2" charset="2"/>
              <a:buNone/>
            </a:pPr>
            <a:r>
              <a:rPr lang="it-IT" altLang="it-IT" sz="2000" b="1">
                <a:latin typeface="Gadugi" pitchFamily="34" charset="0"/>
              </a:rPr>
              <a:t>Genere</a:t>
            </a:r>
            <a:r>
              <a:rPr lang="it-IT" altLang="it-IT" sz="2000">
                <a:latin typeface="Gadugi" pitchFamily="34" charset="0"/>
              </a:rPr>
              <a:t>: uomo</a:t>
            </a:r>
          </a:p>
          <a:p>
            <a:pPr marL="0" indent="0" eaLnBrk="1" hangingPunct="1">
              <a:lnSpc>
                <a:spcPts val="1500"/>
              </a:lnSpc>
              <a:buClr>
                <a:srgbClr val="353535"/>
              </a:buClr>
              <a:buFont typeface="Wingdings 3" pitchFamily="2" charset="2"/>
              <a:buNone/>
            </a:pPr>
            <a:r>
              <a:rPr lang="it-IT" altLang="it-IT" sz="2000" b="1">
                <a:latin typeface="Gadugi" pitchFamily="34" charset="0"/>
              </a:rPr>
              <a:t>Età</a:t>
            </a:r>
            <a:r>
              <a:rPr lang="it-IT" altLang="it-IT" sz="2000">
                <a:latin typeface="Gadugi" pitchFamily="34" charset="0"/>
              </a:rPr>
              <a:t>: 57</a:t>
            </a:r>
          </a:p>
          <a:p>
            <a:pPr marL="0" indent="0" eaLnBrk="1" hangingPunct="1">
              <a:lnSpc>
                <a:spcPts val="1500"/>
              </a:lnSpc>
              <a:buClr>
                <a:srgbClr val="353535"/>
              </a:buClr>
              <a:buFont typeface="Wingdings 3" pitchFamily="2" charset="2"/>
              <a:buNone/>
            </a:pPr>
            <a:r>
              <a:rPr lang="it-IT" altLang="it-IT" sz="2000" b="1">
                <a:latin typeface="Gadugi" pitchFamily="34" charset="0"/>
              </a:rPr>
              <a:t>Preferenza</a:t>
            </a:r>
            <a:r>
              <a:rPr lang="it-IT" altLang="it-IT" sz="2000">
                <a:latin typeface="Gadugi" pitchFamily="34" charset="0"/>
              </a:rPr>
              <a:t> </a:t>
            </a:r>
            <a:r>
              <a:rPr lang="it-IT" altLang="it-IT" sz="2000" b="1">
                <a:latin typeface="Gadugi" pitchFamily="34" charset="0"/>
              </a:rPr>
              <a:t>manuale</a:t>
            </a:r>
            <a:r>
              <a:rPr lang="it-IT" altLang="it-IT" sz="2000">
                <a:latin typeface="Gadugi" pitchFamily="34" charset="0"/>
              </a:rPr>
              <a:t>: destra</a:t>
            </a:r>
          </a:p>
          <a:p>
            <a:pPr marL="0" indent="0" eaLnBrk="1" hangingPunct="1">
              <a:lnSpc>
                <a:spcPts val="1500"/>
              </a:lnSpc>
              <a:buClr>
                <a:srgbClr val="353535"/>
              </a:buClr>
              <a:buFont typeface="Wingdings 3" pitchFamily="2" charset="2"/>
              <a:buNone/>
            </a:pPr>
            <a:r>
              <a:rPr lang="it-IT" altLang="it-IT" sz="2000" b="1">
                <a:latin typeface="Gadugi" pitchFamily="34" charset="0"/>
              </a:rPr>
              <a:t>Scolarità</a:t>
            </a:r>
            <a:r>
              <a:rPr lang="it-IT" altLang="it-IT" sz="2000">
                <a:latin typeface="Gadugi" pitchFamily="34" charset="0"/>
              </a:rPr>
              <a:t>: 11 anni</a:t>
            </a:r>
          </a:p>
          <a:p>
            <a:pPr marL="0" indent="0" eaLnBrk="1" hangingPunct="1">
              <a:lnSpc>
                <a:spcPts val="1500"/>
              </a:lnSpc>
              <a:buClr>
                <a:srgbClr val="353535"/>
              </a:buClr>
              <a:buFont typeface="Wingdings 3" pitchFamily="2" charset="2"/>
              <a:buNone/>
            </a:pPr>
            <a:r>
              <a:rPr lang="it-IT" altLang="it-IT" sz="2000" b="1">
                <a:latin typeface="Gadugi" pitchFamily="34" charset="0"/>
              </a:rPr>
              <a:t>Tipo di lesione</a:t>
            </a:r>
            <a:r>
              <a:rPr lang="it-IT" altLang="it-IT" sz="2000">
                <a:latin typeface="Gadugi" pitchFamily="34" charset="0"/>
              </a:rPr>
              <a:t>: glioblastoma T-P sn</a:t>
            </a:r>
          </a:p>
          <a:p>
            <a:pPr marL="0" indent="0" eaLnBrk="1" hangingPunct="1">
              <a:buFont typeface="Wingdings 3" pitchFamily="2" charset="2"/>
              <a:buNone/>
            </a:pPr>
            <a:endParaRPr lang="it-IT" altLang="it-IT" sz="2400">
              <a:latin typeface="Gadugi" pitchFamily="34" charset="0"/>
            </a:endParaRPr>
          </a:p>
          <a:p>
            <a:pPr marL="0" indent="0" eaLnBrk="1" hangingPunct="1">
              <a:buFont typeface="Wingdings 3" pitchFamily="2" charset="2"/>
              <a:buNone/>
            </a:pPr>
            <a:endParaRPr lang="it-IT" altLang="it-IT" sz="2400">
              <a:latin typeface="Gadugi" pitchFamily="34" charset="0"/>
            </a:endParaRPr>
          </a:p>
          <a:p>
            <a:pPr marL="0" indent="0" eaLnBrk="1" hangingPunct="1">
              <a:buFont typeface="Wingdings 3" pitchFamily="2" charset="2"/>
              <a:buNone/>
            </a:pPr>
            <a:endParaRPr lang="it-IT" altLang="it-IT" sz="2400">
              <a:latin typeface="Gadugi" pitchFamily="34" charset="0"/>
            </a:endParaRPr>
          </a:p>
        </p:txBody>
      </p:sp>
      <p:sp>
        <p:nvSpPr>
          <p:cNvPr id="60419" name="Segnaposto contenuto 2">
            <a:extLst>
              <a:ext uri="{FF2B5EF4-FFF2-40B4-BE49-F238E27FC236}">
                <a16:creationId xmlns:a16="http://schemas.microsoft.com/office/drawing/2014/main" id="{1C8DA999-11EF-6045-BE2C-A3BB3CA59A79}"/>
              </a:ext>
            </a:extLst>
          </p:cNvPr>
          <p:cNvSpPr txBox="1">
            <a:spLocks noChangeArrowheads="1"/>
          </p:cNvSpPr>
          <p:nvPr/>
        </p:nvSpPr>
        <p:spPr bwMode="auto">
          <a:xfrm>
            <a:off x="2014538" y="3005138"/>
            <a:ext cx="512445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eaLnBrk="1" hangingPunct="1">
              <a:buFont typeface="Wingdings 3" pitchFamily="2" charset="2"/>
              <a:buNone/>
            </a:pPr>
            <a:endParaRPr lang="it-IT" altLang="it-IT" sz="2400">
              <a:latin typeface="Gadugi" pitchFamily="34" charset="0"/>
            </a:endParaRPr>
          </a:p>
          <a:p>
            <a:pPr eaLnBrk="1" hangingPunct="1">
              <a:buFont typeface="Wingdings 3" pitchFamily="2" charset="2"/>
              <a:buNone/>
            </a:pPr>
            <a:endParaRPr lang="it-IT" altLang="it-IT" sz="2400">
              <a:latin typeface="Gadugi" pitchFamily="34" charset="0"/>
            </a:endParaRPr>
          </a:p>
        </p:txBody>
      </p:sp>
      <p:sp>
        <p:nvSpPr>
          <p:cNvPr id="8" name="Segnaposto contenuto 2">
            <a:extLst>
              <a:ext uri="{FF2B5EF4-FFF2-40B4-BE49-F238E27FC236}">
                <a16:creationId xmlns:a16="http://schemas.microsoft.com/office/drawing/2014/main" id="{D3BE1EB9-0353-4CFD-B632-A3BF77506CA3}"/>
              </a:ext>
            </a:extLst>
          </p:cNvPr>
          <p:cNvSpPr txBox="1">
            <a:spLocks/>
          </p:cNvSpPr>
          <p:nvPr/>
        </p:nvSpPr>
        <p:spPr>
          <a:xfrm>
            <a:off x="211138" y="4416425"/>
            <a:ext cx="6740525" cy="2273300"/>
          </a:xfrm>
          <a:prstGeom prst="rect">
            <a:avLst/>
          </a:prstGeom>
        </p:spPr>
        <p:txBody>
          <a:bodyPr>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fontAlgn="auto">
              <a:buClr>
                <a:srgbClr val="FFFF00"/>
              </a:buClr>
              <a:defRPr/>
            </a:pPr>
            <a:r>
              <a:rPr lang="it-IT" sz="2400" b="1" dirty="0">
                <a:latin typeface="Gadugi" panose="020B0502040204020203" pitchFamily="34" charset="0"/>
              </a:rPr>
              <a:t>RMN con </a:t>
            </a:r>
            <a:r>
              <a:rPr lang="it-IT" sz="2400" b="1" dirty="0" err="1">
                <a:latin typeface="Gadugi" panose="020B0502040204020203" pitchFamily="34" charset="0"/>
              </a:rPr>
              <a:t>MdC</a:t>
            </a:r>
            <a:r>
              <a:rPr lang="it-IT" sz="2400" dirty="0">
                <a:latin typeface="Gadugi" panose="020B0502040204020203" pitchFamily="34" charset="0"/>
              </a:rPr>
              <a:t>: lesione espansiva </a:t>
            </a:r>
            <a:r>
              <a:rPr lang="it-IT" sz="2400" dirty="0" err="1">
                <a:latin typeface="Gadugi" panose="020B0502040204020203" pitchFamily="34" charset="0"/>
              </a:rPr>
              <a:t>cortico</a:t>
            </a:r>
            <a:r>
              <a:rPr lang="it-IT" sz="2400" dirty="0">
                <a:latin typeface="Gadugi" panose="020B0502040204020203" pitchFamily="34" charset="0"/>
              </a:rPr>
              <a:t>-sottocorticale in regione T-P e P inferiore </a:t>
            </a:r>
            <a:r>
              <a:rPr lang="it-IT" sz="2400" dirty="0" err="1">
                <a:latin typeface="Gadugi" panose="020B0502040204020203" pitchFamily="34" charset="0"/>
              </a:rPr>
              <a:t>sn</a:t>
            </a:r>
            <a:r>
              <a:rPr lang="it-IT" sz="2400" dirty="0">
                <a:latin typeface="Gadugi" panose="020B0502040204020203" pitchFamily="34" charset="0"/>
              </a:rPr>
              <a:t> con interessamento GSM e GA + infiltrazione dello splenio del corpo calloso e della SB P controlaterale, priva di impregnazione </a:t>
            </a:r>
            <a:r>
              <a:rPr lang="it-IT" sz="2400" dirty="0" err="1">
                <a:latin typeface="Gadugi" panose="020B0502040204020203" pitchFamily="34" charset="0"/>
              </a:rPr>
              <a:t>contrastografica</a:t>
            </a:r>
            <a:r>
              <a:rPr lang="it-IT" sz="2400" dirty="0">
                <a:latin typeface="Gadugi" panose="020B0502040204020203" pitchFamily="34" charset="0"/>
              </a:rPr>
              <a:t>.</a:t>
            </a:r>
          </a:p>
          <a:p>
            <a:pPr marL="0" indent="0" fontAlgn="auto">
              <a:buFont typeface="Wingdings 3" charset="2"/>
              <a:buNone/>
              <a:defRPr/>
            </a:pPr>
            <a:endParaRPr lang="it-IT" sz="2400" dirty="0">
              <a:latin typeface="Gadugi" panose="020B0502040204020203" pitchFamily="34" charset="0"/>
            </a:endParaRPr>
          </a:p>
        </p:txBody>
      </p:sp>
      <p:sp>
        <p:nvSpPr>
          <p:cNvPr id="60421" name="Segnaposto contenuto 2">
            <a:extLst>
              <a:ext uri="{FF2B5EF4-FFF2-40B4-BE49-F238E27FC236}">
                <a16:creationId xmlns:a16="http://schemas.microsoft.com/office/drawing/2014/main" id="{1A3ABF85-613E-E342-AE78-F1B839E5D9E1}"/>
              </a:ext>
            </a:extLst>
          </p:cNvPr>
          <p:cNvSpPr txBox="1">
            <a:spLocks noChangeArrowheads="1"/>
          </p:cNvSpPr>
          <p:nvPr/>
        </p:nvSpPr>
        <p:spPr bwMode="auto">
          <a:xfrm>
            <a:off x="628650" y="2332038"/>
            <a:ext cx="6323013"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eaLnBrk="1" hangingPunct="1">
              <a:buFont typeface="Wingdings 3" pitchFamily="2" charset="2"/>
              <a:buNone/>
            </a:pPr>
            <a:r>
              <a:rPr lang="it-IT" altLang="it-IT" sz="2000" b="1">
                <a:latin typeface="Gadugi" pitchFamily="34" charset="0"/>
              </a:rPr>
              <a:t>Anamnesi remota: </a:t>
            </a:r>
            <a:r>
              <a:rPr lang="it-IT" altLang="it-IT" sz="2000">
                <a:latin typeface="Gadugi" pitchFamily="34" charset="0"/>
              </a:rPr>
              <a:t>pregresso K renale</a:t>
            </a:r>
            <a:endParaRPr lang="it-IT" altLang="it-IT" sz="2000" b="1">
              <a:latin typeface="Gadugi" pitchFamily="34" charset="0"/>
            </a:endParaRPr>
          </a:p>
          <a:p>
            <a:pPr eaLnBrk="1" hangingPunct="1">
              <a:buFont typeface="Wingdings 3" pitchFamily="2" charset="2"/>
              <a:buNone/>
            </a:pPr>
            <a:r>
              <a:rPr lang="it-IT" altLang="it-IT" sz="2000" b="1">
                <a:latin typeface="Gadugi" pitchFamily="34" charset="0"/>
              </a:rPr>
              <a:t>Anamnesi prossima: </a:t>
            </a:r>
            <a:r>
              <a:rPr lang="it-IT" altLang="it-IT" sz="2000">
                <a:latin typeface="Gadugi" pitchFamily="34" charset="0"/>
              </a:rPr>
              <a:t>nel mese che ha preceduto il ricovero parestesie AS dx e difficoltà di eloquio: parafasie fonemiche e semantiche</a:t>
            </a:r>
          </a:p>
        </p:txBody>
      </p:sp>
      <p:pic>
        <p:nvPicPr>
          <p:cNvPr id="60422" name="Immagine 4">
            <a:extLst>
              <a:ext uri="{FF2B5EF4-FFF2-40B4-BE49-F238E27FC236}">
                <a16:creationId xmlns:a16="http://schemas.microsoft.com/office/drawing/2014/main" id="{AC0C15E2-87CC-274E-83A6-945387E6D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663" y="1214438"/>
            <a:ext cx="5192712" cy="605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39208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Immagine 3">
            <a:extLst>
              <a:ext uri="{FF2B5EF4-FFF2-40B4-BE49-F238E27FC236}">
                <a16:creationId xmlns:a16="http://schemas.microsoft.com/office/drawing/2014/main" id="{52FA9EC2-3AD1-234D-92CA-B61113FA6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900" y="2955925"/>
            <a:ext cx="45720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Immagine 4">
            <a:extLst>
              <a:ext uri="{FF2B5EF4-FFF2-40B4-BE49-F238E27FC236}">
                <a16:creationId xmlns:a16="http://schemas.microsoft.com/office/drawing/2014/main" id="{B5688A94-6239-E646-8002-B70E6B09C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500" y="2955925"/>
            <a:ext cx="23098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a:extLst>
              <a:ext uri="{FF2B5EF4-FFF2-40B4-BE49-F238E27FC236}">
                <a16:creationId xmlns:a16="http://schemas.microsoft.com/office/drawing/2014/main" id="{81F08BDF-10E1-4815-9BAD-74E8F630932A}"/>
              </a:ext>
            </a:extLst>
          </p:cNvPr>
          <p:cNvSpPr>
            <a:spLocks noGrp="1"/>
          </p:cNvSpPr>
          <p:nvPr>
            <p:ph type="title"/>
          </p:nvPr>
        </p:nvSpPr>
        <p:spPr>
          <a:xfrm>
            <a:off x="4119563" y="106363"/>
            <a:ext cx="3376612" cy="760412"/>
          </a:xfrm>
        </p:spPr>
        <p:txBody>
          <a:bodyPr rtlCol="0">
            <a:normAutofit/>
          </a:bodyPr>
          <a:lstStyle/>
          <a:p>
            <a:pPr eaLnBrk="1" fontAlgn="auto" hangingPunct="1">
              <a:spcAft>
                <a:spcPts val="0"/>
              </a:spcAft>
              <a:defRPr/>
            </a:pPr>
            <a:r>
              <a:rPr lang="it-IT" dirty="0">
                <a:solidFill>
                  <a:schemeClr val="accent2">
                    <a:lumMod val="75000"/>
                  </a:schemeClr>
                </a:solidFill>
                <a:latin typeface="Gadugi" panose="020B0502040204020203" pitchFamily="34" charset="0"/>
              </a:rPr>
              <a:t>Casi clinici - B.M.</a:t>
            </a:r>
          </a:p>
        </p:txBody>
      </p:sp>
      <p:sp>
        <p:nvSpPr>
          <p:cNvPr id="8" name="Segnaposto contenuto 2">
            <a:extLst>
              <a:ext uri="{FF2B5EF4-FFF2-40B4-BE49-F238E27FC236}">
                <a16:creationId xmlns:a16="http://schemas.microsoft.com/office/drawing/2014/main" id="{84CB1D0B-BDB2-4A76-A0EA-AE680550313E}"/>
              </a:ext>
            </a:extLst>
          </p:cNvPr>
          <p:cNvSpPr txBox="1">
            <a:spLocks/>
          </p:cNvSpPr>
          <p:nvPr/>
        </p:nvSpPr>
        <p:spPr>
          <a:xfrm>
            <a:off x="122238" y="787400"/>
            <a:ext cx="11950700" cy="6070600"/>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fontAlgn="auto">
              <a:buClr>
                <a:srgbClr val="FFFF00"/>
              </a:buClr>
              <a:defRPr/>
            </a:pPr>
            <a:r>
              <a:rPr lang="it-IT" sz="2200" b="1" dirty="0">
                <a:latin typeface="Gadugi" panose="020B0502040204020203" pitchFamily="34" charset="0"/>
              </a:rPr>
              <a:t>VNPS: DuLIP-ITA:</a:t>
            </a:r>
            <a:r>
              <a:rPr lang="it-IT" sz="2200" dirty="0">
                <a:latin typeface="Gadugi" panose="020B0502040204020203" pitchFamily="34" charset="0"/>
              </a:rPr>
              <a:t> lievi deficit che interessavano </a:t>
            </a:r>
            <a:r>
              <a:rPr lang="it-IT" sz="2200" u="sng" dirty="0">
                <a:latin typeface="Gadugi" panose="020B0502040204020203" pitchFamily="34" charset="0"/>
              </a:rPr>
              <a:t>l’accesso lessicale</a:t>
            </a:r>
            <a:r>
              <a:rPr lang="it-IT" sz="2200" dirty="0">
                <a:latin typeface="Gadugi" panose="020B0502040204020203" pitchFamily="34" charset="0"/>
              </a:rPr>
              <a:t> e la </a:t>
            </a:r>
            <a:r>
              <a:rPr lang="it-IT" sz="2200" u="sng" dirty="0">
                <a:latin typeface="Gadugi" panose="020B0502040204020203" pitchFamily="34" charset="0"/>
              </a:rPr>
              <a:t>ripetizione</a:t>
            </a:r>
          </a:p>
          <a:p>
            <a:pPr marL="457200" lvl="1" indent="0" fontAlgn="auto">
              <a:buFont typeface="Wingdings 3" charset="2"/>
              <a:buNone/>
              <a:defRPr/>
            </a:pPr>
            <a:r>
              <a:rPr lang="it-IT" sz="2200" b="1" dirty="0">
                <a:latin typeface="Gadugi" panose="020B0502040204020203" pitchFamily="34" charset="0"/>
              </a:rPr>
              <a:t>	   Prove extra-linguistiche</a:t>
            </a:r>
            <a:r>
              <a:rPr lang="it-IT" sz="2200" dirty="0">
                <a:latin typeface="Gadugi" panose="020B0502040204020203" pitchFamily="34" charset="0"/>
              </a:rPr>
              <a:t>: memoria di prosa </a:t>
            </a:r>
          </a:p>
          <a:p>
            <a:pPr marL="457200" lvl="1" indent="0" fontAlgn="auto">
              <a:buFont typeface="Wingdings 3" charset="2"/>
              <a:buNone/>
              <a:defRPr/>
            </a:pPr>
            <a:endParaRPr lang="it-IT" sz="2200" dirty="0">
              <a:latin typeface="Gadugi" panose="020B0502040204020203" pitchFamily="34" charset="0"/>
            </a:endParaRPr>
          </a:p>
          <a:p>
            <a:pPr fontAlgn="auto">
              <a:buClr>
                <a:srgbClr val="FFFF00"/>
              </a:buClr>
              <a:defRPr/>
            </a:pPr>
            <a:r>
              <a:rPr lang="it-IT" sz="2200" b="1" dirty="0">
                <a:latin typeface="Gadugi" panose="020B0502040204020203" pitchFamily="34" charset="0"/>
              </a:rPr>
              <a:t>DTI: </a:t>
            </a:r>
            <a:r>
              <a:rPr lang="it-IT" sz="2200" dirty="0">
                <a:latin typeface="Gadugi" panose="020B0502040204020203" pitchFamily="34" charset="0"/>
              </a:rPr>
              <a:t>interruzione del segnale riconducibile alla porzione posteriore del FA, che sembra 			attraversare la componente edemigena della lesione. Integrità del FFOI.</a:t>
            </a:r>
          </a:p>
          <a:p>
            <a:pPr marL="0" indent="0" fontAlgn="auto">
              <a:buFont typeface="Wingdings 3" charset="2"/>
              <a:buNone/>
              <a:defRPr/>
            </a:pPr>
            <a:endParaRPr lang="it-IT" sz="2400" dirty="0">
              <a:latin typeface="Gadugi" panose="020B0502040204020203" pitchFamily="34" charset="0"/>
            </a:endParaRPr>
          </a:p>
        </p:txBody>
      </p:sp>
      <p:sp>
        <p:nvSpPr>
          <p:cNvPr id="10" name="Ovale 9">
            <a:extLst>
              <a:ext uri="{FF2B5EF4-FFF2-40B4-BE49-F238E27FC236}">
                <a16:creationId xmlns:a16="http://schemas.microsoft.com/office/drawing/2014/main" id="{EC8FB703-42A3-4C11-B5D6-B5801689C444}"/>
              </a:ext>
            </a:extLst>
          </p:cNvPr>
          <p:cNvSpPr/>
          <p:nvPr/>
        </p:nvSpPr>
        <p:spPr>
          <a:xfrm rot="17649209">
            <a:off x="4857751" y="3095625"/>
            <a:ext cx="603250" cy="1533525"/>
          </a:xfrm>
          <a:prstGeom prst="ellipse">
            <a:avLst/>
          </a:prstGeom>
          <a:noFill/>
          <a:ln w="444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62470" name="Immagine 10">
            <a:extLst>
              <a:ext uri="{FF2B5EF4-FFF2-40B4-BE49-F238E27FC236}">
                <a16:creationId xmlns:a16="http://schemas.microsoft.com/office/drawing/2014/main" id="{8870B577-0FF6-914E-AED4-E1181618CB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41800">
            <a:off x="8302625" y="3670300"/>
            <a:ext cx="682625"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Segnaposto contenuto 2">
            <a:extLst>
              <a:ext uri="{FF2B5EF4-FFF2-40B4-BE49-F238E27FC236}">
                <a16:creationId xmlns:a16="http://schemas.microsoft.com/office/drawing/2014/main" id="{0056A595-5BC1-F842-850C-669B879688A4}"/>
              </a:ext>
            </a:extLst>
          </p:cNvPr>
          <p:cNvSpPr txBox="1">
            <a:spLocks noChangeArrowheads="1"/>
          </p:cNvSpPr>
          <p:nvPr/>
        </p:nvSpPr>
        <p:spPr bwMode="auto">
          <a:xfrm>
            <a:off x="828675" y="5416550"/>
            <a:ext cx="10539413" cy="128905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lgn="ctr" eaLnBrk="1" hangingPunct="1">
              <a:buFont typeface="Wingdings 3" pitchFamily="2" charset="2"/>
              <a:buNone/>
            </a:pPr>
            <a:r>
              <a:rPr lang="it-IT" altLang="it-IT" sz="2400" b="1">
                <a:latin typeface="Gadugi" pitchFamily="34" charset="0"/>
              </a:rPr>
              <a:t>Interessamento delle regioni T-P, con coinvolgimento del GA, del GSM e della porzione posteriore del FA. Conseguenti alterazioni della ripetizione e dell’accesso lessicale.</a:t>
            </a:r>
          </a:p>
        </p:txBody>
      </p:sp>
    </p:spTree>
    <p:extLst>
      <p:ext uri="{BB962C8B-B14F-4D97-AF65-F5344CB8AC3E}">
        <p14:creationId xmlns:p14="http://schemas.microsoft.com/office/powerpoint/2010/main" val="479961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8EBC8-B166-1F46-B343-8B8B544E2178}"/>
              </a:ext>
            </a:extLst>
          </p:cNvPr>
          <p:cNvSpPr>
            <a:spLocks noGrp="1"/>
          </p:cNvSpPr>
          <p:nvPr>
            <p:ph type="title"/>
          </p:nvPr>
        </p:nvSpPr>
        <p:spPr>
          <a:xfrm>
            <a:off x="1844784" y="557610"/>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Afasie in popolazioni atipiche: recupero -</a:t>
            </a:r>
            <a:r>
              <a:rPr lang="it-IT" b="1" i="1" dirty="0">
                <a:solidFill>
                  <a:srgbClr val="FF0000"/>
                </a:solidFill>
                <a:latin typeface="Arial" panose="020B0604020202020204" pitchFamily="34" charset="0"/>
                <a:cs typeface="Arial" panose="020B0604020202020204" pitchFamily="34" charset="0"/>
              </a:rPr>
              <a:t>approccio dinamico-</a:t>
            </a:r>
          </a:p>
        </p:txBody>
      </p:sp>
      <p:sp>
        <p:nvSpPr>
          <p:cNvPr id="3" name="Segnaposto contenuto 2">
            <a:extLst>
              <a:ext uri="{FF2B5EF4-FFF2-40B4-BE49-F238E27FC236}">
                <a16:creationId xmlns:a16="http://schemas.microsoft.com/office/drawing/2014/main" id="{598EE59C-C26B-A046-954A-27C12B4D7D6E}"/>
              </a:ext>
            </a:extLst>
          </p:cNvPr>
          <p:cNvSpPr>
            <a:spLocks noGrp="1"/>
          </p:cNvSpPr>
          <p:nvPr>
            <p:ph idx="1"/>
          </p:nvPr>
        </p:nvSpPr>
        <p:spPr>
          <a:xfrm>
            <a:off x="1679171" y="1917471"/>
            <a:ext cx="9226927" cy="4466704"/>
          </a:xfrm>
        </p:spPr>
        <p:txBody>
          <a:bodyPr>
            <a:normAutofit fontScale="92500"/>
          </a:bodyPr>
          <a:lstStyle/>
          <a:p>
            <a:pPr algn="just"/>
            <a:r>
              <a:rPr lang="it-IT" sz="2800" dirty="0">
                <a:latin typeface="Arial" panose="020B0604020202020204" pitchFamily="34" charset="0"/>
                <a:cs typeface="Arial" panose="020B0604020202020204" pitchFamily="34" charset="0"/>
              </a:rPr>
              <a:t>quindi secondo un approccio dinamico se il recupero è selettivo esso è il frutto di un compromesso tra sistema di rappresentazione del linguaggio e sistema di controllo</a:t>
            </a:r>
          </a:p>
          <a:p>
            <a:pPr algn="just"/>
            <a:r>
              <a:rPr lang="it-IT" sz="2800" dirty="0">
                <a:latin typeface="Arial" panose="020B0604020202020204" pitchFamily="34" charset="0"/>
                <a:cs typeface="Arial" panose="020B0604020202020204" pitchFamily="34" charset="0"/>
              </a:rPr>
              <a:t>le strutture corticali e sottocorticali mediano i processi di controllo per cui un danno a questi circuiti influenzerà il recupero delle lingue parlate </a:t>
            </a:r>
          </a:p>
          <a:p>
            <a:pPr algn="just"/>
            <a:r>
              <a:rPr lang="it-IT" sz="2800" dirty="0">
                <a:latin typeface="Arial" panose="020B0604020202020204" pitchFamily="34" charset="0"/>
                <a:cs typeface="Arial" panose="020B0604020202020204" pitchFamily="34" charset="0"/>
              </a:rPr>
              <a:t>un recupero selettivo per es. implicherebbe un deficit dei sistemi di controllo cioè della capacità del sistema di selezionare una lingua o l’altra con una permanente inibizione di una sull’altra </a:t>
            </a:r>
          </a:p>
        </p:txBody>
      </p:sp>
    </p:spTree>
    <p:extLst>
      <p:ext uri="{BB962C8B-B14F-4D97-AF65-F5344CB8AC3E}">
        <p14:creationId xmlns:p14="http://schemas.microsoft.com/office/powerpoint/2010/main" val="23256554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Immagine 9">
            <a:extLst>
              <a:ext uri="{FF2B5EF4-FFF2-40B4-BE49-F238E27FC236}">
                <a16:creationId xmlns:a16="http://schemas.microsoft.com/office/drawing/2014/main" id="{229410D3-E306-DA45-A323-6BEC2C76E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0563" y="1698625"/>
            <a:ext cx="251301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Immagine 4">
            <a:extLst>
              <a:ext uri="{FF2B5EF4-FFF2-40B4-BE49-F238E27FC236}">
                <a16:creationId xmlns:a16="http://schemas.microsoft.com/office/drawing/2014/main" id="{7123A0A2-5DC9-AA4B-BA39-4738A39CA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646238"/>
            <a:ext cx="2282825"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a:extLst>
              <a:ext uri="{FF2B5EF4-FFF2-40B4-BE49-F238E27FC236}">
                <a16:creationId xmlns:a16="http://schemas.microsoft.com/office/drawing/2014/main" id="{81F08BDF-10E1-4815-9BAD-74E8F630932A}"/>
              </a:ext>
            </a:extLst>
          </p:cNvPr>
          <p:cNvSpPr>
            <a:spLocks noGrp="1"/>
          </p:cNvSpPr>
          <p:nvPr>
            <p:ph type="title"/>
          </p:nvPr>
        </p:nvSpPr>
        <p:spPr>
          <a:xfrm>
            <a:off x="4500563" y="152400"/>
            <a:ext cx="3344862" cy="835025"/>
          </a:xfrm>
        </p:spPr>
        <p:txBody>
          <a:bodyPr rtlCol="0">
            <a:normAutofit fontScale="90000"/>
          </a:bodyPr>
          <a:lstStyle/>
          <a:p>
            <a:pPr eaLnBrk="1" fontAlgn="auto" hangingPunct="1">
              <a:spcAft>
                <a:spcPts val="0"/>
              </a:spcAft>
              <a:defRPr/>
            </a:pPr>
            <a:r>
              <a:rPr lang="it-IT" dirty="0">
                <a:solidFill>
                  <a:schemeClr val="accent2">
                    <a:lumMod val="75000"/>
                  </a:schemeClr>
                </a:solidFill>
                <a:latin typeface="Gadugi" panose="020B0502040204020203" pitchFamily="34" charset="0"/>
              </a:rPr>
              <a:t>Casi clinici – B.M.</a:t>
            </a:r>
          </a:p>
        </p:txBody>
      </p:sp>
      <p:sp>
        <p:nvSpPr>
          <p:cNvPr id="64517" name="Segnaposto contenuto 2">
            <a:extLst>
              <a:ext uri="{FF2B5EF4-FFF2-40B4-BE49-F238E27FC236}">
                <a16:creationId xmlns:a16="http://schemas.microsoft.com/office/drawing/2014/main" id="{9EB9468A-0C7C-7442-9D2E-58C20753D79C}"/>
              </a:ext>
            </a:extLst>
          </p:cNvPr>
          <p:cNvSpPr>
            <a:spLocks noGrp="1" noChangeArrowheads="1"/>
          </p:cNvSpPr>
          <p:nvPr>
            <p:ph idx="1"/>
          </p:nvPr>
        </p:nvSpPr>
        <p:spPr>
          <a:xfrm>
            <a:off x="292100" y="4448175"/>
            <a:ext cx="11761788" cy="2386013"/>
          </a:xfrm>
        </p:spPr>
        <p:txBody>
          <a:bodyPr/>
          <a:lstStyle/>
          <a:p>
            <a:pPr marL="57150" indent="0" eaLnBrk="1" hangingPunct="1">
              <a:buFont typeface="Wingdings 3" pitchFamily="2" charset="2"/>
              <a:buNone/>
            </a:pPr>
            <a:r>
              <a:rPr lang="it-IT" altLang="it-IT" sz="2400" b="1">
                <a:latin typeface="Gadugi" pitchFamily="34" charset="0"/>
              </a:rPr>
              <a:t>Dati post-intervento:</a:t>
            </a:r>
          </a:p>
          <a:p>
            <a:pPr marL="57150" indent="0" eaLnBrk="1" hangingPunct="1">
              <a:buFont typeface="Wingdings 3" pitchFamily="2" charset="2"/>
              <a:buNone/>
            </a:pPr>
            <a:r>
              <a:rPr lang="it-IT" altLang="it-IT" sz="2400" b="1">
                <a:latin typeface="Gadugi" pitchFamily="34" charset="0"/>
              </a:rPr>
              <a:t>1 settimana: </a:t>
            </a:r>
            <a:r>
              <a:rPr lang="it-IT" altLang="it-IT" sz="2400">
                <a:latin typeface="Gadugi" pitchFamily="34" charset="0"/>
              </a:rPr>
              <a:t>lieve peggioramento delle prove patologiche in fase pre-operatoria</a:t>
            </a:r>
          </a:p>
          <a:p>
            <a:pPr marL="57150" indent="0" eaLnBrk="1" hangingPunct="1">
              <a:buFont typeface="Wingdings 3" pitchFamily="2" charset="2"/>
              <a:buNone/>
            </a:pPr>
            <a:r>
              <a:rPr lang="it-IT" altLang="it-IT" sz="2400" b="1">
                <a:latin typeface="Gadugi" pitchFamily="34" charset="0"/>
              </a:rPr>
              <a:t>1 mese: </a:t>
            </a:r>
            <a:r>
              <a:rPr lang="it-IT" altLang="it-IT" sz="2400" u="sng">
                <a:latin typeface="Gadugi" pitchFamily="34" charset="0"/>
              </a:rPr>
              <a:t>quadro eterogeneo </a:t>
            </a:r>
            <a:r>
              <a:rPr lang="it-IT" altLang="it-IT" sz="2400">
                <a:latin typeface="Gadugi" pitchFamily="34" charset="0"/>
              </a:rPr>
              <a:t>con </a:t>
            </a:r>
            <a:r>
              <a:rPr lang="it-IT" altLang="it-IT" sz="2400" u="sng">
                <a:latin typeface="Gadugi" pitchFamily="34" charset="0"/>
              </a:rPr>
              <a:t>miglioramenti</a:t>
            </a:r>
            <a:r>
              <a:rPr lang="it-IT" altLang="it-IT" sz="2400">
                <a:latin typeface="Gadugi" pitchFamily="34" charset="0"/>
              </a:rPr>
              <a:t> (diadococinesi e 									accesso lessicale) e </a:t>
            </a:r>
            <a:r>
              <a:rPr lang="it-IT" altLang="it-IT" sz="2400" u="sng">
                <a:latin typeface="Gadugi" pitchFamily="34" charset="0"/>
              </a:rPr>
              <a:t>peggioramenti</a:t>
            </a:r>
            <a:r>
              <a:rPr lang="it-IT" altLang="it-IT" sz="2400">
                <a:latin typeface="Gadugi" pitchFamily="34" charset="0"/>
              </a:rPr>
              <a:t> (ripetizione di frasi, categorizzazione 				semantica su stimolo visuo-verbale e fluenza di verbi e fonemica). </a:t>
            </a:r>
          </a:p>
        </p:txBody>
      </p:sp>
      <p:sp>
        <p:nvSpPr>
          <p:cNvPr id="8" name="Segnaposto contenuto 2">
            <a:extLst>
              <a:ext uri="{FF2B5EF4-FFF2-40B4-BE49-F238E27FC236}">
                <a16:creationId xmlns:a16="http://schemas.microsoft.com/office/drawing/2014/main" id="{8E86E269-0FD9-4CA4-946E-FD220335FD00}"/>
              </a:ext>
            </a:extLst>
          </p:cNvPr>
          <p:cNvSpPr txBox="1">
            <a:spLocks/>
          </p:cNvSpPr>
          <p:nvPr/>
        </p:nvSpPr>
        <p:spPr>
          <a:xfrm>
            <a:off x="2838450" y="1023938"/>
            <a:ext cx="6784975" cy="2835275"/>
          </a:xfrm>
          <a:prstGeom prst="rect">
            <a:avLst/>
          </a:prstGeom>
        </p:spPr>
        <p:txBody>
          <a:bodyPr>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fontAlgn="auto">
              <a:buFont typeface="Wingdings 3" charset="2"/>
              <a:buNone/>
              <a:defRPr/>
            </a:pPr>
            <a:r>
              <a:rPr lang="it-IT" sz="2400" b="1" dirty="0">
                <a:latin typeface="Gadugi" panose="020B0502040204020203" pitchFamily="34" charset="0"/>
              </a:rPr>
              <a:t>Prove eseguite durante la DES</a:t>
            </a:r>
            <a:r>
              <a:rPr lang="it-IT" sz="2400" dirty="0">
                <a:latin typeface="Gadugi" panose="020B0502040204020203" pitchFamily="34" charset="0"/>
              </a:rPr>
              <a:t>: </a:t>
            </a:r>
          </a:p>
          <a:p>
            <a:pPr marL="0" indent="0" algn="ctr" fontAlgn="auto">
              <a:buFont typeface="Wingdings 3" charset="2"/>
              <a:buNone/>
              <a:defRPr/>
            </a:pPr>
            <a:r>
              <a:rPr lang="it-IT" sz="2200" dirty="0">
                <a:latin typeface="Gadugi" panose="020B0502040204020203" pitchFamily="34" charset="0"/>
              </a:rPr>
              <a:t>Diadococinesi</a:t>
            </a:r>
          </a:p>
          <a:p>
            <a:pPr marL="0" indent="0" algn="ctr" fontAlgn="auto">
              <a:buFont typeface="Wingdings 3" charset="2"/>
              <a:buNone/>
              <a:defRPr/>
            </a:pPr>
            <a:r>
              <a:rPr lang="it-IT" sz="2200" dirty="0">
                <a:latin typeface="Gadugi" panose="020B0502040204020203" pitchFamily="34" charset="0"/>
              </a:rPr>
              <a:t>Ripetizione di parole</a:t>
            </a:r>
          </a:p>
          <a:p>
            <a:pPr marL="0" indent="0" algn="ctr" fontAlgn="auto">
              <a:buFont typeface="Wingdings 3" charset="2"/>
              <a:buNone/>
              <a:defRPr/>
            </a:pPr>
            <a:r>
              <a:rPr lang="it-IT" sz="2200" dirty="0">
                <a:latin typeface="Gadugi" panose="020B0502040204020203" pitchFamily="34" charset="0"/>
              </a:rPr>
              <a:t>Associazione semantica</a:t>
            </a:r>
            <a:endParaRPr lang="it-IT" sz="2200" dirty="0">
              <a:solidFill>
                <a:schemeClr val="bg1">
                  <a:lumMod val="65000"/>
                </a:schemeClr>
              </a:solidFill>
              <a:latin typeface="Gadugi" panose="020B0502040204020203" pitchFamily="34" charset="0"/>
            </a:endParaRPr>
          </a:p>
          <a:p>
            <a:pPr marL="0" indent="0" algn="ctr" fontAlgn="auto">
              <a:buFont typeface="Wingdings 3" charset="2"/>
              <a:buNone/>
              <a:defRPr/>
            </a:pPr>
            <a:r>
              <a:rPr lang="it-IT" sz="2200" dirty="0">
                <a:latin typeface="Gadugi" panose="020B0502040204020203" pitchFamily="34" charset="0"/>
              </a:rPr>
              <a:t>Denominazione di oggetti</a:t>
            </a:r>
          </a:p>
          <a:p>
            <a:pPr marL="0" indent="0" algn="ctr" fontAlgn="auto">
              <a:buFont typeface="Wingdings 3" charset="2"/>
              <a:buNone/>
              <a:defRPr/>
            </a:pPr>
            <a:r>
              <a:rPr lang="it-IT" sz="2200" dirty="0">
                <a:latin typeface="Gadugi" panose="020B0502040204020203" pitchFamily="34" charset="0"/>
              </a:rPr>
              <a:t>Lettura + </a:t>
            </a:r>
            <a:r>
              <a:rPr lang="it-IT" sz="2200" dirty="0" err="1">
                <a:latin typeface="Gadugi" panose="020B0502040204020203" pitchFamily="34" charset="0"/>
              </a:rPr>
              <a:t>categoriz</a:t>
            </a:r>
            <a:r>
              <a:rPr lang="it-IT" sz="2200" dirty="0">
                <a:latin typeface="Gadugi" panose="020B0502040204020203" pitchFamily="34" charset="0"/>
              </a:rPr>
              <a:t>. semantica su stimolo visuo-verbale</a:t>
            </a:r>
          </a:p>
          <a:p>
            <a:pPr marL="0" indent="0" algn="ctr" fontAlgn="auto">
              <a:buFont typeface="Wingdings 3" charset="2"/>
              <a:buNone/>
              <a:defRPr/>
            </a:pPr>
            <a:r>
              <a:rPr lang="it-IT" sz="2200" dirty="0">
                <a:solidFill>
                  <a:schemeClr val="bg1">
                    <a:lumMod val="65000"/>
                  </a:schemeClr>
                </a:solidFill>
                <a:latin typeface="Gadugi" panose="020B0502040204020203" pitchFamily="34" charset="0"/>
              </a:rPr>
              <a:t>Generazione di verbi</a:t>
            </a:r>
          </a:p>
          <a:p>
            <a:pPr marL="0" indent="0" algn="ctr" fontAlgn="auto">
              <a:buFont typeface="Wingdings 3" charset="2"/>
              <a:buNone/>
              <a:defRPr/>
            </a:pPr>
            <a:endParaRPr lang="it-IT" sz="2200" dirty="0">
              <a:latin typeface="Gadugi" panose="020B0502040204020203" pitchFamily="34" charset="0"/>
            </a:endParaRPr>
          </a:p>
          <a:p>
            <a:pPr marL="457200" lvl="1" indent="0" fontAlgn="auto">
              <a:lnSpc>
                <a:spcPts val="1500"/>
              </a:lnSpc>
              <a:buFont typeface="Wingdings 3" charset="2"/>
              <a:buNone/>
              <a:defRPr/>
            </a:pPr>
            <a:endParaRPr lang="it-IT" sz="2200" dirty="0">
              <a:latin typeface="Gadugi" panose="020B0502040204020203" pitchFamily="34" charset="0"/>
            </a:endParaRPr>
          </a:p>
        </p:txBody>
      </p:sp>
      <p:cxnSp>
        <p:nvCxnSpPr>
          <p:cNvPr id="19" name="Connettore diritto 18">
            <a:extLst>
              <a:ext uri="{FF2B5EF4-FFF2-40B4-BE49-F238E27FC236}">
                <a16:creationId xmlns:a16="http://schemas.microsoft.com/office/drawing/2014/main" id="{70753107-20B3-4BEA-AFF6-7FFEA631A52C}"/>
              </a:ext>
            </a:extLst>
          </p:cNvPr>
          <p:cNvCxnSpPr>
            <a:cxnSpLocks/>
          </p:cNvCxnSpPr>
          <p:nvPr/>
        </p:nvCxnSpPr>
        <p:spPr>
          <a:xfrm flipH="1" flipV="1">
            <a:off x="7061200" y="1646238"/>
            <a:ext cx="4170363" cy="795337"/>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5" name="Connettore diritto 24">
            <a:extLst>
              <a:ext uri="{FF2B5EF4-FFF2-40B4-BE49-F238E27FC236}">
                <a16:creationId xmlns:a16="http://schemas.microsoft.com/office/drawing/2014/main" id="{1E6D96A7-D94A-485B-9275-E6549EB6F782}"/>
              </a:ext>
            </a:extLst>
          </p:cNvPr>
          <p:cNvCxnSpPr>
            <a:cxnSpLocks/>
          </p:cNvCxnSpPr>
          <p:nvPr/>
        </p:nvCxnSpPr>
        <p:spPr>
          <a:xfrm flipH="1" flipV="1">
            <a:off x="7439025" y="2043113"/>
            <a:ext cx="3792538" cy="398462"/>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4" name="Connettore diritto 13">
            <a:extLst>
              <a:ext uri="{FF2B5EF4-FFF2-40B4-BE49-F238E27FC236}">
                <a16:creationId xmlns:a16="http://schemas.microsoft.com/office/drawing/2014/main" id="{40F30653-AEAD-4180-8024-CAE69F77A955}"/>
              </a:ext>
            </a:extLst>
          </p:cNvPr>
          <p:cNvCxnSpPr>
            <a:cxnSpLocks/>
          </p:cNvCxnSpPr>
          <p:nvPr/>
        </p:nvCxnSpPr>
        <p:spPr>
          <a:xfrm flipH="1" flipV="1">
            <a:off x="1747838" y="2235200"/>
            <a:ext cx="3016250" cy="206375"/>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8" name="Connettore diritto 17">
            <a:extLst>
              <a:ext uri="{FF2B5EF4-FFF2-40B4-BE49-F238E27FC236}">
                <a16:creationId xmlns:a16="http://schemas.microsoft.com/office/drawing/2014/main" id="{34856CAD-241B-4635-A636-02293281480D}"/>
              </a:ext>
            </a:extLst>
          </p:cNvPr>
          <p:cNvCxnSpPr>
            <a:cxnSpLocks/>
          </p:cNvCxnSpPr>
          <p:nvPr/>
        </p:nvCxnSpPr>
        <p:spPr>
          <a:xfrm flipH="1" flipV="1">
            <a:off x="1508125" y="2633663"/>
            <a:ext cx="1658938" cy="587375"/>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0" name="Connettore diritto 19">
            <a:extLst>
              <a:ext uri="{FF2B5EF4-FFF2-40B4-BE49-F238E27FC236}">
                <a16:creationId xmlns:a16="http://schemas.microsoft.com/office/drawing/2014/main" id="{40BF979D-1E51-494D-9DC8-BC9C10E38D2D}"/>
              </a:ext>
            </a:extLst>
          </p:cNvPr>
          <p:cNvCxnSpPr>
            <a:cxnSpLocks/>
          </p:cNvCxnSpPr>
          <p:nvPr/>
        </p:nvCxnSpPr>
        <p:spPr>
          <a:xfrm flipH="1" flipV="1">
            <a:off x="1706563" y="2373313"/>
            <a:ext cx="1460500" cy="847725"/>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5" name="Connettore diritto 34">
            <a:extLst>
              <a:ext uri="{FF2B5EF4-FFF2-40B4-BE49-F238E27FC236}">
                <a16:creationId xmlns:a16="http://schemas.microsoft.com/office/drawing/2014/main" id="{B77ACBA8-3CA3-4B96-9F8A-FC4AAA46107D}"/>
              </a:ext>
            </a:extLst>
          </p:cNvPr>
          <p:cNvCxnSpPr>
            <a:cxnSpLocks/>
          </p:cNvCxnSpPr>
          <p:nvPr/>
        </p:nvCxnSpPr>
        <p:spPr>
          <a:xfrm flipH="1" flipV="1">
            <a:off x="1747838" y="2271713"/>
            <a:ext cx="2911475" cy="525462"/>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7" name="Connettore diritto 36">
            <a:extLst>
              <a:ext uri="{FF2B5EF4-FFF2-40B4-BE49-F238E27FC236}">
                <a16:creationId xmlns:a16="http://schemas.microsoft.com/office/drawing/2014/main" id="{CE58EF3D-6733-47EA-AFD0-33431863024A}"/>
              </a:ext>
            </a:extLst>
          </p:cNvPr>
          <p:cNvCxnSpPr>
            <a:cxnSpLocks/>
          </p:cNvCxnSpPr>
          <p:nvPr/>
        </p:nvCxnSpPr>
        <p:spPr>
          <a:xfrm flipH="1" flipV="1">
            <a:off x="2120900" y="2333625"/>
            <a:ext cx="1046163" cy="887413"/>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64526" name="CasellaDiTesto 14">
            <a:extLst>
              <a:ext uri="{FF2B5EF4-FFF2-40B4-BE49-F238E27FC236}">
                <a16:creationId xmlns:a16="http://schemas.microsoft.com/office/drawing/2014/main" id="{476A1248-77F9-2845-A38D-1B188B0B9F36}"/>
              </a:ext>
            </a:extLst>
          </p:cNvPr>
          <p:cNvSpPr txBox="1">
            <a:spLocks noChangeArrowheads="1"/>
          </p:cNvSpPr>
          <p:nvPr/>
        </p:nvSpPr>
        <p:spPr bwMode="auto">
          <a:xfrm>
            <a:off x="8710613" y="280988"/>
            <a:ext cx="2336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lgn="ctr">
              <a:spcBef>
                <a:spcPct val="0"/>
              </a:spcBef>
              <a:buClrTx/>
              <a:buFontTx/>
              <a:buNone/>
            </a:pPr>
            <a:r>
              <a:rPr lang="it-IT" altLang="it-IT">
                <a:solidFill>
                  <a:schemeClr val="tx1"/>
                </a:solidFill>
                <a:latin typeface="Gadugi" pitchFamily="34" charset="0"/>
              </a:rPr>
              <a:t>RIPETIZIONE</a:t>
            </a:r>
          </a:p>
          <a:p>
            <a:pPr algn="ctr">
              <a:spcBef>
                <a:spcPct val="0"/>
              </a:spcBef>
              <a:buClrTx/>
              <a:buFontTx/>
              <a:buNone/>
            </a:pPr>
            <a:r>
              <a:rPr lang="it-IT" altLang="it-IT">
                <a:solidFill>
                  <a:schemeClr val="tx1"/>
                </a:solidFill>
                <a:latin typeface="Gadugi" pitchFamily="34" charset="0"/>
              </a:rPr>
              <a:t>ACCESSO LESSICALE</a:t>
            </a:r>
          </a:p>
          <a:p>
            <a:pPr algn="ctr">
              <a:spcBef>
                <a:spcPct val="0"/>
              </a:spcBef>
              <a:buClrTx/>
              <a:buFontTx/>
              <a:buNone/>
            </a:pPr>
            <a:r>
              <a:rPr lang="it-IT" altLang="it-IT">
                <a:solidFill>
                  <a:schemeClr val="tx1"/>
                </a:solidFill>
                <a:latin typeface="Gadugi" pitchFamily="34" charset="0"/>
              </a:rPr>
              <a:t>LETTURA </a:t>
            </a:r>
          </a:p>
        </p:txBody>
      </p:sp>
      <p:sp>
        <p:nvSpPr>
          <p:cNvPr id="4" name="Ovale 3">
            <a:extLst>
              <a:ext uri="{FF2B5EF4-FFF2-40B4-BE49-F238E27FC236}">
                <a16:creationId xmlns:a16="http://schemas.microsoft.com/office/drawing/2014/main" id="{89D6270C-8904-4896-9F12-F06F636C15AE}"/>
              </a:ext>
            </a:extLst>
          </p:cNvPr>
          <p:cNvSpPr/>
          <p:nvPr/>
        </p:nvSpPr>
        <p:spPr>
          <a:xfrm>
            <a:off x="8572500" y="198438"/>
            <a:ext cx="2613025" cy="1006475"/>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33954236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olo 1">
            <a:extLst>
              <a:ext uri="{FF2B5EF4-FFF2-40B4-BE49-F238E27FC236}">
                <a16:creationId xmlns:a16="http://schemas.microsoft.com/office/drawing/2014/main" id="{E80E4952-DED0-184C-92ED-8C6E2C58BF1F}"/>
              </a:ext>
            </a:extLst>
          </p:cNvPr>
          <p:cNvSpPr>
            <a:spLocks noGrp="1" noChangeArrowheads="1"/>
          </p:cNvSpPr>
          <p:nvPr>
            <p:ph type="title"/>
          </p:nvPr>
        </p:nvSpPr>
        <p:spPr>
          <a:xfrm>
            <a:off x="1765300" y="65088"/>
            <a:ext cx="7391400" cy="817562"/>
          </a:xfrm>
        </p:spPr>
        <p:txBody>
          <a:bodyPr/>
          <a:lstStyle/>
          <a:p>
            <a:pPr eaLnBrk="1" hangingPunct="1"/>
            <a:r>
              <a:rPr lang="it-IT" altLang="it-IT">
                <a:latin typeface="Gadugi" pitchFamily="34" charset="0"/>
              </a:rPr>
              <a:t>Vantaggi e limiti della batteria</a:t>
            </a:r>
          </a:p>
        </p:txBody>
      </p:sp>
      <p:sp>
        <p:nvSpPr>
          <p:cNvPr id="3" name="Segnaposto contenuto 2">
            <a:extLst>
              <a:ext uri="{FF2B5EF4-FFF2-40B4-BE49-F238E27FC236}">
                <a16:creationId xmlns:a16="http://schemas.microsoft.com/office/drawing/2014/main" id="{19120455-4596-4E97-9EC7-5C9D173818DB}"/>
              </a:ext>
            </a:extLst>
          </p:cNvPr>
          <p:cNvSpPr>
            <a:spLocks noGrp="1"/>
          </p:cNvSpPr>
          <p:nvPr>
            <p:ph idx="1"/>
          </p:nvPr>
        </p:nvSpPr>
        <p:spPr>
          <a:xfrm>
            <a:off x="1873250" y="1176338"/>
            <a:ext cx="9766300" cy="5549900"/>
          </a:xfrm>
        </p:spPr>
        <p:txBody>
          <a:bodyPr rtlCol="0">
            <a:normAutofit/>
          </a:bodyPr>
          <a:lstStyle/>
          <a:p>
            <a:pPr marL="0" indent="0" eaLnBrk="1" fontAlgn="auto" hangingPunct="1">
              <a:spcAft>
                <a:spcPts val="0"/>
              </a:spcAft>
              <a:buFont typeface="Wingdings 3" charset="2"/>
              <a:buNone/>
              <a:defRPr/>
            </a:pPr>
            <a:r>
              <a:rPr lang="it-IT" sz="2400" b="1" dirty="0">
                <a:solidFill>
                  <a:schemeClr val="tx1">
                    <a:lumMod val="75000"/>
                    <a:lumOff val="25000"/>
                  </a:schemeClr>
                </a:solidFill>
                <a:latin typeface="Gadugi" panose="020B0502040204020203" pitchFamily="34" charset="0"/>
              </a:rPr>
              <a:t>Vantaggi:</a:t>
            </a:r>
          </a:p>
          <a:p>
            <a:pPr eaLnBrk="1" fontAlgn="auto" hangingPunct="1">
              <a:spcAft>
                <a:spcPts val="0"/>
              </a:spcAft>
              <a:buFont typeface="Wingdings" panose="05000000000000000000" pitchFamily="2" charset="2"/>
              <a:buChar char="ü"/>
              <a:defRPr/>
            </a:pPr>
            <a:r>
              <a:rPr lang="it-IT" sz="2400" dirty="0">
                <a:solidFill>
                  <a:schemeClr val="tx1">
                    <a:lumMod val="75000"/>
                    <a:lumOff val="25000"/>
                  </a:schemeClr>
                </a:solidFill>
                <a:latin typeface="Gadugi" panose="020B0502040204020203" pitchFamily="34" charset="0"/>
              </a:rPr>
              <a:t>buon impianto teorico-metodologico</a:t>
            </a:r>
          </a:p>
          <a:p>
            <a:pPr eaLnBrk="1" fontAlgn="auto" hangingPunct="1">
              <a:spcAft>
                <a:spcPts val="0"/>
              </a:spcAft>
              <a:buFont typeface="Wingdings" panose="05000000000000000000" pitchFamily="2" charset="2"/>
              <a:buChar char="ü"/>
              <a:defRPr/>
            </a:pPr>
            <a:r>
              <a:rPr lang="it-IT" sz="2400" dirty="0">
                <a:solidFill>
                  <a:schemeClr val="tx1">
                    <a:lumMod val="75000"/>
                    <a:lumOff val="25000"/>
                  </a:schemeClr>
                </a:solidFill>
                <a:latin typeface="Gadugi" panose="020B0502040204020203" pitchFamily="34" charset="0"/>
              </a:rPr>
              <a:t>consente di selezionare prove linguistiche specifiche, da utilizzare durante la DES, in funzione della sede lesionale</a:t>
            </a:r>
          </a:p>
          <a:p>
            <a:pPr marL="0" indent="0" eaLnBrk="1" fontAlgn="auto" hangingPunct="1">
              <a:spcAft>
                <a:spcPts val="0"/>
              </a:spcAft>
              <a:buFont typeface="Wingdings 3" charset="2"/>
              <a:buNone/>
              <a:defRPr/>
            </a:pPr>
            <a:endParaRPr lang="it-IT" sz="2400" dirty="0">
              <a:solidFill>
                <a:schemeClr val="tx1">
                  <a:lumMod val="75000"/>
                  <a:lumOff val="25000"/>
                </a:schemeClr>
              </a:solidFill>
              <a:latin typeface="Gadugi" panose="020B0502040204020203" pitchFamily="34" charset="0"/>
            </a:endParaRPr>
          </a:p>
          <a:p>
            <a:pPr marL="0" indent="0" eaLnBrk="1" fontAlgn="auto" hangingPunct="1">
              <a:spcAft>
                <a:spcPts val="0"/>
              </a:spcAft>
              <a:buFont typeface="Wingdings 3" charset="2"/>
              <a:buNone/>
              <a:defRPr/>
            </a:pPr>
            <a:r>
              <a:rPr lang="it-IT" sz="2400" b="1" dirty="0">
                <a:solidFill>
                  <a:schemeClr val="tx1">
                    <a:lumMod val="75000"/>
                    <a:lumOff val="25000"/>
                  </a:schemeClr>
                </a:solidFill>
                <a:latin typeface="Gadugi" panose="020B0502040204020203" pitchFamily="34" charset="0"/>
              </a:rPr>
              <a:t>Limiti:</a:t>
            </a:r>
          </a:p>
          <a:p>
            <a:pPr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necessità di analizzare in modo critico la correlazione anatomo-funzionale dei deficit rilevati</a:t>
            </a:r>
          </a:p>
          <a:p>
            <a:pPr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inesatta classificazione di alcune prove</a:t>
            </a:r>
          </a:p>
          <a:p>
            <a:pPr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non previste prove di calcolo, né di scrittura</a:t>
            </a:r>
          </a:p>
          <a:p>
            <a:pPr eaLnBrk="1" fontAlgn="auto" hangingPunct="1">
              <a:spcAft>
                <a:spcPts val="0"/>
              </a:spcAft>
              <a:buFont typeface="Arial" panose="020B0604020202020204" pitchFamily="34" charset="0"/>
              <a:buChar char="•"/>
              <a:defRPr/>
            </a:pPr>
            <a:r>
              <a:rPr lang="it-IT" sz="2400" dirty="0">
                <a:solidFill>
                  <a:schemeClr val="tx1">
                    <a:lumMod val="75000"/>
                    <a:lumOff val="25000"/>
                  </a:schemeClr>
                </a:solidFill>
                <a:latin typeface="Gadugi" panose="020B0502040204020203" pitchFamily="34" charset="0"/>
              </a:rPr>
              <a:t>prove di difficile applicazione nel contesto chirurgico</a:t>
            </a:r>
          </a:p>
          <a:p>
            <a:pPr eaLnBrk="1" fontAlgn="auto" hangingPunct="1">
              <a:spcAft>
                <a:spcPts val="0"/>
              </a:spcAft>
              <a:buFont typeface="Arial" panose="020B0604020202020204" pitchFamily="34" charset="0"/>
              <a:buChar char="•"/>
              <a:defRPr/>
            </a:pPr>
            <a:endParaRPr lang="it-IT" sz="2400" dirty="0">
              <a:solidFill>
                <a:schemeClr val="tx1">
                  <a:lumMod val="75000"/>
                  <a:lumOff val="25000"/>
                </a:schemeClr>
              </a:solidFill>
              <a:latin typeface="Gadugi" panose="020B0502040204020203" pitchFamily="34" charset="0"/>
            </a:endParaRPr>
          </a:p>
          <a:p>
            <a:pPr eaLnBrk="1" fontAlgn="auto" hangingPunct="1">
              <a:spcAft>
                <a:spcPts val="0"/>
              </a:spcAft>
              <a:buFont typeface="Arial" panose="020B0604020202020204" pitchFamily="34" charset="0"/>
              <a:buChar char="•"/>
              <a:defRPr/>
            </a:pPr>
            <a:endParaRPr lang="it-IT" sz="2400" dirty="0">
              <a:solidFill>
                <a:schemeClr val="tx1">
                  <a:lumMod val="75000"/>
                  <a:lumOff val="25000"/>
                </a:schemeClr>
              </a:solidFill>
              <a:latin typeface="Gadugi" panose="020B0502040204020203" pitchFamily="34" charset="0"/>
            </a:endParaRPr>
          </a:p>
          <a:p>
            <a:pPr eaLnBrk="1" fontAlgn="auto" hangingPunct="1">
              <a:spcAft>
                <a:spcPts val="0"/>
              </a:spcAft>
              <a:buFont typeface="Arial" panose="020B0604020202020204" pitchFamily="34" charset="0"/>
              <a:buChar char="•"/>
              <a:defRPr/>
            </a:pPr>
            <a:endParaRPr lang="it-IT" sz="2400" dirty="0">
              <a:solidFill>
                <a:schemeClr val="tx1">
                  <a:lumMod val="75000"/>
                  <a:lumOff val="25000"/>
                </a:schemeClr>
              </a:solidFill>
              <a:latin typeface="Gadugi" panose="020B0502040204020203" pitchFamily="34" charset="0"/>
            </a:endParaRPr>
          </a:p>
          <a:p>
            <a:pPr eaLnBrk="1" fontAlgn="auto" hangingPunct="1">
              <a:spcAft>
                <a:spcPts val="0"/>
              </a:spcAft>
              <a:buFont typeface="Arial" panose="020B0604020202020204" pitchFamily="34" charset="0"/>
              <a:buChar char="•"/>
              <a:defRPr/>
            </a:pPr>
            <a:endParaRPr lang="it-IT" sz="2400" dirty="0">
              <a:solidFill>
                <a:schemeClr val="tx1">
                  <a:lumMod val="75000"/>
                  <a:lumOff val="25000"/>
                </a:schemeClr>
              </a:solidFill>
              <a:latin typeface="Gadugi" panose="020B0502040204020203" pitchFamily="34" charset="0"/>
            </a:endParaRPr>
          </a:p>
          <a:p>
            <a:pPr marL="0" indent="0" eaLnBrk="1" fontAlgn="auto" hangingPunct="1">
              <a:spcAft>
                <a:spcPts val="0"/>
              </a:spcAft>
              <a:buFont typeface="Wingdings 3" charset="2"/>
              <a:buNone/>
              <a:defRPr/>
            </a:pPr>
            <a:endParaRPr lang="it-IT" sz="2400" dirty="0">
              <a:solidFill>
                <a:schemeClr val="tx1">
                  <a:lumMod val="75000"/>
                  <a:lumOff val="25000"/>
                </a:schemeClr>
              </a:solidFill>
              <a:latin typeface="Gadugi" panose="020B0502040204020203" pitchFamily="34" charset="0"/>
            </a:endParaRPr>
          </a:p>
          <a:p>
            <a:pPr marL="0" indent="0" eaLnBrk="1" fontAlgn="auto" hangingPunct="1">
              <a:spcAft>
                <a:spcPts val="0"/>
              </a:spcAft>
              <a:buFont typeface="Wingdings 3" charset="2"/>
              <a:buNone/>
              <a:defRPr/>
            </a:pPr>
            <a:endParaRPr lang="it-IT" sz="2400" dirty="0">
              <a:solidFill>
                <a:schemeClr val="tx1">
                  <a:lumMod val="75000"/>
                  <a:lumOff val="25000"/>
                </a:schemeClr>
              </a:solidFill>
              <a:latin typeface="Gadugi" panose="020B0502040204020203" pitchFamily="34" charset="0"/>
            </a:endParaRPr>
          </a:p>
          <a:p>
            <a:pPr marL="0" indent="0" eaLnBrk="1" fontAlgn="auto" hangingPunct="1">
              <a:spcAft>
                <a:spcPts val="0"/>
              </a:spcAft>
              <a:buFont typeface="Wingdings 3" charset="2"/>
              <a:buNone/>
              <a:defRPr/>
            </a:pPr>
            <a:endParaRPr lang="it-IT" sz="2400" dirty="0">
              <a:solidFill>
                <a:schemeClr val="tx1">
                  <a:lumMod val="75000"/>
                  <a:lumOff val="25000"/>
                </a:schemeClr>
              </a:solidFill>
              <a:latin typeface="Gadugi" panose="020B0502040204020203" pitchFamily="34" charset="0"/>
            </a:endParaRPr>
          </a:p>
          <a:p>
            <a:pPr eaLnBrk="1" fontAlgn="auto" hangingPunct="1">
              <a:spcAft>
                <a:spcPts val="0"/>
              </a:spcAft>
              <a:buFont typeface="Arial" panose="020B0604020202020204" pitchFamily="34" charset="0"/>
              <a:buChar char="•"/>
              <a:defRPr/>
            </a:pPr>
            <a:endParaRPr lang="it-IT" sz="2400" dirty="0">
              <a:solidFill>
                <a:schemeClr val="tx1">
                  <a:lumMod val="75000"/>
                  <a:lumOff val="25000"/>
                </a:schemeClr>
              </a:solidFill>
              <a:latin typeface="Gadugi" panose="020B0502040204020203" pitchFamily="34" charset="0"/>
            </a:endParaRPr>
          </a:p>
          <a:p>
            <a:pPr marL="0" indent="0" eaLnBrk="1" fontAlgn="auto" hangingPunct="1">
              <a:spcAft>
                <a:spcPts val="0"/>
              </a:spcAft>
              <a:buFont typeface="Wingdings 3" charset="2"/>
              <a:buNone/>
              <a:defRPr/>
            </a:pPr>
            <a:endParaRPr lang="it-IT" sz="2400" dirty="0">
              <a:solidFill>
                <a:schemeClr val="tx1">
                  <a:lumMod val="75000"/>
                  <a:lumOff val="25000"/>
                </a:schemeClr>
              </a:solidFill>
              <a:latin typeface="Gadugi" panose="020B0502040204020203" pitchFamily="34" charset="0"/>
            </a:endParaRPr>
          </a:p>
        </p:txBody>
      </p:sp>
    </p:spTree>
    <p:extLst>
      <p:ext uri="{BB962C8B-B14F-4D97-AF65-F5344CB8AC3E}">
        <p14:creationId xmlns:p14="http://schemas.microsoft.com/office/powerpoint/2010/main" val="2224459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8EBC8-B166-1F46-B343-8B8B544E2178}"/>
              </a:ext>
            </a:extLst>
          </p:cNvPr>
          <p:cNvSpPr>
            <a:spLocks noGrp="1"/>
          </p:cNvSpPr>
          <p:nvPr>
            <p:ph type="title"/>
          </p:nvPr>
        </p:nvSpPr>
        <p:spPr>
          <a:xfrm>
            <a:off x="1844784" y="557610"/>
            <a:ext cx="8911687" cy="1280890"/>
          </a:xfrm>
        </p:spPr>
        <p:txBody>
          <a:bodyPr/>
          <a:lstStyle/>
          <a:p>
            <a:r>
              <a:rPr lang="it-IT" b="1" dirty="0">
                <a:solidFill>
                  <a:srgbClr val="FF0000"/>
                </a:solidFill>
                <a:latin typeface="Arial" panose="020B0604020202020204" pitchFamily="34" charset="0"/>
                <a:cs typeface="Arial" panose="020B0604020202020204" pitchFamily="34" charset="0"/>
              </a:rPr>
              <a:t>Afasie in popolazioni atipiche: recupero -</a:t>
            </a:r>
            <a:r>
              <a:rPr lang="it-IT" b="1" i="1" dirty="0">
                <a:solidFill>
                  <a:srgbClr val="FF0000"/>
                </a:solidFill>
                <a:latin typeface="Arial" panose="020B0604020202020204" pitchFamily="34" charset="0"/>
                <a:cs typeface="Arial" panose="020B0604020202020204" pitchFamily="34" charset="0"/>
              </a:rPr>
              <a:t>approccio dinamico-</a:t>
            </a:r>
          </a:p>
        </p:txBody>
      </p:sp>
      <p:sp>
        <p:nvSpPr>
          <p:cNvPr id="3" name="Segnaposto contenuto 2">
            <a:extLst>
              <a:ext uri="{FF2B5EF4-FFF2-40B4-BE49-F238E27FC236}">
                <a16:creationId xmlns:a16="http://schemas.microsoft.com/office/drawing/2014/main" id="{598EE59C-C26B-A046-954A-27C12B4D7D6E}"/>
              </a:ext>
            </a:extLst>
          </p:cNvPr>
          <p:cNvSpPr>
            <a:spLocks noGrp="1"/>
          </p:cNvSpPr>
          <p:nvPr>
            <p:ph idx="1"/>
          </p:nvPr>
        </p:nvSpPr>
        <p:spPr>
          <a:xfrm>
            <a:off x="1679171" y="1917471"/>
            <a:ext cx="9226927" cy="4466704"/>
          </a:xfrm>
        </p:spPr>
        <p:txBody>
          <a:bodyPr>
            <a:normAutofit/>
          </a:bodyPr>
          <a:lstStyle/>
          <a:p>
            <a:pPr algn="just"/>
            <a:r>
              <a:rPr lang="it-IT" sz="2800" dirty="0">
                <a:latin typeface="Arial" panose="020B0604020202020204" pitchFamily="34" charset="0"/>
                <a:cs typeface="Arial" panose="020B0604020202020204" pitchFamily="34" charset="0"/>
              </a:rPr>
              <a:t>secondo questo approccio anche il recupero parallelo implica una inibizione per il recupero per le due lingue quando invece i meccanismi di inibizione influenzano per un periodo una lingua e poi un’altra allora si verifica il recupero definito di tipo antagonista</a:t>
            </a:r>
          </a:p>
          <a:p>
            <a:pPr algn="just"/>
            <a:r>
              <a:rPr lang="it-IT" sz="2800" dirty="0">
                <a:latin typeface="Arial" panose="020B0604020202020204" pitchFamily="34" charset="0"/>
                <a:cs typeface="Arial" panose="020B0604020202020204" pitchFamily="34" charset="0"/>
              </a:rPr>
              <a:t>il mescolamento patologico fra due lingue invece può essere il risultato  dell’incapacità di inibire una lingua sull’altra </a:t>
            </a:r>
          </a:p>
        </p:txBody>
      </p:sp>
    </p:spTree>
    <p:extLst>
      <p:ext uri="{BB962C8B-B14F-4D97-AF65-F5344CB8AC3E}">
        <p14:creationId xmlns:p14="http://schemas.microsoft.com/office/powerpoint/2010/main" val="2802354927"/>
      </p:ext>
    </p:extLst>
  </p:cSld>
  <p:clrMapOvr>
    <a:masterClrMapping/>
  </p:clrMapOvr>
</p:sld>
</file>

<file path=ppt/theme/theme1.xml><?xml version="1.0" encoding="utf-8"?>
<a:theme xmlns:a="http://schemas.openxmlformats.org/drawingml/2006/main" name="Filo">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Filo</Template>
  <TotalTime>21501</TotalTime>
  <Words>7518</Words>
  <Application>Microsoft Macintosh PowerPoint</Application>
  <PresentationFormat>Widescreen</PresentationFormat>
  <Paragraphs>712</Paragraphs>
  <Slides>81</Slides>
  <Notes>43</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81</vt:i4>
      </vt:variant>
    </vt:vector>
  </HeadingPairs>
  <TitlesOfParts>
    <vt:vector size="92" baseType="lpstr">
      <vt:lpstr>SimSun</vt:lpstr>
      <vt:lpstr>Arial</vt:lpstr>
      <vt:lpstr>Calibri</vt:lpstr>
      <vt:lpstr>Century Gothic</vt:lpstr>
      <vt:lpstr>Gadugi</vt:lpstr>
      <vt:lpstr>Helvetica Neue</vt:lpstr>
      <vt:lpstr>Symbol</vt:lpstr>
      <vt:lpstr>Times New Roman</vt:lpstr>
      <vt:lpstr>Wingdings</vt:lpstr>
      <vt:lpstr>Wingdings 3</vt:lpstr>
      <vt:lpstr>Filo</vt:lpstr>
      <vt:lpstr>Afasie in popolazioni atipiche</vt:lpstr>
      <vt:lpstr>Afasie in popolazioni atipiche</vt:lpstr>
      <vt:lpstr>Afasie in popolazioni atipiche</vt:lpstr>
      <vt:lpstr>Afasie in popolazioni atipiche</vt:lpstr>
      <vt:lpstr>Afasie in popolazioni atipiche: recupero</vt:lpstr>
      <vt:lpstr>Afasie in popolazioni atipiche: recupero</vt:lpstr>
      <vt:lpstr>Afasie in popolazioni atipiche: recupero -approccio dinamico-</vt:lpstr>
      <vt:lpstr>Afasie in popolazioni atipiche: recupero -approccio dinamico-</vt:lpstr>
      <vt:lpstr>Afasie in popolazioni atipiche: recupero -approccio dinamico-</vt:lpstr>
      <vt:lpstr>Afasie in popolazioni atipiche: neuroimaging</vt:lpstr>
      <vt:lpstr>Afasie in popolazioni atipiche: recupero e neuroimaging</vt:lpstr>
      <vt:lpstr>Afasie in popolazioni atipiche: recupero e neuroimaging</vt:lpstr>
      <vt:lpstr>Afasie in popolazioni atipiche: recupero e neuroimaging</vt:lpstr>
      <vt:lpstr>Afasie in popolazioni atipiche: segnanti</vt:lpstr>
      <vt:lpstr>Afasie in popolazioni atipiche: segnanti</vt:lpstr>
      <vt:lpstr>Afasie in popolazioni atipiche: segnanti</vt:lpstr>
      <vt:lpstr>NEUROANATOMIA FUNZIONALE DEL LINGUAGGIO</vt:lpstr>
      <vt:lpstr>Presentazione standard di PowerPoint</vt:lpstr>
      <vt:lpstr>Il riconoscimento vocale è organizzato bilateralmente nel giro temporale superiore</vt:lpstr>
      <vt:lpstr>Il solco temporale superiore è un’area critica per l'elaborazione fonologica</vt:lpstr>
      <vt:lpstr>Ruolo dei sistemi motori nel riconoscimento vocale</vt:lpstr>
      <vt:lpstr>Ruolo dei sistemi motori nel riconoscimento vocale</vt:lpstr>
      <vt:lpstr>Ruolo dei sistemi motori nel riconoscimento vocale</vt:lpstr>
      <vt:lpstr>Ruolo dei sistemi motori nel riconoscimento vocale</vt:lpstr>
      <vt:lpstr>Accesso ai sistemi semantici concettuali</vt:lpstr>
      <vt:lpstr>Accesso ai sistemi semantici concettuali</vt:lpstr>
      <vt:lpstr>Accesso ai sistemi semantici concettuali</vt:lpstr>
      <vt:lpstr>La corteccia posteriore sinistra è coinvolta negli aspetti fonologici della produzione vocale</vt:lpstr>
      <vt:lpstr>La corteccia posteriore sinistra è coinvolta negli aspetti fonologici della produzione vocale</vt:lpstr>
      <vt:lpstr>La corteccia posteriore sinistra è coinvolta negli aspetti fonologici della produzione vocale</vt:lpstr>
      <vt:lpstr>Presentazione standard di PowerPoint</vt:lpstr>
      <vt:lpstr>Una rete di integrazione senso-motoria per il linguaggio</vt:lpstr>
      <vt:lpstr>Presentazione standard di PowerPoint</vt:lpstr>
      <vt:lpstr>Presentazione standard di PowerPoint</vt:lpstr>
      <vt:lpstr>Relazione tra memoria verbale a breve termine e integrazione sensomotoria</vt:lpstr>
      <vt:lpstr>Relazione tra memoria verbale a breve termine e integrazione sensomotoria</vt:lpstr>
      <vt:lpstr>Il planum temporale: struttura anatomo-funzionale</vt:lpstr>
      <vt:lpstr>Il planum temporale: struttura anatomo-funzionale</vt:lpstr>
      <vt:lpstr>Il planum temporale: struttura anatomo-funzionale</vt:lpstr>
      <vt:lpstr>L‘elaborazione morfo-sintattica</vt:lpstr>
      <vt:lpstr>L‘elaborazione morfo-sintattica</vt:lpstr>
      <vt:lpstr>L‘elaborazione morfo-sintattica</vt:lpstr>
      <vt:lpstr>L‘elaborazione morfo-sintattica</vt:lpstr>
      <vt:lpstr>L‘elaborazione morfo-sintattica</vt:lpstr>
      <vt:lpstr>Il dual stream model: un modello unificante</vt:lpstr>
      <vt:lpstr>Il dual stream model: un modello unificante</vt:lpstr>
      <vt:lpstr>Il dual stream model: un modello unificante</vt:lpstr>
      <vt:lpstr>Modelli recenti di anatomia del linguaggio: il connettoma</vt:lpstr>
      <vt:lpstr>Modelli recenti di anatomia del linguaggio: VIA DORSALE</vt:lpstr>
      <vt:lpstr>Modelli recenti di anatomia del linguaggio: VIA DORSALE</vt:lpstr>
      <vt:lpstr>Modelli recenti di anatomia del linguaggio: VIA VENTRALE</vt:lpstr>
      <vt:lpstr>Modelli recenti di anatomia del linguaggio: VIA VENTRALE</vt:lpstr>
      <vt:lpstr>Modelli recenti di anatomia del linguaggio: VIA VENTRALE</vt:lpstr>
      <vt:lpstr>Modelli recenti di anatomia del linguaggio: VIA VENTRALE</vt:lpstr>
      <vt:lpstr>L’applicazione clinica del Protocollo Linguistico Intraoperatorio Olandese (DuLIP) negli interventi di Awake Surgery </vt:lpstr>
      <vt:lpstr>La chirurgia endocranica da sveglio «Awake Surgery»</vt:lpstr>
      <vt:lpstr>Fase pre-operatoria</vt:lpstr>
      <vt:lpstr>Fase intra-operatoria</vt:lpstr>
      <vt:lpstr>ENVIRONMENT</vt:lpstr>
      <vt:lpstr>Presentazione standard di PowerPoint</vt:lpstr>
      <vt:lpstr>Fase intra-operatoria</vt:lpstr>
      <vt:lpstr>Fase post-operatoria</vt:lpstr>
      <vt:lpstr>Vantaggi e svantaggi della DES</vt:lpstr>
      <vt:lpstr>Obiettivo del lavoro</vt:lpstr>
      <vt:lpstr>Protocollo DuLIP</vt:lpstr>
      <vt:lpstr>Protocollo DuLIP</vt:lpstr>
      <vt:lpstr>Indicazioni pratiche per l’utilizzo del DuLIP</vt:lpstr>
      <vt:lpstr>Indicazioni pratiche per l’utilizzo del DuLIP</vt:lpstr>
      <vt:lpstr>Casi clinici - B.G.</vt:lpstr>
      <vt:lpstr>Casi clinici - B.G.</vt:lpstr>
      <vt:lpstr>Casi clinici - B.G.</vt:lpstr>
      <vt:lpstr>Casi clinici - M.I.</vt:lpstr>
      <vt:lpstr>Casi clinici - M.I.</vt:lpstr>
      <vt:lpstr>Casi clinici – M.I.</vt:lpstr>
      <vt:lpstr>Casi clinici – F.L.</vt:lpstr>
      <vt:lpstr>Casi clinici - F.L.</vt:lpstr>
      <vt:lpstr>Casi clinici - F.L.</vt:lpstr>
      <vt:lpstr>Casi clinici – B.M.</vt:lpstr>
      <vt:lpstr>Casi clinici - B.M.</vt:lpstr>
      <vt:lpstr>Casi clinici – B.M.</vt:lpstr>
      <vt:lpstr>Vantaggi e limiti della batteria</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Maria Angela Molinari</dc:creator>
  <cp:lastModifiedBy>Maria Angela Molinari</cp:lastModifiedBy>
  <cp:revision>578</cp:revision>
  <dcterms:created xsi:type="dcterms:W3CDTF">2024-01-18T11:26:52Z</dcterms:created>
  <dcterms:modified xsi:type="dcterms:W3CDTF">2024-04-16T06:11:27Z</dcterms:modified>
</cp:coreProperties>
</file>