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78"/>
  </p:notesMasterIdLst>
  <p:handoutMasterIdLst>
    <p:handoutMasterId r:id="rId79"/>
  </p:handoutMasterIdLst>
  <p:sldIdLst>
    <p:sldId id="748" r:id="rId5"/>
    <p:sldId id="738" r:id="rId6"/>
    <p:sldId id="265" r:id="rId7"/>
    <p:sldId id="710" r:id="rId8"/>
    <p:sldId id="757" r:id="rId9"/>
    <p:sldId id="759" r:id="rId10"/>
    <p:sldId id="782" r:id="rId11"/>
    <p:sldId id="760" r:id="rId12"/>
    <p:sldId id="755" r:id="rId13"/>
    <p:sldId id="742" r:id="rId14"/>
    <p:sldId id="728" r:id="rId15"/>
    <p:sldId id="787" r:id="rId16"/>
    <p:sldId id="684" r:id="rId17"/>
    <p:sldId id="678" r:id="rId18"/>
    <p:sldId id="687" r:id="rId19"/>
    <p:sldId id="731" r:id="rId20"/>
    <p:sldId id="722" r:id="rId21"/>
    <p:sldId id="770" r:id="rId22"/>
    <p:sldId id="772" r:id="rId23"/>
    <p:sldId id="785" r:id="rId24"/>
    <p:sldId id="736" r:id="rId25"/>
    <p:sldId id="700" r:id="rId26"/>
    <p:sldId id="740" r:id="rId27"/>
    <p:sldId id="788" r:id="rId28"/>
    <p:sldId id="789" r:id="rId29"/>
    <p:sldId id="758" r:id="rId30"/>
    <p:sldId id="723" r:id="rId31"/>
    <p:sldId id="724" r:id="rId32"/>
    <p:sldId id="730" r:id="rId33"/>
    <p:sldId id="729" r:id="rId34"/>
    <p:sldId id="734" r:id="rId35"/>
    <p:sldId id="777" r:id="rId36"/>
    <p:sldId id="778" r:id="rId37"/>
    <p:sldId id="726" r:id="rId38"/>
    <p:sldId id="733" r:id="rId39"/>
    <p:sldId id="783" r:id="rId40"/>
    <p:sldId id="756" r:id="rId41"/>
    <p:sldId id="743" r:id="rId42"/>
    <p:sldId id="784" r:id="rId43"/>
    <p:sldId id="745" r:id="rId44"/>
    <p:sldId id="746" r:id="rId45"/>
    <p:sldId id="769" r:id="rId46"/>
    <p:sldId id="711" r:id="rId47"/>
    <p:sldId id="716" r:id="rId48"/>
    <p:sldId id="721" r:id="rId49"/>
    <p:sldId id="720" r:id="rId50"/>
    <p:sldId id="582" r:id="rId51"/>
    <p:sldId id="444" r:id="rId52"/>
    <p:sldId id="256" r:id="rId53"/>
    <p:sldId id="714" r:id="rId54"/>
    <p:sldId id="709" r:id="rId55"/>
    <p:sldId id="747" r:id="rId56"/>
    <p:sldId id="790" r:id="rId57"/>
    <p:sldId id="660" r:id="rId58"/>
    <p:sldId id="715" r:id="rId59"/>
    <p:sldId id="762" r:id="rId60"/>
    <p:sldId id="585" r:id="rId61"/>
    <p:sldId id="766" r:id="rId62"/>
    <p:sldId id="780" r:id="rId63"/>
    <p:sldId id="781" r:id="rId64"/>
    <p:sldId id="763" r:id="rId65"/>
    <p:sldId id="764" r:id="rId66"/>
    <p:sldId id="774" r:id="rId67"/>
    <p:sldId id="718" r:id="rId68"/>
    <p:sldId id="791" r:id="rId69"/>
    <p:sldId id="584" r:id="rId70"/>
    <p:sldId id="775" r:id="rId71"/>
    <p:sldId id="753" r:id="rId72"/>
    <p:sldId id="767" r:id="rId73"/>
    <p:sldId id="768" r:id="rId74"/>
    <p:sldId id="752" r:id="rId75"/>
    <p:sldId id="761" r:id="rId76"/>
    <p:sldId id="776" r:id="rId77"/>
  </p:sldIdLst>
  <p:sldSz cx="9144000" cy="6858000" type="screen4x3"/>
  <p:notesSz cx="7315200" cy="96012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12">
          <p15:clr>
            <a:srgbClr val="A4A3A4"/>
          </p15:clr>
        </p15:guide>
        <p15:guide id="2" pos="23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FF3300"/>
    <a:srgbClr val="EAEAEA"/>
    <a:srgbClr val="000099"/>
    <a:srgbClr val="000066"/>
    <a:srgbClr val="FF66FF"/>
    <a:srgbClr val="FF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50" autoAdjust="0"/>
    <p:restoredTop sz="93979" autoAdjust="0"/>
  </p:normalViewPr>
  <p:slideViewPr>
    <p:cSldViewPr snapToObjects="1">
      <p:cViewPr varScale="1">
        <p:scale>
          <a:sx n="128" d="100"/>
          <a:sy n="128" d="100"/>
        </p:scale>
        <p:origin x="1304" y="176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Objects="1">
      <p:cViewPr>
        <p:scale>
          <a:sx n="75" d="100"/>
          <a:sy n="75" d="100"/>
        </p:scale>
        <p:origin x="-1314" y="648"/>
      </p:cViewPr>
      <p:guideLst>
        <p:guide orient="horz" pos="2112"/>
        <p:guide pos="23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7663" y="9121775"/>
            <a:ext cx="31765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/>
            </a:lvl1pPr>
          </a:lstStyle>
          <a:p>
            <a:pPr>
              <a:defRPr/>
            </a:pPr>
            <a:fld id="{8F6C177E-AC90-441D-A6EA-2F5A6444D41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62000">
              <a:defRPr sz="1000" b="0" i="1"/>
            </a:lvl1pPr>
          </a:lstStyle>
          <a:p>
            <a:pPr>
              <a:defRPr/>
            </a:pPr>
            <a:r>
              <a:rPr lang="it-IT"/>
              <a:t>1. Sistemi digitali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b="0" i="1"/>
            </a:lvl1pPr>
          </a:lstStyle>
          <a:p>
            <a:pPr>
              <a:defRPr/>
            </a:pPr>
            <a:fld id="{61594823-7293-4D69-AD1F-8B004D02D485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8663"/>
            <a:ext cx="4781550" cy="3586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4163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62000">
              <a:defRPr sz="1000" b="0" i="1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b="0" i="1"/>
            </a:lvl1pPr>
          </a:lstStyle>
          <a:p>
            <a:pPr>
              <a:defRPr/>
            </a:pPr>
            <a:fld id="{45B3CBA6-F1AC-4C1D-8E42-D6B685C202B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62E1F7-F494-4195-B063-8C9E76280F77}" type="slidenum">
              <a:rPr lang="it-IT" altLang="it-IT" sz="1000" smtClean="0"/>
              <a:pPr>
                <a:spcBef>
                  <a:spcPct val="0"/>
                </a:spcBef>
              </a:pPr>
              <a:t>3</a:t>
            </a:fld>
            <a:endParaRPr lang="it-IT" altLang="it-IT" sz="1000"/>
          </a:p>
        </p:txBody>
      </p:sp>
      <p:sp>
        <p:nvSpPr>
          <p:cNvPr id="71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CCC99D-C521-4ECE-89D0-BED18736BB51}" type="slidenum">
              <a:rPr lang="it-IT" altLang="it-IT" sz="1000" smtClean="0"/>
              <a:pPr>
                <a:spcBef>
                  <a:spcPct val="0"/>
                </a:spcBef>
              </a:pPr>
              <a:t>28</a:t>
            </a:fld>
            <a:endParaRPr lang="it-IT" altLang="it-IT" sz="100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1175"/>
          </a:xfrm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B4D063-DDF8-4FF4-B7D3-537D356FD6AA}" type="slidenum">
              <a:rPr lang="it-IT" altLang="it-IT" sz="1000" smtClean="0"/>
              <a:pPr>
                <a:spcBef>
                  <a:spcPct val="0"/>
                </a:spcBef>
              </a:pPr>
              <a:t>29</a:t>
            </a:fld>
            <a:endParaRPr lang="it-IT" altLang="it-IT" sz="100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1175"/>
          </a:xfrm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51431B-9CD2-424D-9C55-541232D6C367}" type="slidenum">
              <a:rPr lang="it-IT" altLang="it-IT" sz="1000" smtClean="0"/>
              <a:pPr>
                <a:spcBef>
                  <a:spcPct val="0"/>
                </a:spcBef>
              </a:pPr>
              <a:t>30</a:t>
            </a:fld>
            <a:endParaRPr lang="it-IT" altLang="it-IT" sz="100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1175"/>
          </a:xfrm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194883-870C-4FB0-8C94-48645A1F2942}" type="slidenum">
              <a:rPr lang="it-IT" altLang="it-IT" sz="1000" smtClean="0"/>
              <a:pPr>
                <a:spcBef>
                  <a:spcPct val="0"/>
                </a:spcBef>
              </a:pPr>
              <a:t>31</a:t>
            </a:fld>
            <a:endParaRPr lang="it-IT" altLang="it-IT" sz="100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1175"/>
          </a:xfrm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45060" name="Segnaposto intestazion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45061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C87E81-AAD6-4818-B141-F3D21132A717}" type="slidenum">
              <a:rPr lang="it-IT" altLang="it-IT" sz="1000" smtClean="0"/>
              <a:pPr>
                <a:spcBef>
                  <a:spcPct val="0"/>
                </a:spcBef>
              </a:pPr>
              <a:t>32</a:t>
            </a:fld>
            <a:endParaRPr lang="it-IT" altLang="it-IT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022536-0B51-472E-B169-DE36727C4365}" type="slidenum">
              <a:rPr lang="it-IT" altLang="it-IT" sz="1000" smtClean="0"/>
              <a:pPr>
                <a:spcBef>
                  <a:spcPct val="0"/>
                </a:spcBef>
              </a:pPr>
              <a:t>34</a:t>
            </a:fld>
            <a:endParaRPr lang="it-IT" altLang="it-IT" sz="100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236DF8-AF3A-4373-856C-53B68821F167}" type="slidenum">
              <a:rPr lang="it-IT" altLang="it-IT" sz="1000" smtClean="0"/>
              <a:pPr>
                <a:spcBef>
                  <a:spcPct val="0"/>
                </a:spcBef>
              </a:pPr>
              <a:t>36</a:t>
            </a:fld>
            <a:endParaRPr lang="it-IT" altLang="it-IT" sz="100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1175"/>
          </a:xfrm>
          <a:noFill/>
        </p:spPr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72087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DC83AB-02A5-4158-A81D-359C4476E0E6}" type="slidenum">
              <a:rPr lang="it-IT" altLang="it-IT" sz="1000" smtClean="0"/>
              <a:pPr>
                <a:spcBef>
                  <a:spcPct val="0"/>
                </a:spcBef>
              </a:pPr>
              <a:t>37</a:t>
            </a:fld>
            <a:endParaRPr lang="it-IT" altLang="it-IT" sz="10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8663"/>
            <a:ext cx="4781550" cy="3586162"/>
          </a:xfrm>
          <a:solidFill>
            <a:srgbClr val="FFFFFF"/>
          </a:solidFill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EF455E-6079-478E-BA35-EB9FB94686B7}" type="slidenum">
              <a:rPr lang="it-IT" altLang="it-IT" sz="1000" smtClean="0"/>
              <a:pPr>
                <a:spcBef>
                  <a:spcPct val="0"/>
                </a:spcBef>
              </a:pPr>
              <a:t>40</a:t>
            </a:fld>
            <a:endParaRPr lang="it-IT" altLang="it-IT" sz="1000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1175"/>
          </a:xfrm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D5537B-BE68-4770-A81B-82935A208866}" type="slidenum">
              <a:rPr lang="it-IT" altLang="it-IT" sz="1000" smtClean="0"/>
              <a:pPr>
                <a:spcBef>
                  <a:spcPct val="0"/>
                </a:spcBef>
              </a:pPr>
              <a:t>44</a:t>
            </a:fld>
            <a:endParaRPr lang="it-IT" altLang="it-IT" sz="1000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1550" cy="3586162"/>
          </a:xfrm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altLang="it-IT"/>
              <a:t>Le macchine digitali vanno a batteria – per esempio con due batterie a stilo i serie, quindi vanno a 3 volt. Le informazioni si rappresentano solo usando due valori di tensione: 0 volt e tre volt</a:t>
            </a:r>
          </a:p>
        </p:txBody>
      </p:sp>
      <p:sp>
        <p:nvSpPr>
          <p:cNvPr id="9220" name="Segnaposto intestazion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9221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8FCDF4-3FAF-4FFF-8E31-7D71E1A736B3}" type="slidenum">
              <a:rPr lang="it-IT" altLang="it-IT" sz="1000" smtClean="0"/>
              <a:pPr>
                <a:spcBef>
                  <a:spcPct val="0"/>
                </a:spcBef>
              </a:pPr>
              <a:t>4</a:t>
            </a:fld>
            <a:endParaRPr lang="it-IT" altLang="it-IT" sz="1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F0C1B8-BF4C-42C0-9757-9789DDDFF658}" type="slidenum">
              <a:rPr lang="it-IT" altLang="it-IT" sz="1000" smtClean="0"/>
              <a:pPr>
                <a:spcBef>
                  <a:spcPct val="0"/>
                </a:spcBef>
              </a:pPr>
              <a:t>45</a:t>
            </a:fld>
            <a:endParaRPr lang="it-IT" altLang="it-IT" sz="100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683FD2-7721-43D0-9B71-2246018A6047}" type="slidenum">
              <a:rPr lang="it-IT" altLang="it-IT" sz="1000" smtClean="0"/>
              <a:pPr>
                <a:spcBef>
                  <a:spcPct val="0"/>
                </a:spcBef>
              </a:pPr>
              <a:t>49</a:t>
            </a:fld>
            <a:endParaRPr lang="it-IT" altLang="it-IT" sz="10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5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122CE5-7F62-457C-83BE-769A4C298D36}" type="slidenum">
              <a:rPr lang="it-IT" altLang="it-IT" sz="1000" smtClean="0"/>
              <a:pPr>
                <a:spcBef>
                  <a:spcPct val="0"/>
                </a:spcBef>
              </a:pPr>
              <a:t>50</a:t>
            </a:fld>
            <a:endParaRPr lang="it-IT" altLang="it-IT" sz="100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757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9F22AC-37AB-478B-9A25-9B8172B360D4}" type="slidenum">
              <a:rPr lang="it-IT" altLang="it-IT" sz="1000" smtClean="0"/>
              <a:pPr>
                <a:spcBef>
                  <a:spcPct val="0"/>
                </a:spcBef>
              </a:pPr>
              <a:t>51</a:t>
            </a:fld>
            <a:endParaRPr lang="it-IT" altLang="it-IT" sz="100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225E0A-961D-4541-BE04-0E88D8787C67}" type="slidenum">
              <a:rPr lang="it-IT" altLang="it-IT" smtClean="0"/>
              <a:pPr>
                <a:spcBef>
                  <a:spcPct val="0"/>
                </a:spcBef>
              </a:pPr>
              <a:t>59</a:t>
            </a:fld>
            <a:endParaRPr lang="it-IT" altLang="it-IT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4537" cy="34163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</p:spPr>
        <p:txBody>
          <a:bodyPr/>
          <a:lstStyle/>
          <a:p>
            <a:r>
              <a:rPr lang="it-IT" altLang="it-IT"/>
              <a:t>Fare  l’esempio di una funzione di 3 variabili. </a:t>
            </a:r>
          </a:p>
          <a:p>
            <a:r>
              <a:rPr lang="it-IT" altLang="it-IT"/>
              <a:t>Perché le funzioni sono 2^(2^n): perché per ogni configurazione di valori delle variabili indipendenti bisogna assegnare un valore (0,1); quindi noi abbiamo da assegnare 2^n valori, ciascuno può essere 0,1: possiamo vedere questo insieme di valori come una stringa di 2^n bit, che hanno 2^(2^n)  possibili configurazioni.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4225E0A-961D-4541-BE04-0E88D8787C67}" type="slidenum">
              <a:rPr lang="it-IT" altLang="it-IT" smtClean="0"/>
              <a:pPr>
                <a:spcBef>
                  <a:spcPct val="0"/>
                </a:spcBef>
              </a:pPr>
              <a:t>60</a:t>
            </a:fld>
            <a:endParaRPr lang="it-IT" altLang="it-IT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3738"/>
            <a:ext cx="4554537" cy="34163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4800"/>
          </a:xfrm>
          <a:noFill/>
        </p:spPr>
        <p:txBody>
          <a:bodyPr/>
          <a:lstStyle/>
          <a:p>
            <a:r>
              <a:rPr lang="it-IT" altLang="it-IT"/>
              <a:t>Fare  l’esempio di una funzione di 3 variabili. </a:t>
            </a:r>
          </a:p>
          <a:p>
            <a:r>
              <a:rPr lang="it-IT" altLang="it-IT"/>
              <a:t>Perché le funzioni sono 2^(2^n): perché per ogni configurazione di valori delle variabili indipendenti bisogna assegnare un valore (0,1); quindi noi abbiamo da assegnare 2^n valori, ciascuno può essere 0,1: possiamo vedere questo insieme di valori come una stringa di 2^n bit, che hanno 2^(2^n)  possibili configurazioni.</a:t>
            </a:r>
          </a:p>
        </p:txBody>
      </p:sp>
    </p:spTree>
    <p:extLst>
      <p:ext uri="{BB962C8B-B14F-4D97-AF65-F5344CB8AC3E}">
        <p14:creationId xmlns:p14="http://schemas.microsoft.com/office/powerpoint/2010/main" val="1459617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89092" name="Segnaposto intestazion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89093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7CC05D-9B42-4E6C-ADA4-0D89C392F051}" type="slidenum">
              <a:rPr lang="it-IT" altLang="it-IT" sz="1000" smtClean="0"/>
              <a:pPr>
                <a:spcBef>
                  <a:spcPct val="0"/>
                </a:spcBef>
              </a:pPr>
              <a:t>64</a:t>
            </a:fld>
            <a:endParaRPr lang="it-IT" altLang="it-IT" sz="10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911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CF2F85-CE51-4F4F-B09B-6F2B3B6EA9E1}" type="slidenum">
              <a:rPr lang="it-IT" altLang="it-IT" sz="1000" smtClean="0"/>
              <a:pPr>
                <a:spcBef>
                  <a:spcPct val="0"/>
                </a:spcBef>
              </a:pPr>
              <a:t>66</a:t>
            </a:fld>
            <a:endParaRPr lang="it-IT" altLang="it-IT" sz="10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94212" name="Segnaposto intestazion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94213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CDA3F7-6C08-4CD4-B338-6A1832C9ED6F}" type="slidenum">
              <a:rPr lang="it-IT" altLang="it-IT" sz="1000" smtClean="0"/>
              <a:pPr>
                <a:spcBef>
                  <a:spcPct val="0"/>
                </a:spcBef>
              </a:pPr>
              <a:t>73</a:t>
            </a:fld>
            <a:endParaRPr lang="it-IT" altLang="it-IT"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altLang="it-IT"/>
              <a:t>Si tende a digitalizzare e  interconnettere digitalmente tutto ciò che ci circonda, per poterlo osservare, controllare, e offrire servizi</a:t>
            </a:r>
          </a:p>
        </p:txBody>
      </p:sp>
      <p:sp>
        <p:nvSpPr>
          <p:cNvPr id="11268" name="Segnaposto intestazion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11269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AE37B1-B846-4DC8-9690-502619AAC589}" type="slidenum">
              <a:rPr lang="it-IT" altLang="it-IT" sz="1000" smtClean="0"/>
              <a:pPr>
                <a:spcBef>
                  <a:spcPct val="0"/>
                </a:spcBef>
              </a:pPr>
              <a:t>5</a:t>
            </a:fld>
            <a:endParaRPr lang="it-IT" altLang="it-IT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altLang="it-IT"/>
              <a:t>Stiamo vivendo nell’era della rivoluzione digitale ,</a:t>
            </a:r>
          </a:p>
          <a:p>
            <a:endParaRPr lang="it-IT" altLang="it-IT"/>
          </a:p>
          <a:p>
            <a:r>
              <a:rPr lang="it-IT" altLang="it-IT"/>
              <a:t> accelerata a livello mondiale dalla necessità di gestire il covid con il distanziamento sociale</a:t>
            </a:r>
          </a:p>
          <a:p>
            <a:endParaRPr lang="it-IT" altLang="it-IT"/>
          </a:p>
          <a:p>
            <a:r>
              <a:rPr lang="en-US" altLang="it-IT"/>
              <a:t>The Digital Era is characterized by technology which increases the speed and breadth of knowledge turnover within the economy and society.</a:t>
            </a:r>
            <a:endParaRPr lang="it-IT" altLang="it-IT"/>
          </a:p>
        </p:txBody>
      </p:sp>
      <p:sp>
        <p:nvSpPr>
          <p:cNvPr id="13316" name="Segnaposto intestazion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13317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33261B-CD4E-4C26-B03F-ECBBBE1C88B6}" type="slidenum">
              <a:rPr lang="it-IT" altLang="it-IT" sz="1000" smtClean="0"/>
              <a:pPr>
                <a:spcBef>
                  <a:spcPct val="0"/>
                </a:spcBef>
              </a:pPr>
              <a:t>6</a:t>
            </a:fld>
            <a:endParaRPr lang="it-IT" altLang="it-IT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altLang="it-IT"/>
              <a:t>Stiamo vivendo nell’era della rivoluzione digitale ,</a:t>
            </a:r>
          </a:p>
          <a:p>
            <a:endParaRPr lang="it-IT" altLang="it-IT"/>
          </a:p>
          <a:p>
            <a:r>
              <a:rPr lang="it-IT" altLang="it-IT"/>
              <a:t> accelerata a livello mondiale dalla necessità di gestire il covid con il distanziamento sociale</a:t>
            </a:r>
          </a:p>
          <a:p>
            <a:endParaRPr lang="it-IT" altLang="it-IT"/>
          </a:p>
          <a:p>
            <a:r>
              <a:rPr lang="en-US" altLang="it-IT"/>
              <a:t>The Digital Era is characterized by technology which increases the speed and breadth of knowledge turnover within the economy and society.</a:t>
            </a:r>
            <a:endParaRPr lang="it-IT" altLang="it-IT"/>
          </a:p>
        </p:txBody>
      </p:sp>
      <p:sp>
        <p:nvSpPr>
          <p:cNvPr id="13316" name="Segnaposto intestazion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13317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33261B-CD4E-4C26-B03F-ECBBBE1C88B6}" type="slidenum">
              <a:rPr lang="it-IT" altLang="it-IT" sz="1000" smtClean="0"/>
              <a:pPr>
                <a:spcBef>
                  <a:spcPct val="0"/>
                </a:spcBef>
              </a:pPr>
              <a:t>7</a:t>
            </a:fld>
            <a:endParaRPr lang="it-IT" altLang="it-IT" sz="1000"/>
          </a:p>
        </p:txBody>
      </p:sp>
    </p:spTree>
    <p:extLst>
      <p:ext uri="{BB962C8B-B14F-4D97-AF65-F5344CB8AC3E}">
        <p14:creationId xmlns:p14="http://schemas.microsoft.com/office/powerpoint/2010/main" val="2664861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9738D9-8B27-4331-BBCC-0033805D3EC3}" type="slidenum">
              <a:rPr lang="it-IT" altLang="it-IT" smtClean="0"/>
              <a:pPr eaLnBrk="1" hangingPunct="1"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D8515DA-0A30-412D-ADBF-62B9039330DA}" type="slidenum">
              <a:rPr lang="it-IT" altLang="it-IT" sz="1000" smtClean="0"/>
              <a:pPr>
                <a:spcBef>
                  <a:spcPct val="0"/>
                </a:spcBef>
              </a:pPr>
              <a:t>15</a:t>
            </a:fld>
            <a:endParaRPr lang="it-IT" altLang="it-IT" sz="10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59300"/>
            <a:ext cx="5851525" cy="4321175"/>
          </a:xfrm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28676" name="Segnaposto intestazione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28677" name="Segnaposto numero diapositiva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C4DEE4-DEAE-4AD3-8BBF-7098E5618BF0}" type="slidenum">
              <a:rPr lang="it-IT" altLang="it-IT" sz="1000" smtClean="0"/>
              <a:pPr>
                <a:spcBef>
                  <a:spcPct val="0"/>
                </a:spcBef>
              </a:pPr>
              <a:t>19</a:t>
            </a:fld>
            <a:endParaRPr lang="it-IT" altLang="it-IT"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000"/>
              <a:t>1. Sistemi digitali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4AA8A6-C8A9-449D-AD33-C63B76975BE8}" type="slidenum">
              <a:rPr lang="it-IT" altLang="it-IT" sz="1000" smtClean="0"/>
              <a:pPr>
                <a:spcBef>
                  <a:spcPct val="0"/>
                </a:spcBef>
              </a:pPr>
              <a:t>27</a:t>
            </a:fld>
            <a:endParaRPr lang="it-IT" altLang="it-IT" sz="10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8663"/>
            <a:ext cx="4781550" cy="3586162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CC74-4E58-42B8-BB74-23628F864935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DC791-8F7E-4413-A81A-42232DE898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06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C83EF-DF80-4F05-9E59-730A61033832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26508-871C-434B-89D8-1215F5C6BD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79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1E1C-2178-44EE-BCCC-2FBEE5ECB68F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D6B7-EDD6-4E32-97EB-F00AA38AE7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912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3F91-79AB-45F3-BDED-6B374C9853FA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84E69-0306-4497-91CD-1EABDA3FAA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966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1EC7-7BD5-46E6-A283-D3118088AEE1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A703-D810-4FE5-A882-91BD43DB2C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002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8B662-EF93-4689-BFCA-9A97634C9B8C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3E7DA-CB9B-45C8-BD4F-30E37DB56F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11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1CCD-07CB-4F93-8139-1A70CEA2C16F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E5CD0-F262-45CC-8C56-1F4E19F749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725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E1F4-41C1-4FD7-85D9-EC5F78656586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EF11C-4D6C-4685-881A-6F162DA0C9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203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7578-74C0-40EA-8F30-5DFEBF1CA268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D829D-2E2F-4374-AF7D-85D866D3D9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380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476D8-E404-4B12-99C8-EDE3C8311BF6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530E-945B-4BDF-BE7C-017694EB11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63124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4BA3-B3B8-45ED-A5A8-3A4888B4681D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C4D99-37E2-48E1-ADE8-17BEC6349F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737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defTabSz="762000">
              <a:defRPr sz="1400" b="0"/>
            </a:lvl1pPr>
          </a:lstStyle>
          <a:p>
            <a:pPr>
              <a:defRPr/>
            </a:pPr>
            <a:fld id="{9DAAFF63-75C7-42D9-B1AD-6B767A727E5D}" type="datetime1">
              <a:rPr lang="it-IT"/>
              <a:pPr>
                <a:defRPr/>
              </a:pPr>
              <a:t>17/10/24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 b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 b="0"/>
            </a:lvl1pPr>
          </a:lstStyle>
          <a:p>
            <a:pPr>
              <a:defRPr/>
            </a:pPr>
            <a:fld id="{3422F787-15B2-4BF6-AA9A-4828FD920A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virtuale.unibo.it/course/view.php?id=65624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ullio.salmoncinotti@unibo.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ierluigi.zama@unibo.it" TargetMode="External"/><Relationship Id="rId5" Type="http://schemas.openxmlformats.org/officeDocument/2006/relationships/hyperlink" Target="mailto:simone.sindaco2@unibo.it" TargetMode="External"/><Relationship Id="rId4" Type="http://schemas.openxmlformats.org/officeDocument/2006/relationships/hyperlink" Target="mailto:m.poggi@unibo.it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audio" Target="../media/audio5.wav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sole24ore.com/art/carenza-ingegneri-elettronici-imprese-lanciano-l-allarme-AFmhZT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ot-analytics.com/number-connected-iot-devices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100" name="Picture 2" descr="C:\Users\tsalmon\AppData\Local\Microsoft\Windows\Temporary Internet Files\Content.IE5\J1OVNQ0C\image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24175"/>
            <a:ext cx="3938588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C:\Users\tsalmon\AppData\Local\Microsoft\Windows\Temporary Internet Files\Content.IE5\QGWAKYL0\Ship_(25)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CasellaDiTesto 1"/>
          <p:cNvSpPr txBox="1">
            <a:spLocks noChangeArrowheads="1"/>
          </p:cNvSpPr>
          <p:nvPr/>
        </p:nvSpPr>
        <p:spPr bwMode="auto">
          <a:xfrm>
            <a:off x="1547813" y="309563"/>
            <a:ext cx="6264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b="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navigazione verso il mondo della progettazione digitale</a:t>
            </a:r>
          </a:p>
        </p:txBody>
      </p:sp>
      <p:sp>
        <p:nvSpPr>
          <p:cNvPr id="4103" name="CasellaDiTesto 2"/>
          <p:cNvSpPr txBox="1">
            <a:spLocks noChangeArrowheads="1"/>
          </p:cNvSpPr>
          <p:nvPr/>
        </p:nvSpPr>
        <p:spPr bwMode="auto">
          <a:xfrm>
            <a:off x="7591425" y="6502400"/>
            <a:ext cx="15524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settembre 2024</a:t>
            </a:r>
          </a:p>
        </p:txBody>
      </p:sp>
      <p:sp>
        <p:nvSpPr>
          <p:cNvPr id="8" name="CasellaDiTesto 2"/>
          <p:cNvSpPr txBox="1">
            <a:spLocks noChangeArrowheads="1"/>
          </p:cNvSpPr>
          <p:nvPr/>
        </p:nvSpPr>
        <p:spPr bwMode="auto">
          <a:xfrm>
            <a:off x="0" y="6145311"/>
            <a:ext cx="1679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Tullio Salmon Cinotti</a:t>
            </a:r>
            <a:br>
              <a:rPr lang="it-IT" altLang="it-IT" sz="14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400" b="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Matteo Poggi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it-IT" altLang="it-IT" sz="4400" b="1"/>
              <a:t>Programma di reti logiche</a:t>
            </a:r>
          </a:p>
        </p:txBody>
      </p:sp>
      <p:sp>
        <p:nvSpPr>
          <p:cNvPr id="17411" name="Rectangle 1027"/>
          <p:cNvSpPr>
            <a:spLocks noChangeArrowheads="1"/>
          </p:cNvSpPr>
          <p:nvPr/>
        </p:nvSpPr>
        <p:spPr bwMode="auto">
          <a:xfrm>
            <a:off x="2824163" y="1295400"/>
            <a:ext cx="5572125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dirty="0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dirty="0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dirty="0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dirty="0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dirty="0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dirty="0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1: Macchine digitali</a:t>
            </a:r>
          </a:p>
        </p:txBody>
      </p:sp>
      <p:sp>
        <p:nvSpPr>
          <p:cNvPr id="17412" name="Rectangle 1028"/>
          <p:cNvSpPr>
            <a:spLocks noChangeArrowheads="1"/>
          </p:cNvSpPr>
          <p:nvPr/>
        </p:nvSpPr>
        <p:spPr bwMode="auto">
          <a:xfrm>
            <a:off x="3074988" y="3860800"/>
            <a:ext cx="5181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2: Codifica binaria dell’</a:t>
            </a:r>
            <a:r>
              <a:rPr lang="it-IT" altLang="it-IT" dirty="0" err="1"/>
              <a:t>infor</a:t>
            </a:r>
            <a:r>
              <a:rPr lang="it-IT" altLang="it-IT" dirty="0"/>
              <a:t>.</a:t>
            </a:r>
          </a:p>
        </p:txBody>
      </p:sp>
      <p:sp>
        <p:nvSpPr>
          <p:cNvPr id="17413" name="Rectangle 1033"/>
          <p:cNvSpPr>
            <a:spLocks noChangeArrowheads="1"/>
          </p:cNvSpPr>
          <p:nvPr/>
        </p:nvSpPr>
        <p:spPr bwMode="auto">
          <a:xfrm>
            <a:off x="3074988" y="2819400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3: Reti combinatorie</a:t>
            </a:r>
          </a:p>
        </p:txBody>
      </p:sp>
      <p:sp>
        <p:nvSpPr>
          <p:cNvPr id="17414" name="Rectangle 1034"/>
          <p:cNvSpPr>
            <a:spLocks noChangeArrowheads="1"/>
          </p:cNvSpPr>
          <p:nvPr/>
        </p:nvSpPr>
        <p:spPr bwMode="auto">
          <a:xfrm>
            <a:off x="3074988" y="2057400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4: Reti sequenziali asincrone</a:t>
            </a:r>
          </a:p>
        </p:txBody>
      </p:sp>
      <p:sp>
        <p:nvSpPr>
          <p:cNvPr id="17415" name="Rectangle 1035"/>
          <p:cNvSpPr>
            <a:spLocks noChangeArrowheads="1"/>
          </p:cNvSpPr>
          <p:nvPr/>
        </p:nvSpPr>
        <p:spPr bwMode="auto">
          <a:xfrm>
            <a:off x="3074988" y="1295400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5: Reti sequenziali sincrone</a:t>
            </a:r>
          </a:p>
        </p:txBody>
      </p:sp>
      <p:sp>
        <p:nvSpPr>
          <p:cNvPr id="17416" name="Text Box 1036"/>
          <p:cNvSpPr txBox="1">
            <a:spLocks noChangeArrowheads="1"/>
          </p:cNvSpPr>
          <p:nvPr/>
        </p:nvSpPr>
        <p:spPr bwMode="auto">
          <a:xfrm>
            <a:off x="376238" y="1828800"/>
            <a:ext cx="2252662" cy="35036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Saper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Descrivere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Progettare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e Analizzare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Macchine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Digitali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95438"/>
          </a:xfrm>
        </p:spPr>
        <p:txBody>
          <a:bodyPr/>
          <a:lstStyle/>
          <a:p>
            <a:r>
              <a:rPr lang="en-US" altLang="it-IT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Requisiti </a:t>
            </a:r>
            <a:br>
              <a:rPr lang="en-US" altLang="it-IT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it-IT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il superamento dell’esame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2781300"/>
            <a:ext cx="3167062" cy="2951163"/>
          </a:xfrm>
        </p:spPr>
        <p:txBody>
          <a:bodyPr/>
          <a:lstStyle/>
          <a:p>
            <a:pPr marL="742950" indent="-742950">
              <a:buFont typeface="Times New Roman" panose="02020603050405020304" pitchFamily="18" charset="0"/>
              <a:buAutoNum type="arabicPeriod"/>
            </a:pPr>
            <a:r>
              <a:rPr lang="en-US" altLang="it-IT" sz="4000">
                <a:latin typeface="Calibri" panose="020F0502020204030204" pitchFamily="34" charset="0"/>
                <a:cs typeface="Calibri" panose="020F0502020204030204" pitchFamily="34" charset="0"/>
              </a:rPr>
              <a:t>Modelli</a:t>
            </a:r>
          </a:p>
          <a:p>
            <a:pPr marL="742950" indent="-742950">
              <a:buFont typeface="Times New Roman" panose="02020603050405020304" pitchFamily="18" charset="0"/>
              <a:buAutoNum type="arabicPeriod"/>
            </a:pPr>
            <a:r>
              <a:rPr lang="en-US" altLang="it-IT" sz="4000">
                <a:latin typeface="Calibri" panose="020F0502020204030204" pitchFamily="34" charset="0"/>
                <a:cs typeface="Calibri" panose="020F0502020204030204" pitchFamily="34" charset="0"/>
              </a:rPr>
              <a:t>Metodo</a:t>
            </a:r>
          </a:p>
          <a:p>
            <a:pPr marL="742950" indent="-742950">
              <a:buFont typeface="Times New Roman" panose="02020603050405020304" pitchFamily="18" charset="0"/>
              <a:buAutoNum type="arabicPeriod"/>
            </a:pPr>
            <a:r>
              <a:rPr lang="en-US" altLang="it-IT" sz="4000">
                <a:latin typeface="Calibri" panose="020F0502020204030204" pitchFamily="34" charset="0"/>
                <a:cs typeface="Calibri" panose="020F0502020204030204" pitchFamily="34" charset="0"/>
              </a:rPr>
              <a:t>Esperienza</a:t>
            </a:r>
          </a:p>
          <a:p>
            <a:pPr marL="742950" indent="-742950">
              <a:buFont typeface="Times New Roman" panose="02020603050405020304" pitchFamily="18" charset="0"/>
              <a:buAutoNum type="arabicPeriod"/>
            </a:pPr>
            <a:r>
              <a:rPr lang="en-US" altLang="it-IT" sz="4000">
                <a:latin typeface="Calibri" panose="020F0502020204030204" pitchFamily="34" charset="0"/>
                <a:cs typeface="Calibri" panose="020F0502020204030204" pitchFamily="34" charset="0"/>
              </a:rPr>
              <a:t>Creatività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/>
              <a:t>Scuola di Ingegneria - </a:t>
            </a:r>
            <a:r>
              <a:rPr lang="it-IT" sz="1800" b="1" dirty="0" err="1"/>
              <a:t>Universita’</a:t>
            </a:r>
            <a:r>
              <a:rPr lang="it-IT" sz="1800" b="1" dirty="0"/>
              <a:t> di Bologna </a:t>
            </a:r>
            <a:br>
              <a:rPr lang="it-IT" sz="1800" dirty="0"/>
            </a:br>
            <a:r>
              <a:rPr lang="it-IT" sz="1800" b="1" dirty="0"/>
              <a:t>Ingegneria Elettronica e delle Telecomunicazioni e  Ingegneria dell’Automazione</a:t>
            </a:r>
            <a:br>
              <a:rPr lang="it-IT" sz="1800" dirty="0"/>
            </a:br>
            <a:r>
              <a:rPr lang="it-IT" sz="1800" b="1" dirty="0"/>
              <a:t>Prova scritta di Reti Logiche – T</a:t>
            </a:r>
            <a:br>
              <a:rPr lang="it-IT" sz="1800" dirty="0"/>
            </a:br>
            <a:r>
              <a:rPr lang="it-IT" sz="1800" b="1" dirty="0"/>
              <a:t>14 settembre 2023 </a:t>
            </a:r>
            <a:endParaRPr lang="it-IT" sz="1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it-IT" sz="1800" b="1" dirty="0">
                <a:latin typeface="+mj-lt"/>
              </a:rPr>
              <a:t>Esercizio di progetto (</a:t>
            </a:r>
            <a:r>
              <a:rPr lang="it-IT" sz="1800" i="1" dirty="0">
                <a:latin typeface="+mj-lt"/>
              </a:rPr>
              <a:t>punti 18</a:t>
            </a:r>
            <a:r>
              <a:rPr lang="it-IT" sz="1800" b="1" dirty="0">
                <a:latin typeface="+mj-lt"/>
              </a:rPr>
              <a:t>)</a:t>
            </a:r>
            <a:endParaRPr lang="it-IT" sz="1800" dirty="0">
              <a:latin typeface="+mj-lt"/>
            </a:endParaRPr>
          </a:p>
          <a:p>
            <a:r>
              <a:rPr lang="it-IT" sz="1800" dirty="0">
                <a:latin typeface="+mj-lt"/>
              </a:rPr>
              <a:t>Si progetti un sistema</a:t>
            </a:r>
            <a:r>
              <a:rPr lang="it-IT" sz="1800" b="1" dirty="0">
                <a:latin typeface="+mj-lt"/>
              </a:rPr>
              <a:t> S</a:t>
            </a:r>
            <a:r>
              <a:rPr lang="it-IT" sz="1800" dirty="0">
                <a:latin typeface="+mj-lt"/>
              </a:rPr>
              <a:t> che riconosca il passaggio di treni ad alta velocità su un binario di prova, a senso unico</a:t>
            </a:r>
          </a:p>
          <a:p>
            <a:r>
              <a:rPr lang="it-IT" sz="1800" dirty="0">
                <a:latin typeface="+mj-lt"/>
              </a:rPr>
              <a:t>In particolare il sistema </a:t>
            </a:r>
            <a:r>
              <a:rPr lang="it-IT" sz="1800" b="1" dirty="0">
                <a:latin typeface="+mj-lt"/>
              </a:rPr>
              <a:t>S</a:t>
            </a:r>
            <a:r>
              <a:rPr lang="it-IT" sz="1800" dirty="0">
                <a:latin typeface="+mj-lt"/>
              </a:rPr>
              <a:t>  dovrà: </a:t>
            </a:r>
          </a:p>
          <a:p>
            <a:pPr lvl="1">
              <a:buFont typeface="+mj-lt"/>
              <a:buAutoNum type="arabicPeriod"/>
            </a:pPr>
            <a:r>
              <a:rPr lang="it-IT" sz="1800" b="1" dirty="0">
                <a:latin typeface="+mj-lt"/>
                <a:ea typeface="+mn-ea"/>
                <a:cs typeface="+mn-cs"/>
              </a:rPr>
              <a:t>contare</a:t>
            </a:r>
            <a:r>
              <a:rPr lang="it-IT" sz="1800" dirty="0">
                <a:latin typeface="+mj-lt"/>
                <a:ea typeface="+mn-ea"/>
                <a:cs typeface="+mn-cs"/>
              </a:rPr>
              <a:t> quanti treni passano </a:t>
            </a:r>
          </a:p>
          <a:p>
            <a:pPr lvl="1">
              <a:buFont typeface="+mj-lt"/>
              <a:buAutoNum type="arabicPeriod"/>
            </a:pPr>
            <a:r>
              <a:rPr lang="it-IT" sz="1800" b="1" dirty="0">
                <a:latin typeface="+mj-lt"/>
                <a:ea typeface="+mn-ea"/>
                <a:cs typeface="+mn-cs"/>
              </a:rPr>
              <a:t>misurare la velocità </a:t>
            </a:r>
            <a:r>
              <a:rPr lang="it-IT" sz="1800" dirty="0">
                <a:latin typeface="+mj-lt"/>
                <a:ea typeface="+mn-ea"/>
                <a:cs typeface="+mn-cs"/>
              </a:rPr>
              <a:t>del treno</a:t>
            </a:r>
          </a:p>
          <a:p>
            <a:pPr lvl="1">
              <a:buFont typeface="+mj-lt"/>
              <a:buAutoNum type="arabicPeriod"/>
            </a:pPr>
            <a:r>
              <a:rPr lang="it-IT" sz="1800" b="1" dirty="0">
                <a:latin typeface="+mj-lt"/>
                <a:ea typeface="+mn-ea"/>
                <a:cs typeface="+mn-cs"/>
              </a:rPr>
              <a:t>accendere</a:t>
            </a:r>
            <a:r>
              <a:rPr lang="it-IT" sz="1800" dirty="0">
                <a:latin typeface="+mj-lt"/>
                <a:ea typeface="+mn-ea"/>
                <a:cs typeface="+mn-cs"/>
              </a:rPr>
              <a:t> una luce verde se la velocità del treno è </a:t>
            </a:r>
            <a:r>
              <a:rPr lang="it-IT" sz="1800" b="1" dirty="0">
                <a:latin typeface="+mj-lt"/>
                <a:ea typeface="+mn-ea"/>
                <a:cs typeface="+mn-cs"/>
              </a:rPr>
              <a:t>maggiore di 360 Km/h</a:t>
            </a:r>
          </a:p>
          <a:p>
            <a:pPr lvl="1">
              <a:buFont typeface="+mj-lt"/>
              <a:buAutoNum type="arabicPeriod"/>
            </a:pPr>
            <a:endParaRPr lang="it-IT" sz="1800" b="1" dirty="0">
              <a:latin typeface="+mj-lt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it-IT" sz="1800" dirty="0">
                <a:latin typeface="+mj-lt"/>
              </a:rPr>
              <a:t>A tal fine si supponga che </a:t>
            </a:r>
            <a:r>
              <a:rPr lang="it-IT" sz="1800" b="1" dirty="0">
                <a:latin typeface="+mj-lt"/>
              </a:rPr>
              <a:t>nel punto P di misura </a:t>
            </a:r>
            <a:r>
              <a:rPr lang="it-IT" sz="1800" dirty="0">
                <a:latin typeface="+mj-lt"/>
              </a:rPr>
              <a:t>siano installati due sensori </a:t>
            </a:r>
            <a:r>
              <a:rPr lang="it-IT" sz="1800" b="1" dirty="0">
                <a:latin typeface="+mj-lt"/>
              </a:rPr>
              <a:t>S1 </a:t>
            </a:r>
            <a:r>
              <a:rPr lang="it-IT" sz="1800" dirty="0">
                <a:latin typeface="+mj-lt"/>
              </a:rPr>
              <a:t>e </a:t>
            </a:r>
            <a:r>
              <a:rPr lang="it-IT" sz="1800" b="1" dirty="0">
                <a:latin typeface="+mj-lt"/>
              </a:rPr>
              <a:t>S2</a:t>
            </a:r>
            <a:r>
              <a:rPr lang="it-IT" sz="1800" dirty="0">
                <a:latin typeface="+mj-lt"/>
              </a:rPr>
              <a:t>, posizionati a 10 cm uno dall’altro, che rilevano la presenza del treno</a:t>
            </a:r>
          </a:p>
          <a:p>
            <a:endParaRPr lang="it-IT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4103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772400" cy="485775"/>
          </a:xfrm>
        </p:spPr>
        <p:txBody>
          <a:bodyPr/>
          <a:lstStyle/>
          <a:p>
            <a:r>
              <a:rPr lang="it-IT" altLang="it-IT" sz="3200" b="1">
                <a:solidFill>
                  <a:srgbClr val="000066"/>
                </a:solidFill>
              </a:rPr>
              <a:t>Esame: Regole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86581" y="2492896"/>
            <a:ext cx="8728075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it-IT" altLang="it-IT" sz="2800" dirty="0">
                <a:solidFill>
                  <a:srgbClr val="FF0000"/>
                </a:solidFill>
                <a:latin typeface="Arial" panose="020B0604020202020204" pitchFamily="34" charset="0"/>
              </a:rPr>
              <a:t>13-15</a:t>
            </a:r>
            <a:r>
              <a:rPr lang="it-IT" altLang="it-IT" sz="2800" b="0" dirty="0">
                <a:solidFill>
                  <a:srgbClr val="FF0000"/>
                </a:solidFill>
                <a:latin typeface="Arial" panose="020B0604020202020204" pitchFamily="34" charset="0"/>
              </a:rPr>
              <a:t> punti per domande di </a:t>
            </a:r>
            <a:r>
              <a:rPr lang="it-IT" altLang="it-IT" sz="2800" dirty="0">
                <a:solidFill>
                  <a:srgbClr val="FF0000"/>
                </a:solidFill>
                <a:latin typeface="Arial" panose="020B0604020202020204" pitchFamily="34" charset="0"/>
              </a:rPr>
              <a:t>teoria</a:t>
            </a:r>
            <a:r>
              <a:rPr lang="it-IT" altLang="it-IT" sz="2800" b="0" dirty="0">
                <a:solidFill>
                  <a:srgbClr val="FF0000"/>
                </a:solidFill>
                <a:latin typeface="Arial" panose="020B0604020202020204" pitchFamily="34" charset="0"/>
              </a:rPr>
              <a:t>. Questa parte dell’esame scritto potrebbe essere sostituita da una prova orale a discrezione dei docenti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it-IT" altLang="it-IT" sz="2800" dirty="0">
                <a:solidFill>
                  <a:srgbClr val="000099"/>
                </a:solidFill>
                <a:latin typeface="Arial" panose="020B0604020202020204" pitchFamily="34" charset="0"/>
              </a:rPr>
              <a:t>18-20</a:t>
            </a:r>
            <a:r>
              <a:rPr lang="it-IT" altLang="it-IT" sz="2800" b="0" dirty="0">
                <a:solidFill>
                  <a:srgbClr val="000099"/>
                </a:solidFill>
                <a:latin typeface="Arial" panose="020B0604020202020204" pitchFamily="34" charset="0"/>
              </a:rPr>
              <a:t> punti per un esercizio di </a:t>
            </a:r>
            <a:r>
              <a:rPr lang="it-IT" altLang="it-IT" sz="2800" i="1" dirty="0">
                <a:solidFill>
                  <a:srgbClr val="000099"/>
                </a:solidFill>
                <a:latin typeface="Arial" panose="020B0604020202020204" pitchFamily="34" charset="0"/>
              </a:rPr>
              <a:t>progetto; </a:t>
            </a:r>
            <a:r>
              <a:rPr lang="it-IT" altLang="it-IT" sz="2800" b="0" dirty="0">
                <a:solidFill>
                  <a:srgbClr val="000099"/>
                </a:solidFill>
                <a:latin typeface="Arial" panose="020B0604020202020204" pitchFamily="34" charset="0"/>
              </a:rPr>
              <a:t> questo esercizio verrà considerato solo se è stata superata la prova di teoria.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27869" y="949586"/>
            <a:ext cx="858678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0" dirty="0">
                <a:solidFill>
                  <a:srgbClr val="000066"/>
                </a:solidFill>
              </a:rPr>
              <a:t>In questo Anno Accademico 2024-25 l’esame avrà una durata di circa tre ore e consisterà di una prova scritta con 33 punti disponibili suddivisi come segue:</a:t>
            </a:r>
            <a:endParaRPr lang="en-US" altLang="it-IT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874712"/>
          </a:xfrm>
        </p:spPr>
        <p:txBody>
          <a:bodyPr/>
          <a:lstStyle/>
          <a:p>
            <a:r>
              <a:rPr lang="en-US" altLang="it-IT" b="1"/>
              <a:t>Materiale per il corso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7871386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FF3300"/>
                </a:solidFill>
              </a:rPr>
              <a:t>Informazioni, Lucidi e Testi di Prove Scritte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/>
              <a:t>Sulla nuova Piattaforma «VIRTUALE»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/>
              <a:t>(con accesso dalla pagina web del docente)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Link: </a:t>
            </a:r>
            <a:r>
              <a:rPr lang="it-IT" altLang="it-IT" sz="2400" dirty="0">
                <a:hlinkClick r:id="rId2"/>
              </a:rPr>
              <a:t>https://virtuale.unibo.it/course/view.php?id=65624</a:t>
            </a: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endParaRPr lang="it-IT" altLang="it-IT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FF3300"/>
                </a:solidFill>
              </a:rPr>
              <a:t>Dispense opzionali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R. Laschi, </a:t>
            </a:r>
            <a:r>
              <a:rPr lang="it-IT" altLang="it-IT" sz="2400" dirty="0" err="1"/>
              <a:t>M.Prandini</a:t>
            </a:r>
            <a:r>
              <a:rPr lang="it-IT" altLang="it-IT" sz="2400" dirty="0"/>
              <a:t> “Reti Logiche” Esculapio, 2007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042988" y="765175"/>
            <a:ext cx="4508735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FF3300"/>
                </a:solidFill>
                <a:latin typeface="Calibri" panose="020F0502020204030204" pitchFamily="34" charset="0"/>
              </a:rPr>
              <a:t>Contatti</a:t>
            </a:r>
            <a:endParaRPr lang="it-IT" altLang="it-IT" sz="28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lang="it-IT" altLang="it-IT" sz="2800" dirty="0">
                <a:latin typeface="Calibri" panose="020F0502020204030204" pitchFamily="34" charset="0"/>
              </a:rPr>
            </a:br>
            <a:r>
              <a:rPr lang="it-IT" altLang="it-IT" sz="2200" dirty="0">
                <a:latin typeface="Calibri" panose="020F0502020204030204" pitchFamily="34" charset="0"/>
              </a:rPr>
              <a:t>Tullio Salmon Cinotti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>
                <a:latin typeface="Calibri" panose="020F0502020204030204" pitchFamily="34" charset="0"/>
              </a:rPr>
              <a:t>E-mail: </a:t>
            </a:r>
            <a:r>
              <a:rPr lang="it-IT" altLang="it-IT" sz="2200" dirty="0">
                <a:solidFill>
                  <a:srgbClr val="FF0000"/>
                </a:solidFill>
                <a:latin typeface="Calibri" panose="020F0502020204030204" pitchFamily="34" charset="0"/>
                <a:hlinkClick r:id="rId3"/>
              </a:rPr>
              <a:t>tullio.salmoncinotti@unibo.it</a:t>
            </a:r>
            <a:endParaRPr lang="it-IT" altLang="it-IT" sz="2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>
                <a:latin typeface="Calibri" panose="020F0502020204030204" pitchFamily="34" charset="0"/>
              </a:rPr>
              <a:t>Matteo Poggi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>
                <a:latin typeface="Calibri" panose="020F0502020204030204" pitchFamily="34" charset="0"/>
              </a:rPr>
              <a:t>E-mail: </a:t>
            </a:r>
            <a:r>
              <a:rPr lang="it-IT" altLang="it-IT" sz="2200" dirty="0">
                <a:solidFill>
                  <a:srgbClr val="FF0000"/>
                </a:solidFill>
                <a:latin typeface="Calibri" panose="020F0502020204030204" pitchFamily="34" charset="0"/>
                <a:hlinkClick r:id="rId4"/>
              </a:rPr>
              <a:t>m.poggi@unibo.it</a:t>
            </a:r>
            <a:endParaRPr lang="it-IT" altLang="it-IT" sz="22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2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>
                <a:latin typeface="Calibri" panose="020F0502020204030204" pitchFamily="34" charset="0"/>
              </a:rPr>
              <a:t>Simone Sindaco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>
                <a:latin typeface="Calibri" panose="020F0502020204030204" pitchFamily="34" charset="0"/>
              </a:rPr>
              <a:t>E-mail: </a:t>
            </a:r>
            <a:r>
              <a:rPr lang="it-IT" altLang="it-IT" sz="2200" dirty="0">
                <a:latin typeface="Calibri" panose="020F0502020204030204" pitchFamily="34" charset="0"/>
                <a:hlinkClick r:id="rId5"/>
              </a:rPr>
              <a:t>simone.sindaco2@unibo.it</a:t>
            </a:r>
            <a:endParaRPr lang="it-IT" altLang="it-IT" sz="22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2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>
                <a:latin typeface="Calibri" panose="020F0502020204030204" pitchFamily="34" charset="0"/>
              </a:rPr>
              <a:t>Pierluigi Zama Ramirez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>
                <a:latin typeface="Calibri" panose="020F0502020204030204" pitchFamily="34" charset="0"/>
              </a:rPr>
              <a:t>E-mail: </a:t>
            </a:r>
            <a:r>
              <a:rPr lang="it-IT" altLang="it-IT" sz="2200" dirty="0">
                <a:latin typeface="Calibri" panose="020F0502020204030204" pitchFamily="34" charset="0"/>
                <a:hlinkClick r:id="rId6"/>
              </a:rPr>
              <a:t>pierluigi.zama@unibo.it</a:t>
            </a:r>
            <a:endParaRPr lang="it-IT" altLang="it-IT" sz="22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20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200" dirty="0">
                <a:solidFill>
                  <a:srgbClr val="FF3300"/>
                </a:solidFill>
                <a:latin typeface="Calibri" panose="020F0502020204030204" pitchFamily="34" charset="0"/>
              </a:rPr>
              <a:t>Ricevimento durante il corso</a:t>
            </a:r>
            <a:br>
              <a:rPr lang="it-IT" altLang="it-IT" sz="2200" dirty="0">
                <a:solidFill>
                  <a:srgbClr val="FF3300"/>
                </a:solidFill>
                <a:latin typeface="Calibri" panose="020F0502020204030204" pitchFamily="34" charset="0"/>
              </a:rPr>
            </a:br>
            <a:r>
              <a:rPr lang="it-IT" altLang="it-IT" sz="2200" dirty="0">
                <a:latin typeface="Calibri" panose="020F0502020204030204" pitchFamily="34" charset="0"/>
              </a:rPr>
              <a:t>Dopo la lezione del martedì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altLang="it-IT" sz="4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Posizionamento di reti logiche</a:t>
            </a:r>
            <a:br>
              <a:rPr lang="en-US" altLang="it-IT" sz="4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it-IT" sz="4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nel percorso formativo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844674"/>
            <a:ext cx="8856984" cy="468066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3600" dirty="0">
                <a:latin typeface="Calibri" panose="020F0502020204030204" pitchFamily="34" charset="0"/>
                <a:cs typeface="Calibri" panose="020F0502020204030204" pitchFamily="34" charset="0"/>
              </a:rPr>
              <a:t>Prerequisiti: </a:t>
            </a:r>
            <a:r>
              <a:rPr lang="it-IT" altLang="it-IT" sz="3600" b="1" dirty="0">
                <a:latin typeface="Calibri" panose="020F0502020204030204" pitchFamily="34" charset="0"/>
                <a:cs typeface="Calibri" panose="020F0502020204030204" pitchFamily="34" charset="0"/>
              </a:rPr>
              <a:t>nessuno</a:t>
            </a:r>
          </a:p>
          <a:p>
            <a:pPr>
              <a:lnSpc>
                <a:spcPct val="80000"/>
              </a:lnSpc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Alcuni degli insegnamenti che richiederanno la conoscenza di Reti Logiche: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Elettronica T (cioè Elettronica Digitale)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Calcolatori Elettronici T e M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INGEGNERIA E TECNOLOGIE DEI SISTEMI DI CONTROLLO T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Progetto di Sistemi Elettronici T</a:t>
            </a:r>
          </a:p>
          <a:p>
            <a:pPr lvl="1">
              <a:lnSpc>
                <a:spcPct val="80000"/>
              </a:lnSpc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Architetture e Programmazione dei Sistemi Elettronici T</a:t>
            </a:r>
          </a:p>
          <a:p>
            <a:pPr>
              <a:lnSpc>
                <a:spcPct val="80000"/>
              </a:lnSpc>
            </a:pPr>
            <a:r>
              <a:rPr lang="en-US" alt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Professioni</a:t>
            </a:r>
            <a:r>
              <a:rPr lang="en-US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richiederanno</a:t>
            </a:r>
            <a:r>
              <a:rPr lang="en-US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alt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conoscenza</a:t>
            </a:r>
            <a:r>
              <a:rPr lang="en-US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reti</a:t>
            </a:r>
            <a:r>
              <a:rPr lang="en-US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logiche</a:t>
            </a:r>
            <a:r>
              <a:rPr lang="en-US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1">
              <a:lnSpc>
                <a:spcPct val="80000"/>
              </a:lnSpc>
            </a:pP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Progettista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macchine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strumenti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digitali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circuiti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integrati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(Hardware,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Logiche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programmabili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, Firmware, Software,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embedded)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179512" y="76200"/>
            <a:ext cx="8712968" cy="6705600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dirty="0"/>
              <a:t>Informazione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3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dirty="0"/>
              <a:t>Codifica dell’informazione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3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dirty="0"/>
              <a:t>Segnali analogici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 dirty="0"/>
              <a:t>e digitali</a:t>
            </a:r>
            <a:endParaRPr lang="it-IT" altLang="it-IT" dirty="0"/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3785" y="5461145"/>
            <a:ext cx="8964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L’informazione è una scelta tra più alternative possibili</a:t>
            </a:r>
          </a:p>
          <a:p>
            <a:pPr>
              <a:defRPr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L’informazione riduce l’incertezza</a:t>
            </a:r>
          </a:p>
          <a:p>
            <a:pPr>
              <a:defRPr/>
            </a:pP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Se le alternative possibili sono due, si può codificare l’</a:t>
            </a:r>
            <a:r>
              <a:rPr lang="it-IT" sz="2000" dirty="0" err="1">
                <a:solidFill>
                  <a:schemeClr val="accent6">
                    <a:lumMod val="50000"/>
                  </a:schemeClr>
                </a:solidFill>
              </a:rPr>
              <a:t>informazionecon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</a:rPr>
              <a:t> una sola variabile binaria (variabile che può assumere solo due valori)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179388" y="3168641"/>
            <a:ext cx="87879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Esempio di codifica: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ym typeface="Wingdings" panose="05000000000000000000" pitchFamily="2" charset="2"/>
              </a:rPr>
              <a:t>0  Porta </a:t>
            </a:r>
            <a:r>
              <a:rPr lang="it-IT" altLang="it-IT" sz="2400" dirty="0"/>
              <a:t>Aperta</a:t>
            </a:r>
            <a:endParaRPr lang="it-IT" altLang="it-IT" sz="2400" dirty="0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ym typeface="Wingdings" panose="05000000000000000000" pitchFamily="2" charset="2"/>
              </a:rPr>
              <a:t>1  Porta </a:t>
            </a:r>
            <a:r>
              <a:rPr lang="it-IT" altLang="it-IT" sz="2400" dirty="0"/>
              <a:t>Chiusa</a:t>
            </a:r>
            <a:endParaRPr lang="it-IT" altLang="it-IT" sz="2400" dirty="0"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ym typeface="Wingdings" panose="05000000000000000000" pitchFamily="2" charset="2"/>
              </a:rPr>
              <a:t>Allora, se mi arriverà il messaggio «1» saprò che la porta è chiusa</a:t>
            </a:r>
            <a:endParaRPr lang="it-IT" altLang="it-IT" sz="2400" dirty="0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663320" y="2848035"/>
            <a:ext cx="55848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it-IT" altLang="it-IT" sz="2400" dirty="0">
                <a:sym typeface="Wingdings" panose="05000000000000000000" pitchFamily="2" charset="2"/>
              </a:rPr>
              <a:t>Costruiamo il messaggio!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ß"/>
            </a:pPr>
            <a:r>
              <a:rPr lang="it-IT" altLang="it-IT" sz="2000" dirty="0">
                <a:sym typeface="Wingdings" panose="05000000000000000000" pitchFamily="2" charset="2"/>
              </a:rPr>
              <a:t>POSSIAMO </a:t>
            </a:r>
            <a:r>
              <a:rPr lang="it-IT" altLang="it-IT" sz="2000" dirty="0"/>
              <a:t>CODIFICARE </a:t>
            </a:r>
            <a:br>
              <a:rPr lang="it-IT" altLang="it-IT" sz="2000" dirty="0"/>
            </a:br>
            <a:r>
              <a:rPr lang="it-IT" altLang="it-IT" sz="2000" dirty="0"/>
              <a:t>L’INFORMAZIONE</a:t>
            </a:r>
            <a:br>
              <a:rPr lang="it-IT" altLang="it-IT" sz="2000" dirty="0"/>
            </a:br>
            <a:r>
              <a:rPr lang="it-IT" altLang="it-IT" sz="2000" dirty="0"/>
              <a:t>CON UN UNA VARIABILE BINARIA (BIT)</a:t>
            </a:r>
          </a:p>
        </p:txBody>
      </p:sp>
      <p:sp>
        <p:nvSpPr>
          <p:cNvPr id="26630" name="Titolo 1"/>
          <p:cNvSpPr>
            <a:spLocks noGrp="1"/>
          </p:cNvSpPr>
          <p:nvPr>
            <p:ph type="title"/>
          </p:nvPr>
        </p:nvSpPr>
        <p:spPr>
          <a:xfrm>
            <a:off x="262936" y="443475"/>
            <a:ext cx="8386762" cy="7080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L’informazione</a:t>
            </a:r>
            <a:r>
              <a:rPr lang="en-US" alt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è un </a:t>
            </a:r>
            <a:r>
              <a:rPr lang="en-US" alt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attributo</a:t>
            </a:r>
            <a:r>
              <a:rPr lang="en-US" alt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US" altLang="it-IT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messaggio</a:t>
            </a:r>
            <a:endParaRPr lang="it-IT" altLang="it-IT" sz="3200" dirty="0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246972" y="4738301"/>
            <a:ext cx="8386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3300"/>
                </a:solidFill>
              </a:rPr>
              <a:t>La codifica è arbitraria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3300"/>
                </a:solidFill>
              </a:rPr>
              <a:t>Ricevitore e trasmettitore devono conoscere entrambi la codifica assegnata 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297216" y="1379229"/>
            <a:ext cx="4143137" cy="1253838"/>
          </a:xfrm>
          <a:prstGeom prst="rect">
            <a:avLst/>
          </a:prstGeom>
          <a:noFill/>
          <a:ln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dirty="0"/>
              <a:t>Esempio di informazione:</a:t>
            </a:r>
          </a:p>
          <a:p>
            <a:r>
              <a:rPr lang="it-IT" altLang="it-IT" sz="2800" dirty="0"/>
              <a:t>Lo stato di una porta </a:t>
            </a:r>
            <a:endParaRPr lang="it-IT" altLang="it-IT" sz="2800" b="0" kern="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48064" y="127272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0" dirty="0">
                <a:solidFill>
                  <a:srgbClr val="FF0000"/>
                </a:solidFill>
                <a:latin typeface="Comic Sans MS" panose="030F0702030302020204" pitchFamily="66" charset="0"/>
              </a:rPr>
              <a:t>PORTA</a:t>
            </a:r>
          </a:p>
          <a:p>
            <a:pPr algn="ctr"/>
            <a:endParaRPr lang="it-IT" b="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b="0" dirty="0">
                <a:solidFill>
                  <a:srgbClr val="FF0000"/>
                </a:solidFill>
                <a:latin typeface="Comic Sans MS" panose="030F0702030302020204" pitchFamily="66" charset="0"/>
              </a:rPr>
              <a:t>Aperta 	Chiusa</a:t>
            </a:r>
          </a:p>
        </p:txBody>
      </p:sp>
      <p:cxnSp>
        <p:nvCxnSpPr>
          <p:cNvPr id="12" name="Connettore 2 11"/>
          <p:cNvCxnSpPr/>
          <p:nvPr/>
        </p:nvCxnSpPr>
        <p:spPr bwMode="auto">
          <a:xfrm flipH="1">
            <a:off x="6241571" y="1803417"/>
            <a:ext cx="360040" cy="576064"/>
          </a:xfrm>
          <a:prstGeom prst="straightConnector1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ttore 2 13"/>
          <p:cNvCxnSpPr/>
          <p:nvPr/>
        </p:nvCxnSpPr>
        <p:spPr bwMode="auto">
          <a:xfrm>
            <a:off x="7188050" y="1783120"/>
            <a:ext cx="423664" cy="544892"/>
          </a:xfrm>
          <a:prstGeom prst="straightConnector1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0" y="3620263"/>
            <a:ext cx="7819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Esempio: se il messaggio segnala il quadrante da cui proviene il vento,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ym typeface="Wingdings" panose="05000000000000000000" pitchFamily="2" charset="2"/>
              </a:rPr>
              <a:t>allora, se mi arriva il messaggio «11» so che il vento è Ponente</a:t>
            </a:r>
            <a:endParaRPr lang="it-IT" altLang="it-IT" sz="2000" dirty="0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3696276" y="1741403"/>
            <a:ext cx="51603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ß"/>
            </a:pPr>
            <a:r>
              <a:rPr lang="it-IT" altLang="it-IT" sz="1800" dirty="0">
                <a:sym typeface="Wingdings" panose="05000000000000000000" pitchFamily="2" charset="2"/>
              </a:rPr>
              <a:t>QUATTRO ALTERNATIVE</a:t>
            </a:r>
          </a:p>
          <a:p>
            <a:pPr marL="0" indent="0">
              <a:spcBef>
                <a:spcPct val="0"/>
              </a:spcBef>
              <a:buNone/>
            </a:pPr>
            <a:r>
              <a:rPr lang="it-IT" altLang="it-IT" sz="1800" dirty="0">
                <a:sym typeface="Wingdings" panose="05000000000000000000" pitchFamily="2" charset="2"/>
              </a:rPr>
              <a:t>        CON UNA SOLA VARIABILE CI SONO</a:t>
            </a:r>
            <a:br>
              <a:rPr lang="it-IT" altLang="it-IT" sz="1800" dirty="0">
                <a:sym typeface="Wingdings" panose="05000000000000000000" pitchFamily="2" charset="2"/>
              </a:rPr>
            </a:br>
            <a:r>
              <a:rPr lang="it-IT" altLang="it-IT" sz="1800" dirty="0">
                <a:sym typeface="Wingdings" panose="05000000000000000000" pitchFamily="2" charset="2"/>
              </a:rPr>
              <a:t>        AMBIGUITA’! </a:t>
            </a:r>
          </a:p>
          <a:p>
            <a:pPr marL="0" indent="0">
              <a:spcBef>
                <a:spcPct val="0"/>
              </a:spcBef>
              <a:buNone/>
            </a:pPr>
            <a:br>
              <a:rPr lang="it-IT" altLang="it-IT" sz="1800" dirty="0">
                <a:sym typeface="Wingdings" panose="05000000000000000000" pitchFamily="2" charset="2"/>
              </a:rPr>
            </a:br>
            <a:r>
              <a:rPr lang="it-IT" altLang="it-IT" sz="1800" dirty="0">
                <a:sym typeface="Wingdings" panose="05000000000000000000" pitchFamily="2" charset="2"/>
              </a:rPr>
              <a:t>        DOBBIAMO AGGIUNGERE AL CODICE</a:t>
            </a:r>
            <a:br>
              <a:rPr lang="it-IT" altLang="it-IT" sz="1800" dirty="0">
                <a:sym typeface="Wingdings" panose="05000000000000000000" pitchFamily="2" charset="2"/>
              </a:rPr>
            </a:br>
            <a:r>
              <a:rPr lang="it-IT" altLang="it-IT" sz="1800" dirty="0">
                <a:sym typeface="Wingdings" panose="05000000000000000000" pitchFamily="2" charset="2"/>
              </a:rPr>
              <a:t>        UNA SECONDA </a:t>
            </a:r>
            <a:r>
              <a:rPr lang="it-IT" altLang="it-IT" sz="1800" dirty="0"/>
              <a:t> VARIABILE BINARIA</a:t>
            </a:r>
          </a:p>
        </p:txBody>
      </p:sp>
      <p:sp>
        <p:nvSpPr>
          <p:cNvPr id="27652" name="Titolo 1"/>
          <p:cNvSpPr>
            <a:spLocks noGrp="1"/>
          </p:cNvSpPr>
          <p:nvPr>
            <p:ph type="title"/>
          </p:nvPr>
        </p:nvSpPr>
        <p:spPr>
          <a:xfrm>
            <a:off x="6462713" y="209550"/>
            <a:ext cx="2393950" cy="992188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/>
              <a:t>Altro Esempio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64417" y="4509724"/>
            <a:ext cx="908530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3300"/>
                </a:solidFill>
              </a:rPr>
              <a:t>Se le alternative aumentano, aumenta  l’informazione che porta il messaggio, e devono aumentare le variabili binarie necessarie a codificare il messaggio.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FF3300"/>
                </a:solidFill>
              </a:rPr>
              <a:t>Quindi il numero di variabili binarie necessarie a codificare un messaggio può essere considerata una misura della quantità di informazione portata dal messaggio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i="1" dirty="0">
                <a:solidFill>
                  <a:srgbClr val="0066FF"/>
                </a:solidFill>
              </a:rPr>
              <a:t>Ogni volta che aggiungo un bit, raddoppio le informazioni che posso codificare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822134" y="1636772"/>
            <a:ext cx="211565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ym typeface="Wingdings" panose="05000000000000000000" pitchFamily="2" charset="2"/>
              </a:rPr>
              <a:t>   0    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ym typeface="Wingdings" panose="05000000000000000000" pitchFamily="2" charset="2"/>
              </a:rPr>
              <a:t>   1    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ym typeface="Wingdings" panose="05000000000000000000" pitchFamily="2" charset="2"/>
              </a:rPr>
              <a:t>   0    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ym typeface="Wingdings" panose="05000000000000000000" pitchFamily="2" charset="2"/>
              </a:rPr>
              <a:t>   1    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468313" y="1130300"/>
            <a:ext cx="125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/>
              <a:t>X</a:t>
            </a:r>
            <a:r>
              <a:rPr lang="it-IT" altLang="it-IT" baseline="-25000" dirty="0"/>
              <a:t>1</a:t>
            </a:r>
            <a:r>
              <a:rPr lang="it-IT" altLang="it-IT" dirty="0"/>
              <a:t>  X</a:t>
            </a:r>
            <a:r>
              <a:rPr lang="it-IT" altLang="it-IT" baseline="-25000" dirty="0"/>
              <a:t>0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71600" y="393870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I PUNTI CARDINALI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352084" y="1636772"/>
            <a:ext cx="161614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dirty="0">
                <a:solidFill>
                  <a:srgbClr val="0066FF"/>
                </a:solidFill>
                <a:latin typeface="Comic Sans MS" panose="030F0702030302020204" pitchFamily="66" charset="0"/>
              </a:rPr>
              <a:t>NORD</a:t>
            </a:r>
          </a:p>
          <a:p>
            <a:r>
              <a:rPr lang="it-IT" b="0" dirty="0">
                <a:solidFill>
                  <a:srgbClr val="0066FF"/>
                </a:solidFill>
                <a:latin typeface="Comic Sans MS" panose="030F0702030302020204" pitchFamily="66" charset="0"/>
              </a:rPr>
              <a:t>EST</a:t>
            </a:r>
          </a:p>
          <a:p>
            <a:r>
              <a:rPr lang="it-IT" b="0" dirty="0">
                <a:solidFill>
                  <a:srgbClr val="FF0000"/>
                </a:solidFill>
                <a:latin typeface="Comic Sans MS" panose="030F0702030302020204" pitchFamily="66" charset="0"/>
              </a:rPr>
              <a:t>SUD</a:t>
            </a:r>
          </a:p>
          <a:p>
            <a:r>
              <a:rPr lang="it-IT" b="0" dirty="0">
                <a:solidFill>
                  <a:srgbClr val="FF0000"/>
                </a:solidFill>
                <a:latin typeface="Comic Sans MS" panose="030F0702030302020204" pitchFamily="66" charset="0"/>
              </a:rPr>
              <a:t>OVEST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562372" y="1641288"/>
            <a:ext cx="67932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0066FF"/>
                </a:solidFill>
                <a:sym typeface="Wingdings" panose="05000000000000000000" pitchFamily="2" charset="2"/>
              </a:rPr>
              <a:t>0</a:t>
            </a:r>
            <a:r>
              <a:rPr lang="it-IT" altLang="it-IT" dirty="0">
                <a:sym typeface="Wingdings" panose="05000000000000000000" pitchFamily="2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0066FF"/>
                </a:solidFill>
                <a:sym typeface="Wingdings" panose="05000000000000000000" pitchFamily="2" charset="2"/>
              </a:rPr>
              <a:t>0</a:t>
            </a:r>
            <a:r>
              <a:rPr lang="it-IT" altLang="it-IT" dirty="0">
                <a:sym typeface="Wingdings" panose="05000000000000000000" pitchFamily="2" charset="2"/>
              </a:rPr>
              <a:t> </a:t>
            </a: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it-IT" altLang="it-IT" dirty="0">
                <a:sym typeface="Wingdings" panose="05000000000000000000" pitchFamily="2" charset="2"/>
              </a:rPr>
              <a:t>  </a:t>
            </a:r>
            <a:r>
              <a:rPr lang="it-IT" altLang="it-IT" dirty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1" grpId="0"/>
      <p:bldP spid="12" grpId="0"/>
      <p:bldP spid="6" grpId="0"/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400" dirty="0">
                <a:solidFill>
                  <a:srgbClr val="000066"/>
                </a:solidFill>
                <a:latin typeface="Arial" panose="020B0604020202020204" pitchFamily="34" charset="0"/>
              </a:rPr>
              <a:t>Date importanti</a:t>
            </a:r>
          </a:p>
        </p:txBody>
      </p:sp>
      <p:sp>
        <p:nvSpPr>
          <p:cNvPr id="5123" name="Text Box 3"/>
          <p:cNvSpPr>
            <a:spLocks noGrp="1" noChangeArrowheads="1"/>
          </p:cNvSpPr>
          <p:nvPr>
            <p:ph idx="1"/>
          </p:nvPr>
        </p:nvSpPr>
        <p:spPr>
          <a:xfrm>
            <a:off x="323528" y="2022475"/>
            <a:ext cx="8640959" cy="4069448"/>
          </a:xfr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it-IT" altLang="it-IT" sz="2800" b="1" dirty="0">
                <a:solidFill>
                  <a:srgbClr val="000066"/>
                </a:solidFill>
                <a:latin typeface="Arial" panose="020B0604020202020204" pitchFamily="34" charset="0"/>
              </a:rPr>
              <a:t>Ultima lezione     </a:t>
            </a:r>
            <a:r>
              <a:rPr lang="it-IT" altLang="it-IT" sz="2800" b="1" dirty="0">
                <a:solidFill>
                  <a:srgbClr val="000066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altLang="it-IT" sz="2800" b="1" dirty="0">
                <a:solidFill>
                  <a:srgbClr val="000066"/>
                </a:solidFill>
                <a:latin typeface="Arial" panose="020B0604020202020204" pitchFamily="34" charset="0"/>
              </a:rPr>
              <a:t>	</a:t>
            </a:r>
            <a:r>
              <a:rPr lang="it-IT" altLang="it-IT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Mercoledì 18/12/2024</a:t>
            </a:r>
          </a:p>
          <a:p>
            <a:pPr marL="0" indent="0">
              <a:buFontTx/>
              <a:buNone/>
            </a:pPr>
            <a:endParaRPr lang="it-IT" altLang="it-IT" sz="24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it-IT" altLang="it-IT" sz="2400" b="1" dirty="0">
                <a:solidFill>
                  <a:srgbClr val="000066"/>
                </a:solidFill>
                <a:latin typeface="Arial" panose="020B0604020202020204" pitchFamily="34" charset="0"/>
              </a:rPr>
              <a:t>Prove scritte:</a:t>
            </a: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it-IT" altLang="it-IT" sz="2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Venerdì 20/12/2024 	ore 15:00 	Aule 2.4 e 2.9 </a:t>
            </a: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it-IT" altLang="it-IT" sz="2400" b="1" dirty="0">
                <a:solidFill>
                  <a:srgbClr val="00B050"/>
                </a:solidFill>
                <a:latin typeface="Arial" panose="020B0604020202020204" pitchFamily="34" charset="0"/>
              </a:rPr>
              <a:t>Giovedì   9/1/2025	ore 14:00 	Aule I e V</a:t>
            </a: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it-IT" altLang="it-IT" sz="2400" b="1" dirty="0">
                <a:solidFill>
                  <a:srgbClr val="00B050"/>
                </a:solidFill>
                <a:latin typeface="Arial" panose="020B0604020202020204" pitchFamily="34" charset="0"/>
              </a:rPr>
              <a:t>Giovedì   13/2/2025	ore 14:00 	Aule 6.1 e 6.2</a:t>
            </a: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it-IT" altLang="it-IT" sz="2400" b="1" dirty="0">
                <a:solidFill>
                  <a:srgbClr val="FF3300"/>
                </a:solidFill>
                <a:latin typeface="Arial" panose="020B0604020202020204" pitchFamily="34" charset="0"/>
              </a:rPr>
              <a:t>Giovedì  19/6/2025 	ore 14:00 	Aula 0.5 e 0.6 </a:t>
            </a: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it-IT" altLang="it-IT" sz="2400" b="1" dirty="0">
                <a:solidFill>
                  <a:srgbClr val="FF3300"/>
                </a:solidFill>
                <a:latin typeface="Arial" panose="020B0604020202020204" pitchFamily="34" charset="0"/>
              </a:rPr>
              <a:t>Giovedì  17/7/2025 	ore 14:00 	Aule 5.6 e 5.7 </a:t>
            </a:r>
          </a:p>
          <a:p>
            <a:pPr marL="819150" lvl="1" indent="-342900">
              <a:buFont typeface="Arial" panose="020B0604020202020204" pitchFamily="34" charset="0"/>
              <a:buChar char="•"/>
            </a:pPr>
            <a:r>
              <a:rPr lang="it-IT" altLang="it-IT" sz="2400" b="1" dirty="0">
                <a:solidFill>
                  <a:srgbClr val="FF3300"/>
                </a:solidFill>
                <a:latin typeface="Arial" panose="020B0604020202020204" pitchFamily="34" charset="0"/>
              </a:rPr>
              <a:t>Giovedì  11/9/2025	ore 14:00 	</a:t>
            </a:r>
            <a:r>
              <a:rPr lang="it-IT" altLang="it-IT" sz="2400" b="1" dirty="0">
                <a:solidFill>
                  <a:srgbClr val="0066FF"/>
                </a:solidFill>
                <a:latin typeface="Arial" panose="020B0604020202020204" pitchFamily="34" charset="0"/>
              </a:rPr>
              <a:t>Aule 0.5 e 0.6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5" y="-60956"/>
            <a:ext cx="7772400" cy="816932"/>
          </a:xfrm>
        </p:spPr>
        <p:txBody>
          <a:bodyPr/>
          <a:lstStyle/>
          <a:p>
            <a:r>
              <a:rPr lang="it-IT" sz="2800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Informazioni rappresentabili con n variabili binarie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05009" y="689166"/>
            <a:ext cx="5950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x</a:t>
            </a:r>
            <a:r>
              <a:rPr lang="it-IT" sz="2800" baseline="-25000" dirty="0"/>
              <a:t>0</a:t>
            </a:r>
            <a:r>
              <a:rPr lang="it-IT" sz="2800" dirty="0"/>
              <a:t> </a:t>
            </a:r>
          </a:p>
          <a:p>
            <a:endParaRPr lang="it-IT" sz="2800" dirty="0"/>
          </a:p>
          <a:p>
            <a:r>
              <a:rPr lang="it-IT" sz="2800" dirty="0"/>
              <a:t> 0</a:t>
            </a:r>
          </a:p>
          <a:p>
            <a:endParaRPr lang="it-IT" sz="2800" dirty="0"/>
          </a:p>
          <a:p>
            <a:r>
              <a:rPr lang="it-IT" sz="2800" dirty="0"/>
              <a:t> 1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80480" y="530122"/>
            <a:ext cx="186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x</a:t>
            </a:r>
            <a:r>
              <a:rPr lang="it-IT" sz="2800" baseline="-25000" dirty="0"/>
              <a:t>2</a:t>
            </a:r>
            <a:r>
              <a:rPr lang="it-IT" sz="2800" dirty="0"/>
              <a:t>    x</a:t>
            </a:r>
            <a:r>
              <a:rPr lang="it-IT" sz="2800" baseline="-25000" dirty="0"/>
              <a:t>1   </a:t>
            </a:r>
            <a:r>
              <a:rPr lang="it-IT" sz="2800" dirty="0"/>
              <a:t> x</a:t>
            </a:r>
            <a:r>
              <a:rPr lang="it-IT" sz="2800" baseline="-25000" dirty="0"/>
              <a:t>0</a:t>
            </a:r>
            <a:r>
              <a:rPr lang="it-IT" sz="2800" dirty="0"/>
              <a:t> </a:t>
            </a:r>
          </a:p>
          <a:p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62280" y="1021621"/>
            <a:ext cx="529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0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/>
              <a:t>0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/>
              <a:t>0</a:t>
            </a:r>
            <a:endParaRPr lang="it-IT" sz="2800" dirty="0">
              <a:solidFill>
                <a:srgbClr val="0066FF"/>
              </a:solidFill>
            </a:endParaRPr>
          </a:p>
          <a:p>
            <a:r>
              <a:rPr lang="it-IT" sz="2800" dirty="0"/>
              <a:t>0</a:t>
            </a:r>
            <a:endParaRPr lang="it-IT" sz="2800" dirty="0">
              <a:solidFill>
                <a:srgbClr val="0066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224304" y="641649"/>
            <a:ext cx="2645650" cy="286232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x</a:t>
            </a:r>
            <a:r>
              <a:rPr lang="it-IT" sz="2400" baseline="-25000" dirty="0"/>
              <a:t>n-1</a:t>
            </a:r>
            <a:r>
              <a:rPr lang="it-IT" sz="2400" dirty="0"/>
              <a:t> …. x</a:t>
            </a:r>
            <a:r>
              <a:rPr lang="it-IT" sz="2400" baseline="-25000" dirty="0"/>
              <a:t>1   </a:t>
            </a:r>
            <a:r>
              <a:rPr lang="it-IT" sz="2400" dirty="0"/>
              <a:t> x</a:t>
            </a:r>
            <a:r>
              <a:rPr lang="it-IT" sz="2400" baseline="-25000" dirty="0"/>
              <a:t>0</a:t>
            </a:r>
          </a:p>
          <a:p>
            <a:pPr algn="ctr"/>
            <a:endParaRPr lang="it-IT" sz="2800" dirty="0">
              <a:solidFill>
                <a:srgbClr val="FF0000"/>
              </a:solidFill>
            </a:endParaRPr>
          </a:p>
          <a:p>
            <a:pPr algn="ctr"/>
            <a:endParaRPr lang="it-IT" sz="2800" dirty="0">
              <a:solidFill>
                <a:srgbClr val="FF0000"/>
              </a:solidFill>
            </a:endParaRP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2</a:t>
            </a:r>
            <a:r>
              <a:rPr lang="it-IT" sz="2800" baseline="30000" dirty="0">
                <a:solidFill>
                  <a:srgbClr val="FF0000"/>
                </a:solidFill>
              </a:rPr>
              <a:t>n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</a:rPr>
              <a:t>sono le configurazioni binarie di n bit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191282" y="1021621"/>
            <a:ext cx="8130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0   0</a:t>
            </a:r>
          </a:p>
          <a:p>
            <a:r>
              <a:rPr lang="it-IT" sz="2800" dirty="0">
                <a:solidFill>
                  <a:srgbClr val="FF0000"/>
                </a:solidFill>
              </a:rPr>
              <a:t>0   1</a:t>
            </a:r>
          </a:p>
          <a:p>
            <a:r>
              <a:rPr lang="it-IT" sz="2800" dirty="0">
                <a:solidFill>
                  <a:srgbClr val="0066FF"/>
                </a:solidFill>
              </a:rPr>
              <a:t>1   0</a:t>
            </a:r>
          </a:p>
          <a:p>
            <a:r>
              <a:rPr lang="it-IT" sz="2800" dirty="0">
                <a:solidFill>
                  <a:srgbClr val="0066FF"/>
                </a:solidFill>
              </a:rPr>
              <a:t>1   1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163000" y="2921316"/>
            <a:ext cx="8130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0   0</a:t>
            </a:r>
          </a:p>
          <a:p>
            <a:r>
              <a:rPr lang="it-IT" sz="2800" dirty="0">
                <a:solidFill>
                  <a:srgbClr val="FF0000"/>
                </a:solidFill>
              </a:rPr>
              <a:t>0   1</a:t>
            </a:r>
          </a:p>
          <a:p>
            <a:r>
              <a:rPr lang="it-IT" sz="2800" dirty="0">
                <a:solidFill>
                  <a:srgbClr val="0066FF"/>
                </a:solidFill>
              </a:rPr>
              <a:t>1   0</a:t>
            </a:r>
          </a:p>
          <a:p>
            <a:r>
              <a:rPr lang="it-IT" sz="2800" dirty="0">
                <a:solidFill>
                  <a:srgbClr val="0066FF"/>
                </a:solidFill>
              </a:rPr>
              <a:t>1   1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333998" y="2921316"/>
            <a:ext cx="529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/>
              <a:t>1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/>
              <a:t>1</a:t>
            </a:r>
            <a:endParaRPr lang="it-IT" sz="2800" dirty="0">
              <a:solidFill>
                <a:srgbClr val="0066FF"/>
              </a:solidFill>
            </a:endParaRPr>
          </a:p>
          <a:p>
            <a:r>
              <a:rPr lang="it-IT" sz="2800" dirty="0"/>
              <a:t>1</a:t>
            </a:r>
            <a:endParaRPr lang="it-IT" sz="2800" dirty="0">
              <a:solidFill>
                <a:srgbClr val="0066FF"/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448751" y="4679448"/>
            <a:ext cx="5022344" cy="569910"/>
            <a:chOff x="384397" y="6090075"/>
            <a:chExt cx="5022344" cy="569910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384397" y="6090075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/>
                <a:t>2</a:t>
              </a:r>
              <a:r>
                <a:rPr lang="it-IT" sz="2800" baseline="30000" dirty="0"/>
                <a:t>1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983940" y="6136765"/>
              <a:ext cx="739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solidFill>
                    <a:srgbClr val="00B050"/>
                  </a:solidFill>
                </a:rPr>
                <a:t>2</a:t>
              </a:r>
              <a:r>
                <a:rPr lang="it-IT" sz="2800" baseline="300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845095" y="6093721"/>
              <a:ext cx="1561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/>
                <a:t>        2*</a:t>
              </a:r>
              <a:r>
                <a:rPr lang="it-IT" sz="2800" dirty="0">
                  <a:solidFill>
                    <a:srgbClr val="00B050"/>
                  </a:solidFill>
                </a:rPr>
                <a:t>2</a:t>
              </a:r>
              <a:r>
                <a:rPr lang="it-IT" sz="2800" baseline="30000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5352318" y="4679448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ym typeface="Wingdings" panose="05000000000000000000" pitchFamily="2" charset="2"/>
              </a:rPr>
              <a:t></a:t>
            </a:r>
            <a:r>
              <a:rPr lang="it-IT" sz="2800" dirty="0"/>
              <a:t>2</a:t>
            </a:r>
            <a:r>
              <a:rPr lang="it-IT" sz="2800" baseline="30000" dirty="0"/>
              <a:t>3</a:t>
            </a: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140915" y="5209382"/>
            <a:ext cx="8915400" cy="158427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Una stringa di </a:t>
            </a:r>
            <a:r>
              <a:rPr lang="it-IT" altLang="it-IT" sz="2400" i="1" dirty="0"/>
              <a:t>n</a:t>
            </a:r>
            <a:r>
              <a:rPr lang="it-IT" altLang="it-IT" sz="2400" dirty="0"/>
              <a:t> simboli 0 e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Si chiama configurazione binaria di n bit</a:t>
            </a:r>
            <a:endParaRPr lang="it-IT" altLang="it-IT" sz="2800" dirty="0"/>
          </a:p>
        </p:txBody>
      </p:sp>
      <p:grpSp>
        <p:nvGrpSpPr>
          <p:cNvPr id="30" name="Gruppo 29"/>
          <p:cNvGrpSpPr/>
          <p:nvPr/>
        </p:nvGrpSpPr>
        <p:grpSpPr>
          <a:xfrm>
            <a:off x="6140896" y="5527699"/>
            <a:ext cx="2667000" cy="897831"/>
            <a:chOff x="6140896" y="5527699"/>
            <a:chExt cx="2667000" cy="897831"/>
          </a:xfrm>
        </p:grpSpPr>
        <p:grpSp>
          <p:nvGrpSpPr>
            <p:cNvPr id="21" name="Group 37"/>
            <p:cNvGrpSpPr>
              <a:grpSpLocks/>
            </p:cNvGrpSpPr>
            <p:nvPr/>
          </p:nvGrpSpPr>
          <p:grpSpPr bwMode="auto">
            <a:xfrm>
              <a:off x="7436296" y="5949280"/>
              <a:ext cx="1371600" cy="457200"/>
              <a:chOff x="3792" y="912"/>
              <a:chExt cx="864" cy="288"/>
            </a:xfrm>
          </p:grpSpPr>
          <p:sp>
            <p:nvSpPr>
              <p:cNvPr id="22" name="Rectangle 29"/>
              <p:cNvSpPr>
                <a:spLocks noChangeArrowheads="1"/>
              </p:cNvSpPr>
              <p:nvPr/>
            </p:nvSpPr>
            <p:spPr bwMode="auto">
              <a:xfrm>
                <a:off x="3792" y="912"/>
                <a:ext cx="288" cy="28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0" dirty="0"/>
                  <a:t>x</a:t>
                </a:r>
                <a:r>
                  <a:rPr lang="it-IT" altLang="it-IT" sz="2400" b="0" baseline="-25000" dirty="0"/>
                  <a:t>2</a:t>
                </a:r>
              </a:p>
            </p:txBody>
          </p:sp>
          <p:sp>
            <p:nvSpPr>
              <p:cNvPr id="23" name="Rectangle 30"/>
              <p:cNvSpPr>
                <a:spLocks noChangeArrowheads="1"/>
              </p:cNvSpPr>
              <p:nvPr/>
            </p:nvSpPr>
            <p:spPr bwMode="auto">
              <a:xfrm>
                <a:off x="4080" y="912"/>
                <a:ext cx="288" cy="28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0" dirty="0"/>
                  <a:t>x</a:t>
                </a:r>
                <a:r>
                  <a:rPr lang="it-IT" altLang="it-IT" sz="2400" b="0" baseline="-25000" dirty="0"/>
                  <a:t>1</a:t>
                </a:r>
              </a:p>
            </p:txBody>
          </p:sp>
          <p:sp>
            <p:nvSpPr>
              <p:cNvPr id="24" name="Rectangle 31"/>
              <p:cNvSpPr>
                <a:spLocks noChangeArrowheads="1"/>
              </p:cNvSpPr>
              <p:nvPr/>
            </p:nvSpPr>
            <p:spPr bwMode="auto">
              <a:xfrm>
                <a:off x="4368" y="912"/>
                <a:ext cx="288" cy="28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 b="0" dirty="0"/>
                  <a:t>x</a:t>
                </a:r>
                <a:r>
                  <a:rPr lang="it-IT" altLang="it-IT" sz="2400" b="0" baseline="-25000" dirty="0"/>
                  <a:t>0</a:t>
                </a: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6445696" y="5968330"/>
              <a:ext cx="457200" cy="45720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 dirty="0"/>
                <a:t>x</a:t>
              </a:r>
              <a:r>
                <a:rPr lang="it-IT" altLang="it-IT" sz="2400" b="0" baseline="-25000" dirty="0"/>
                <a:t>n-1</a:t>
              </a:r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6979096" y="619693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6979096" y="5527699"/>
              <a:ext cx="885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 dirty="0"/>
                <a:t>  n bit</a:t>
              </a:r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 flipH="1">
              <a:off x="6140896" y="5756299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7969696" y="5756299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-33884" y="3601516"/>
            <a:ext cx="144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Configurazioni binarie di 1 bit</a:t>
            </a:r>
          </a:p>
        </p:txBody>
      </p:sp>
      <p:cxnSp>
        <p:nvCxnSpPr>
          <p:cNvPr id="31" name="Connettore 2 30"/>
          <p:cNvCxnSpPr>
            <a:stCxn id="3" idx="0"/>
            <a:endCxn id="4" idx="2"/>
          </p:cNvCxnSpPr>
          <p:nvPr/>
        </p:nvCxnSpPr>
        <p:spPr bwMode="auto">
          <a:xfrm flipV="1">
            <a:off x="690965" y="2935935"/>
            <a:ext cx="11562" cy="6655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ttore 2 31"/>
          <p:cNvCxnSpPr>
            <a:stCxn id="3" idx="2"/>
            <a:endCxn id="15" idx="0"/>
          </p:cNvCxnSpPr>
          <p:nvPr/>
        </p:nvCxnSpPr>
        <p:spPr bwMode="auto">
          <a:xfrm>
            <a:off x="690965" y="4124736"/>
            <a:ext cx="0" cy="5547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" name="Gruppo 54"/>
          <p:cNvGrpSpPr/>
          <p:nvPr/>
        </p:nvGrpSpPr>
        <p:grpSpPr>
          <a:xfrm>
            <a:off x="1730663" y="640646"/>
            <a:ext cx="1389868" cy="3644390"/>
            <a:chOff x="1776109" y="2055749"/>
            <a:chExt cx="1389868" cy="3644390"/>
          </a:xfrm>
        </p:grpSpPr>
        <p:grpSp>
          <p:nvGrpSpPr>
            <p:cNvPr id="14" name="Gruppo 13"/>
            <p:cNvGrpSpPr/>
            <p:nvPr/>
          </p:nvGrpSpPr>
          <p:grpSpPr>
            <a:xfrm>
              <a:off x="1967344" y="2055749"/>
              <a:ext cx="1198633" cy="2769989"/>
              <a:chOff x="1283495" y="1916832"/>
              <a:chExt cx="1198633" cy="2769989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1319630" y="1916832"/>
                <a:ext cx="1162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x</a:t>
                </a:r>
                <a:r>
                  <a:rPr lang="it-IT" sz="2800" baseline="-25000" dirty="0"/>
                  <a:t>1   </a:t>
                </a:r>
                <a:r>
                  <a:rPr lang="it-IT" sz="2800" dirty="0"/>
                  <a:t> x</a:t>
                </a:r>
                <a:r>
                  <a:rPr lang="it-IT" sz="2800" baseline="-25000" dirty="0"/>
                  <a:t>0</a:t>
                </a:r>
                <a:r>
                  <a:rPr lang="it-IT" sz="2800" dirty="0"/>
                  <a:t> 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1283495" y="3732714"/>
                <a:ext cx="99257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AutoNum type="arabicPlain"/>
                </a:pPr>
                <a:r>
                  <a:rPr lang="it-IT" sz="2800" dirty="0">
                    <a:solidFill>
                      <a:srgbClr val="0066FF"/>
                    </a:solidFill>
                  </a:rPr>
                  <a:t> 0</a:t>
                </a:r>
              </a:p>
              <a:p>
                <a:r>
                  <a:rPr lang="it-IT" sz="2800" dirty="0">
                    <a:solidFill>
                      <a:srgbClr val="0066FF"/>
                    </a:solidFill>
                  </a:rPr>
                  <a:t>1     1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301695" y="2564407"/>
                <a:ext cx="99257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>
                    <a:solidFill>
                      <a:srgbClr val="FF0000"/>
                    </a:solidFill>
                  </a:rPr>
                  <a:t>0     0</a:t>
                </a:r>
              </a:p>
              <a:p>
                <a:r>
                  <a:rPr lang="it-IT" sz="2800" dirty="0">
                    <a:solidFill>
                      <a:srgbClr val="FF0000"/>
                    </a:solidFill>
                  </a:rPr>
                  <a:t>0     1</a:t>
                </a:r>
              </a:p>
            </p:txBody>
          </p:sp>
        </p:grpSp>
        <p:sp>
          <p:nvSpPr>
            <p:cNvPr id="40" name="CasellaDiTesto 39"/>
            <p:cNvSpPr txBox="1"/>
            <p:nvPr/>
          </p:nvSpPr>
          <p:spPr>
            <a:xfrm>
              <a:off x="1776109" y="5176919"/>
              <a:ext cx="1382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Configurazioni binarie di 2 bit</a:t>
              </a:r>
            </a:p>
          </p:txBody>
        </p:sp>
        <p:cxnSp>
          <p:nvCxnSpPr>
            <p:cNvPr id="41" name="Connettore 2 40"/>
            <p:cNvCxnSpPr>
              <a:stCxn id="40" idx="0"/>
              <a:endCxn id="6" idx="2"/>
            </p:cNvCxnSpPr>
            <p:nvPr/>
          </p:nvCxnSpPr>
          <p:spPr bwMode="auto">
            <a:xfrm flipH="1" flipV="1">
              <a:off x="2463634" y="4825738"/>
              <a:ext cx="3662" cy="35118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4" name="Connettore 2 43"/>
          <p:cNvCxnSpPr>
            <a:stCxn id="40" idx="2"/>
            <a:endCxn id="16" idx="0"/>
          </p:cNvCxnSpPr>
          <p:nvPr/>
        </p:nvCxnSpPr>
        <p:spPr bwMode="auto">
          <a:xfrm flipH="1">
            <a:off x="2418187" y="4285036"/>
            <a:ext cx="3663" cy="4411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424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 animBg="1"/>
      <p:bldP spid="11" grpId="0"/>
      <p:bldP spid="12" grpId="0"/>
      <p:bldP spid="13" grpId="0"/>
      <p:bldP spid="18" grpId="0"/>
      <p:bldP spid="20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712968" cy="1080120"/>
          </a:xfrm>
        </p:spPr>
        <p:txBody>
          <a:bodyPr/>
          <a:lstStyle/>
          <a:p>
            <a:r>
              <a:rPr lang="en-US" altLang="it-IT" sz="5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Informazione</a:t>
            </a:r>
            <a:r>
              <a:rPr lang="en-US" altLang="it-IT" sz="5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it-IT" sz="5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it-IT" sz="2400" i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n-US" altLang="it-IT" sz="2400" i="1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riferimento</a:t>
            </a:r>
            <a:r>
              <a:rPr lang="en-US" altLang="it-IT" sz="2400" i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i="1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altLang="it-IT" sz="2400" i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due </a:t>
            </a:r>
            <a:r>
              <a:rPr lang="en-US" altLang="it-IT" sz="2400" i="1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esempi</a:t>
            </a:r>
            <a:r>
              <a:rPr lang="en-US" altLang="it-IT" sz="2400" i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i="1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precedenti</a:t>
            </a:r>
            <a:r>
              <a:rPr lang="en-US" altLang="it-IT" sz="2400" i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(porta e </a:t>
            </a:r>
            <a:r>
              <a:rPr lang="en-US" altLang="it-IT" sz="2400" i="1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punti</a:t>
            </a:r>
            <a:r>
              <a:rPr lang="en-US" altLang="it-IT" sz="2400" i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i="1" dirty="0" err="1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cardinali</a:t>
            </a:r>
            <a:r>
              <a:rPr lang="en-US" altLang="it-IT" sz="2400" i="1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it-IT" sz="2800" i="1" dirty="0">
              <a:solidFill>
                <a:srgbClr val="0066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0768"/>
            <a:ext cx="8280400" cy="54006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L’informazione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è un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attributo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di un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messaggio</a:t>
            </a:r>
            <a:endParaRPr lang="en-US" alt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L’informazione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diminuzione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 di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incertezza</a:t>
            </a:r>
            <a:endParaRPr lang="en-US" alt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Infatti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l’informazione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esprime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scelta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insieme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di alternative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possibili</a:t>
            </a:r>
            <a:endParaRPr lang="en-US" alt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L’informazione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entità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misurabile</a:t>
            </a:r>
            <a:endParaRPr lang="en-US" alt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L’unità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misura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dell’informazione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bit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(da </a:t>
            </a:r>
            <a:r>
              <a:rPr lang="en-US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Binary </a:t>
            </a:r>
            <a:r>
              <a:rPr lang="en-US" altLang="it-I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digIT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spcBef>
                <a:spcPct val="0"/>
              </a:spcBef>
            </a:pP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Il bit (binary digit) è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variabile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assumere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solo due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valori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: 1 e 0</a:t>
            </a:r>
          </a:p>
          <a:p>
            <a:pPr lvl="1">
              <a:spcBef>
                <a:spcPct val="0"/>
              </a:spcBef>
            </a:pP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messaggio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porta </a:t>
            </a:r>
            <a:r>
              <a:rPr lang="en-US" alt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 bit 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informazione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rappresenta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scelta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cioè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riduzione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incertezza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due alternative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possibili</a:t>
            </a:r>
            <a:endParaRPr lang="en-US" alt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informazione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rappresentata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in bit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La “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informazione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associata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a un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messaggio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è data dal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numero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minimo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di bit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</a:t>
            </a:r>
            <a:r>
              <a:rPr lang="en-US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rappresentarlo</a:t>
            </a:r>
            <a:endParaRPr lang="en-US" alt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1913"/>
            <a:ext cx="6337300" cy="685800"/>
          </a:xfrm>
        </p:spPr>
        <p:txBody>
          <a:bodyPr/>
          <a:lstStyle/>
          <a:p>
            <a:r>
              <a:rPr lang="it-IT" altLang="it-IT" sz="4400"/>
              <a:t>Esempi di informazione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747713"/>
            <a:ext cx="7343775" cy="2752725"/>
          </a:xfrm>
        </p:spPr>
        <p:txBody>
          <a:bodyPr/>
          <a:lstStyle/>
          <a:p>
            <a:r>
              <a:rPr lang="it-IT" altLang="it-IT" sz="2400"/>
              <a:t>Ogni messaggio contiene “Informazione” </a:t>
            </a:r>
          </a:p>
          <a:p>
            <a:r>
              <a:rPr lang="it-IT" altLang="it-IT" sz="2400"/>
              <a:t>Il testo è informazione</a:t>
            </a:r>
          </a:p>
          <a:p>
            <a:r>
              <a:rPr lang="it-IT" altLang="it-IT" sz="2400"/>
              <a:t>Le immagini sono informazione</a:t>
            </a:r>
          </a:p>
          <a:p>
            <a:r>
              <a:rPr lang="it-IT" altLang="it-IT" sz="2400"/>
              <a:t>Il linguaggio parlato (l’audio) è informazione</a:t>
            </a:r>
          </a:p>
          <a:p>
            <a:r>
              <a:rPr lang="it-IT" altLang="it-IT" sz="2400"/>
              <a:t>Una variabile binaria che mi dice se una porta è aperta o chiusa è informazione</a:t>
            </a:r>
            <a:endParaRPr lang="it-IT" altLang="it-IT" sz="2800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468313" y="3500438"/>
            <a:ext cx="82804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it-IT" sz="2800" dirty="0" err="1"/>
              <a:t>Qualunque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informazione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può</a:t>
            </a:r>
            <a:r>
              <a:rPr lang="en-US" altLang="it-IT" sz="2800" dirty="0"/>
              <a:t> </a:t>
            </a:r>
            <a:r>
              <a:rPr lang="en-US" altLang="it-IT" sz="2800" dirty="0" err="1"/>
              <a:t>rappresentare</a:t>
            </a:r>
            <a:r>
              <a:rPr lang="en-US" altLang="it-IT" sz="2800" dirty="0"/>
              <a:t> sotto forma di </a:t>
            </a:r>
            <a:r>
              <a:rPr lang="en-US" altLang="it-IT" sz="2800" dirty="0" err="1"/>
              <a:t>sequenza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zeri</a:t>
            </a:r>
            <a:r>
              <a:rPr lang="en-US" altLang="it-IT" sz="2800" dirty="0"/>
              <a:t> e </a:t>
            </a:r>
            <a:r>
              <a:rPr lang="en-US" altLang="it-IT" sz="2800" dirty="0" err="1"/>
              <a:t>uni</a:t>
            </a:r>
            <a:endParaRPr lang="en-US" altLang="it-IT" sz="2800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800" b="0" dirty="0" err="1"/>
              <a:t>L’operazione</a:t>
            </a:r>
            <a:r>
              <a:rPr lang="en-US" altLang="it-IT" sz="2800" b="0" dirty="0"/>
              <a:t> di </a:t>
            </a:r>
            <a:r>
              <a:rPr lang="en-US" altLang="it-IT" sz="2800" b="0" dirty="0" err="1"/>
              <a:t>traduzione</a:t>
            </a:r>
            <a:r>
              <a:rPr lang="en-US" altLang="it-IT" sz="2800" b="0" dirty="0"/>
              <a:t> di </a:t>
            </a:r>
            <a:r>
              <a:rPr lang="en-US" altLang="it-IT" sz="2800" b="0" dirty="0" err="1"/>
              <a:t>una</a:t>
            </a:r>
            <a:r>
              <a:rPr lang="en-US" altLang="it-IT" sz="2800" b="0" dirty="0"/>
              <a:t> </a:t>
            </a:r>
            <a:r>
              <a:rPr lang="en-US" altLang="it-IT" sz="2800" b="0" dirty="0" err="1"/>
              <a:t>informazione</a:t>
            </a:r>
            <a:r>
              <a:rPr lang="en-US" altLang="it-IT" sz="2800" b="0" dirty="0"/>
              <a:t> in </a:t>
            </a:r>
            <a:r>
              <a:rPr lang="en-US" altLang="it-IT" sz="2800" b="0" dirty="0" err="1"/>
              <a:t>una</a:t>
            </a:r>
            <a:r>
              <a:rPr lang="en-US" altLang="it-IT" sz="2800" b="0" dirty="0"/>
              <a:t> </a:t>
            </a:r>
            <a:r>
              <a:rPr lang="en-US" altLang="it-IT" sz="2800" b="0" dirty="0" err="1"/>
              <a:t>sequenza</a:t>
            </a:r>
            <a:r>
              <a:rPr lang="en-US" altLang="it-IT" sz="2800" b="0" dirty="0"/>
              <a:t> di “0” e “1” </a:t>
            </a:r>
            <a:r>
              <a:rPr lang="en-US" altLang="it-IT" sz="2800" b="0" dirty="0" err="1"/>
              <a:t>si</a:t>
            </a:r>
            <a:r>
              <a:rPr lang="en-US" altLang="it-IT" sz="2800" b="0" dirty="0"/>
              <a:t> </a:t>
            </a:r>
            <a:r>
              <a:rPr lang="en-US" altLang="it-IT" sz="2800" b="0" dirty="0" err="1"/>
              <a:t>chiama</a:t>
            </a:r>
            <a:r>
              <a:rPr lang="en-US" altLang="it-IT" sz="2800" b="0" dirty="0"/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it-IT" sz="2800" b="0" dirty="0"/>
              <a:t>CODIFICA </a:t>
            </a:r>
            <a:r>
              <a:rPr lang="en-US" altLang="it-IT" sz="2800" b="0" dirty="0" err="1"/>
              <a:t>delle</a:t>
            </a:r>
            <a:r>
              <a:rPr lang="en-US" altLang="it-IT" sz="2800" b="0" dirty="0"/>
              <a:t> INFORMAZIONI </a:t>
            </a:r>
            <a:br>
              <a:rPr lang="en-US" altLang="it-IT" sz="2800" b="0" dirty="0"/>
            </a:br>
            <a:r>
              <a:rPr lang="en-US" altLang="it-IT" sz="2800" b="0" dirty="0"/>
              <a:t>(</a:t>
            </a:r>
            <a:r>
              <a:rPr lang="en-US" altLang="it-IT" sz="2800" b="0" dirty="0">
                <a:solidFill>
                  <a:srgbClr val="000066"/>
                </a:solidFill>
              </a:rPr>
              <a:t>la </a:t>
            </a:r>
            <a:r>
              <a:rPr lang="en-US" altLang="it-IT" sz="2800" b="0" dirty="0" err="1">
                <a:solidFill>
                  <a:srgbClr val="000066"/>
                </a:solidFill>
              </a:rPr>
              <a:t>codifica</a:t>
            </a:r>
            <a:r>
              <a:rPr lang="en-US" altLang="it-IT" sz="2800" b="0" dirty="0">
                <a:solidFill>
                  <a:srgbClr val="000066"/>
                </a:solidFill>
              </a:rPr>
              <a:t> </a:t>
            </a:r>
            <a:r>
              <a:rPr lang="en-US" altLang="it-IT" sz="2800" b="0" dirty="0" err="1">
                <a:solidFill>
                  <a:srgbClr val="000066"/>
                </a:solidFill>
              </a:rPr>
              <a:t>delle</a:t>
            </a:r>
            <a:r>
              <a:rPr lang="en-US" altLang="it-IT" sz="2800" b="0" dirty="0">
                <a:solidFill>
                  <a:srgbClr val="000066"/>
                </a:solidFill>
              </a:rPr>
              <a:t> </a:t>
            </a:r>
            <a:r>
              <a:rPr lang="en-US" altLang="it-IT" sz="2800" b="0" dirty="0" err="1">
                <a:solidFill>
                  <a:srgbClr val="000066"/>
                </a:solidFill>
              </a:rPr>
              <a:t>informazioni</a:t>
            </a:r>
            <a:r>
              <a:rPr lang="en-US" altLang="it-IT" sz="2800" b="0" dirty="0">
                <a:solidFill>
                  <a:srgbClr val="000066"/>
                </a:solidFill>
              </a:rPr>
              <a:t> è </a:t>
            </a:r>
            <a:r>
              <a:rPr lang="en-US" altLang="it-IT" sz="2800" b="0" dirty="0" err="1">
                <a:solidFill>
                  <a:srgbClr val="000066"/>
                </a:solidFill>
              </a:rPr>
              <a:t>argomento</a:t>
            </a:r>
            <a:r>
              <a:rPr lang="en-US" altLang="it-IT" sz="2800" b="0" dirty="0">
                <a:solidFill>
                  <a:srgbClr val="000066"/>
                </a:solidFill>
              </a:rPr>
              <a:t> del </a:t>
            </a:r>
            <a:r>
              <a:rPr lang="en-US" altLang="it-IT" sz="2800" b="0" dirty="0" err="1">
                <a:solidFill>
                  <a:srgbClr val="000066"/>
                </a:solidFill>
              </a:rPr>
              <a:t>corso</a:t>
            </a:r>
            <a:r>
              <a:rPr lang="en-US" altLang="it-IT" sz="2800" b="0" dirty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FF5FA9-FA92-46D1-9BA0-8730283943CE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152400"/>
            <a:ext cx="4876800" cy="1295400"/>
          </a:xfrm>
        </p:spPr>
        <p:txBody>
          <a:bodyPr/>
          <a:lstStyle/>
          <a:p>
            <a:pPr eaLnBrk="1" hangingPunct="1"/>
            <a:r>
              <a:rPr lang="it-IT" altLang="it-IT" b="1"/>
              <a:t>La codifica binaria</a:t>
            </a:r>
            <a:br>
              <a:rPr lang="it-IT" altLang="it-IT" b="1"/>
            </a:br>
            <a:r>
              <a:rPr lang="it-IT" altLang="it-IT" b="1"/>
              <a:t>della informazione</a:t>
            </a:r>
            <a:endParaRPr lang="it-IT" altLang="it-IT" sz="4000" b="1"/>
          </a:p>
        </p:txBody>
      </p:sp>
      <p:sp>
        <p:nvSpPr>
          <p:cNvPr id="165891" name="WordArt 3"/>
          <p:cNvSpPr>
            <a:spLocks noChangeArrowheads="1" noChangeShapeType="1" noTextEdit="1"/>
          </p:cNvSpPr>
          <p:nvPr/>
        </p:nvSpPr>
        <p:spPr bwMode="auto">
          <a:xfrm>
            <a:off x="5410200" y="5972175"/>
            <a:ext cx="3733800" cy="885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07763" dir="81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10011101000.....</a:t>
            </a:r>
          </a:p>
        </p:txBody>
      </p:sp>
      <p:grpSp>
        <p:nvGrpSpPr>
          <p:cNvPr id="165907" name="Group 19"/>
          <p:cNvGrpSpPr>
            <a:grpSpLocks/>
          </p:cNvGrpSpPr>
          <p:nvPr/>
        </p:nvGrpSpPr>
        <p:grpSpPr bwMode="auto">
          <a:xfrm>
            <a:off x="3048000" y="2514600"/>
            <a:ext cx="4876800" cy="2786063"/>
            <a:chOff x="1920" y="1584"/>
            <a:chExt cx="3072" cy="1755"/>
          </a:xfrm>
        </p:grpSpPr>
        <p:sp>
          <p:nvSpPr>
            <p:cNvPr id="165892" name="Oval 4"/>
            <p:cNvSpPr>
              <a:spLocks noChangeArrowheads="1"/>
            </p:cNvSpPr>
            <p:nvPr/>
          </p:nvSpPr>
          <p:spPr bwMode="auto">
            <a:xfrm rot="-2406605">
              <a:off x="1920" y="1584"/>
              <a:ext cx="3072" cy="1104"/>
            </a:xfrm>
            <a:prstGeom prst="ellipse">
              <a:avLst/>
            </a:prstGeom>
            <a:gradFill rotWithShape="0">
              <a:gsLst>
                <a:gs pos="0">
                  <a:srgbClr val="BDF5B9"/>
                </a:gs>
                <a:gs pos="100000">
                  <a:srgbClr val="BDF5B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575">
              <a:round/>
              <a:headEnd/>
              <a:tailEnd/>
            </a:ln>
            <a:effectLst/>
            <a:scene3d>
              <a:camera prst="legacyPerspectiveBottom">
                <a:rot lat="19499999" lon="21299999" rev="0"/>
              </a:camera>
              <a:lightRig rig="legacyFlat4" dir="b"/>
            </a:scene3d>
            <a:sp3d extrusionH="3630600" prstMaterial="legacyMetal">
              <a:bevelT w="13500" h="13500" prst="angle"/>
              <a:bevelB w="13500" h="13500" prst="angle"/>
              <a:extrusionClr>
                <a:srgbClr val="CCFF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>
                <a:defRPr/>
              </a:pPr>
              <a:r>
                <a:rPr lang="it-IT">
                  <a:solidFill>
                    <a:srgbClr val="BDF5B9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D8FFD6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71936F"/>
                      </a:outerShdw>
                    </a:cont>
                    <a:effect ref="fillLine"/>
                  </a:effectDag>
                </a:rPr>
                <a:t>     </a:t>
              </a:r>
            </a:p>
          </p:txBody>
        </p:sp>
        <p:sp>
          <p:nvSpPr>
            <p:cNvPr id="31756" name="Text Box 17"/>
            <p:cNvSpPr txBox="1">
              <a:spLocks noChangeArrowheads="1"/>
            </p:cNvSpPr>
            <p:nvPr/>
          </p:nvSpPr>
          <p:spPr bwMode="auto">
            <a:xfrm rot="-1108544">
              <a:off x="2562" y="2974"/>
              <a:ext cx="16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>
                  <a:solidFill>
                    <a:schemeClr val="bg1"/>
                  </a:solidFill>
                </a:rPr>
                <a:t>codice binario</a:t>
              </a:r>
            </a:p>
          </p:txBody>
        </p:sp>
      </p:grpSp>
      <p:sp>
        <p:nvSpPr>
          <p:cNvPr id="165893" name="WordArt 5"/>
          <p:cNvSpPr>
            <a:spLocks noChangeArrowheads="1" noChangeShapeType="1" noTextEdit="1"/>
          </p:cNvSpPr>
          <p:nvPr/>
        </p:nvSpPr>
        <p:spPr bwMode="auto">
          <a:xfrm rot="-912431">
            <a:off x="0" y="3357563"/>
            <a:ext cx="5719763" cy="11350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chemeClr val="tx1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600000" scaled="1"/>
                </a:gradFill>
                <a:latin typeface="Impact" panose="020B0806030902050204" pitchFamily="34" charset="0"/>
              </a:rPr>
              <a:t>Ingresso, Uscita, Stato</a:t>
            </a:r>
          </a:p>
        </p:txBody>
      </p:sp>
      <p:sp>
        <p:nvSpPr>
          <p:cNvPr id="165895" name="WordArt 7"/>
          <p:cNvSpPr>
            <a:spLocks noChangeArrowheads="1" noChangeShapeType="1" noTextEdit="1"/>
          </p:cNvSpPr>
          <p:nvPr/>
        </p:nvSpPr>
        <p:spPr bwMode="auto">
          <a:xfrm rot="136553">
            <a:off x="228600" y="2057400"/>
            <a:ext cx="5038725" cy="10636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chemeClr val="tx1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520000" scaled="1"/>
                </a:gradFill>
                <a:latin typeface="Impact" panose="020B0806030902050204" pitchFamily="34" charset="0"/>
              </a:rPr>
              <a:t>Istruzioni, Dati, Risultati</a:t>
            </a:r>
          </a:p>
        </p:txBody>
      </p:sp>
      <p:sp>
        <p:nvSpPr>
          <p:cNvPr id="165894" name="WordArt 6"/>
          <p:cNvSpPr>
            <a:spLocks noChangeArrowheads="1" noChangeShapeType="1" noTextEdit="1"/>
          </p:cNvSpPr>
          <p:nvPr/>
        </p:nvSpPr>
        <p:spPr bwMode="auto">
          <a:xfrm rot="1216049">
            <a:off x="1828800" y="1752600"/>
            <a:ext cx="4791075" cy="1060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chemeClr val="tx1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1440000" scaled="1"/>
                </a:gradFill>
                <a:latin typeface="Impact" panose="020B0806030902050204" pitchFamily="34" charset="0"/>
              </a:rPr>
              <a:t>Testi, Immagini, Suoni</a:t>
            </a:r>
          </a:p>
        </p:txBody>
      </p:sp>
      <p:sp>
        <p:nvSpPr>
          <p:cNvPr id="31754" name="CasellaDiTesto 1"/>
          <p:cNvSpPr txBox="1">
            <a:spLocks noChangeArrowheads="1"/>
          </p:cNvSpPr>
          <p:nvPr/>
        </p:nvSpPr>
        <p:spPr bwMode="auto">
          <a:xfrm>
            <a:off x="398463" y="4548188"/>
            <a:ext cx="27447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In questo e in altri corsi studieremo alcuni codici binari molto utilizzati nelle macchine digitali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RPAS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US" altLang="it-IT" sz="4000" dirty="0" err="1"/>
              <a:t>Elaborazione</a:t>
            </a:r>
            <a:r>
              <a:rPr lang="en-US" altLang="it-IT" sz="4000" dirty="0"/>
              <a:t> </a:t>
            </a:r>
            <a:r>
              <a:rPr lang="en-US" altLang="it-IT" sz="4000" dirty="0" err="1"/>
              <a:t>delle</a:t>
            </a:r>
            <a:r>
              <a:rPr lang="en-US" altLang="it-IT" sz="4000" dirty="0"/>
              <a:t> </a:t>
            </a:r>
            <a:r>
              <a:rPr lang="en-US" altLang="it-IT" sz="4000" dirty="0" err="1"/>
              <a:t>informazioni</a:t>
            </a:r>
            <a:endParaRPr lang="en-US" altLang="it-IT" sz="40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2708"/>
            <a:ext cx="8227888" cy="5114643"/>
          </a:xfrm>
        </p:spPr>
        <p:txBody>
          <a:bodyPr/>
          <a:lstStyle/>
          <a:p>
            <a:r>
              <a:rPr lang="en-US" altLang="it-IT" sz="2200" dirty="0" err="1"/>
              <a:t>L’informazione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codificata</a:t>
            </a:r>
            <a:r>
              <a:rPr lang="en-US" altLang="it-IT" sz="2200" dirty="0"/>
              <a:t> con </a:t>
            </a:r>
            <a:r>
              <a:rPr lang="en-US" altLang="it-IT" sz="2200" dirty="0" err="1"/>
              <a:t>una</a:t>
            </a:r>
            <a:r>
              <a:rPr lang="en-US" altLang="it-IT" sz="2200" dirty="0"/>
              <a:t> </a:t>
            </a:r>
            <a:r>
              <a:rPr lang="en-US" altLang="it-IT" sz="2200" dirty="0" err="1"/>
              <a:t>sequenza</a:t>
            </a:r>
            <a:r>
              <a:rPr lang="en-US" altLang="it-IT" sz="2200" dirty="0"/>
              <a:t> di bit è </a:t>
            </a:r>
            <a:r>
              <a:rPr lang="en-US" altLang="it-IT" sz="2200" dirty="0" err="1"/>
              <a:t>una</a:t>
            </a:r>
            <a:r>
              <a:rPr lang="en-US" altLang="it-IT" sz="2200" dirty="0"/>
              <a:t> </a:t>
            </a:r>
            <a:r>
              <a:rPr lang="en-US" altLang="it-IT" sz="2200" dirty="0" err="1"/>
              <a:t>entità</a:t>
            </a:r>
            <a:r>
              <a:rPr lang="en-US" altLang="it-IT" sz="2200" dirty="0"/>
              <a:t> </a:t>
            </a:r>
            <a:r>
              <a:rPr lang="en-US" altLang="it-IT" sz="2200" b="1" dirty="0" err="1"/>
              <a:t>intangibile</a:t>
            </a:r>
            <a:endParaRPr lang="en-US" altLang="it-IT" sz="2200" b="1" dirty="0"/>
          </a:p>
          <a:p>
            <a:pPr algn="ctr"/>
            <a:r>
              <a:rPr lang="en-US" altLang="it-IT" sz="2800" dirty="0" err="1">
                <a:solidFill>
                  <a:srgbClr val="FF3300"/>
                </a:solidFill>
              </a:rPr>
              <a:t>L’elaborazione</a:t>
            </a:r>
            <a:r>
              <a:rPr lang="en-US" altLang="it-IT" sz="2800" dirty="0">
                <a:solidFill>
                  <a:srgbClr val="FF3300"/>
                </a:solidFill>
              </a:rPr>
              <a:t> è </a:t>
            </a:r>
            <a:r>
              <a:rPr lang="en-US" altLang="it-IT" sz="2800" dirty="0" err="1">
                <a:solidFill>
                  <a:srgbClr val="FF3300"/>
                </a:solidFill>
              </a:rPr>
              <a:t>una</a:t>
            </a:r>
            <a:r>
              <a:rPr lang="en-US" altLang="it-IT" sz="2800" dirty="0">
                <a:solidFill>
                  <a:srgbClr val="FF3300"/>
                </a:solidFill>
              </a:rPr>
              <a:t> </a:t>
            </a:r>
            <a:r>
              <a:rPr lang="en-US" altLang="it-IT" sz="2800" dirty="0" err="1">
                <a:solidFill>
                  <a:srgbClr val="FF3300"/>
                </a:solidFill>
              </a:rPr>
              <a:t>azione</a:t>
            </a:r>
            <a:r>
              <a:rPr lang="en-US" altLang="it-IT" sz="2800" dirty="0">
                <a:solidFill>
                  <a:srgbClr val="FF3300"/>
                </a:solidFill>
              </a:rPr>
              <a:t> </a:t>
            </a:r>
            <a:r>
              <a:rPr lang="en-US" altLang="it-IT" sz="2800" dirty="0" err="1">
                <a:solidFill>
                  <a:srgbClr val="FF3300"/>
                </a:solidFill>
              </a:rPr>
              <a:t>fisica</a:t>
            </a:r>
            <a:r>
              <a:rPr lang="en-US" altLang="it-IT" sz="2800" dirty="0">
                <a:solidFill>
                  <a:srgbClr val="FF3300"/>
                </a:solidFill>
              </a:rPr>
              <a:t> </a:t>
            </a:r>
            <a:r>
              <a:rPr lang="en-US" altLang="it-IT" sz="2800" dirty="0" err="1">
                <a:solidFill>
                  <a:srgbClr val="FF3300"/>
                </a:solidFill>
              </a:rPr>
              <a:t>svolta</a:t>
            </a:r>
            <a:r>
              <a:rPr lang="en-US" altLang="it-IT" sz="2800" dirty="0">
                <a:solidFill>
                  <a:srgbClr val="FF3300"/>
                </a:solidFill>
              </a:rPr>
              <a:t> da un </a:t>
            </a:r>
            <a:r>
              <a:rPr lang="en-US" altLang="it-IT" sz="2800" dirty="0" err="1">
                <a:solidFill>
                  <a:srgbClr val="FF3300"/>
                </a:solidFill>
              </a:rPr>
              <a:t>dispositivo</a:t>
            </a:r>
            <a:r>
              <a:rPr lang="en-US" altLang="it-IT" sz="2800" dirty="0">
                <a:solidFill>
                  <a:srgbClr val="FF3300"/>
                </a:solidFill>
              </a:rPr>
              <a:t> </a:t>
            </a:r>
            <a:r>
              <a:rPr lang="en-US" altLang="it-IT" sz="2800" dirty="0" err="1">
                <a:solidFill>
                  <a:srgbClr val="FF3300"/>
                </a:solidFill>
              </a:rPr>
              <a:t>fisico</a:t>
            </a:r>
            <a:r>
              <a:rPr lang="en-US" altLang="it-IT" sz="2800" dirty="0">
                <a:solidFill>
                  <a:srgbClr val="FF3300"/>
                </a:solidFill>
              </a:rPr>
              <a:t> e </a:t>
            </a:r>
            <a:r>
              <a:rPr lang="en-US" altLang="it-IT" sz="2800" dirty="0" err="1">
                <a:solidFill>
                  <a:srgbClr val="FF3300"/>
                </a:solidFill>
              </a:rPr>
              <a:t>richiede</a:t>
            </a:r>
            <a:r>
              <a:rPr lang="en-US" altLang="it-IT" sz="2800" dirty="0">
                <a:solidFill>
                  <a:srgbClr val="FF3300"/>
                </a:solidFill>
              </a:rPr>
              <a:t> </a:t>
            </a:r>
            <a:r>
              <a:rPr lang="en-US" altLang="it-IT" sz="2800" dirty="0" err="1">
                <a:solidFill>
                  <a:srgbClr val="FF3300"/>
                </a:solidFill>
              </a:rPr>
              <a:t>quindi</a:t>
            </a:r>
            <a:r>
              <a:rPr lang="en-US" altLang="it-IT" sz="2800" dirty="0">
                <a:solidFill>
                  <a:srgbClr val="FF3300"/>
                </a:solidFill>
              </a:rPr>
              <a:t>: </a:t>
            </a:r>
          </a:p>
          <a:p>
            <a:pPr marL="0" indent="0" algn="ctr">
              <a:buNone/>
            </a:pPr>
            <a:r>
              <a:rPr lang="en-US" altLang="it-IT" sz="2800" b="1" dirty="0" err="1">
                <a:solidFill>
                  <a:srgbClr val="FF3300"/>
                </a:solidFill>
              </a:rPr>
              <a:t>energia</a:t>
            </a:r>
            <a:r>
              <a:rPr lang="en-US" altLang="it-IT" sz="2800" b="1" dirty="0">
                <a:solidFill>
                  <a:srgbClr val="FF3300"/>
                </a:solidFill>
              </a:rPr>
              <a:t>, tempo e </a:t>
            </a:r>
            <a:r>
              <a:rPr lang="en-US" altLang="it-IT" sz="2800" b="1" dirty="0" err="1">
                <a:solidFill>
                  <a:srgbClr val="FF3300"/>
                </a:solidFill>
              </a:rPr>
              <a:t>spazio</a:t>
            </a:r>
            <a:endParaRPr lang="en-US" altLang="it-IT" sz="2800" b="1" dirty="0">
              <a:solidFill>
                <a:srgbClr val="FF3300"/>
              </a:solidFill>
            </a:endParaRPr>
          </a:p>
          <a:p>
            <a:r>
              <a:rPr lang="en-US" altLang="it-IT" sz="2200" dirty="0"/>
              <a:t>Per </a:t>
            </a:r>
            <a:r>
              <a:rPr lang="en-US" altLang="it-IT" sz="2200" dirty="0" err="1"/>
              <a:t>elaborare</a:t>
            </a:r>
            <a:r>
              <a:rPr lang="en-US" altLang="it-IT" sz="2200" dirty="0"/>
              <a:t>, ma </a:t>
            </a:r>
            <a:r>
              <a:rPr lang="en-US" altLang="it-IT" sz="2200" dirty="0" err="1"/>
              <a:t>anche</a:t>
            </a:r>
            <a:r>
              <a:rPr lang="en-US" altLang="it-IT" sz="2200" dirty="0"/>
              <a:t> per </a:t>
            </a:r>
            <a:r>
              <a:rPr lang="en-US" altLang="it-IT" sz="2200" dirty="0" err="1"/>
              <a:t>trasmettere</a:t>
            </a:r>
            <a:r>
              <a:rPr lang="en-US" altLang="it-IT" sz="2200" dirty="0"/>
              <a:t> e </a:t>
            </a:r>
            <a:r>
              <a:rPr lang="en-US" altLang="it-IT" sz="2200" dirty="0" err="1"/>
              <a:t>memorizzare</a:t>
            </a:r>
            <a:r>
              <a:rPr lang="en-US" altLang="it-IT" sz="2200" dirty="0"/>
              <a:t> bit </a:t>
            </a:r>
            <a:r>
              <a:rPr lang="en-US" altLang="it-IT" sz="2200" dirty="0" err="1"/>
              <a:t>dobbiamo</a:t>
            </a:r>
            <a:r>
              <a:rPr lang="en-US" altLang="it-IT" sz="2200" dirty="0"/>
              <a:t> far </a:t>
            </a:r>
            <a:r>
              <a:rPr lang="en-US" altLang="it-IT" sz="2200" dirty="0" err="1"/>
              <a:t>corrispondere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agli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zeri</a:t>
            </a:r>
            <a:r>
              <a:rPr lang="en-US" altLang="it-IT" sz="2200" dirty="0"/>
              <a:t> e </a:t>
            </a:r>
            <a:r>
              <a:rPr lang="en-US" altLang="it-IT" sz="2200" dirty="0" err="1"/>
              <a:t>agli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uni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valori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diversi</a:t>
            </a:r>
            <a:r>
              <a:rPr lang="en-US" altLang="it-IT" sz="2200" dirty="0"/>
              <a:t> di </a:t>
            </a:r>
            <a:r>
              <a:rPr lang="en-US" altLang="it-IT" sz="2200" dirty="0" err="1"/>
              <a:t>una</a:t>
            </a:r>
            <a:r>
              <a:rPr lang="en-US" altLang="it-IT" sz="2200" dirty="0"/>
              <a:t> </a:t>
            </a:r>
            <a:r>
              <a:rPr lang="en-US" altLang="it-IT" sz="2200" dirty="0" err="1"/>
              <a:t>grandezza</a:t>
            </a:r>
            <a:r>
              <a:rPr lang="en-US" altLang="it-IT" sz="2200" dirty="0"/>
              <a:t> </a:t>
            </a:r>
            <a:r>
              <a:rPr lang="en-US" altLang="it-IT" sz="2200" dirty="0" err="1"/>
              <a:t>fisica</a:t>
            </a:r>
            <a:r>
              <a:rPr lang="en-US" altLang="it-IT" sz="2200" dirty="0"/>
              <a:t> </a:t>
            </a:r>
            <a:r>
              <a:rPr lang="en-US" altLang="it-IT" sz="2200" b="1" dirty="0" err="1"/>
              <a:t>che</a:t>
            </a:r>
            <a:r>
              <a:rPr lang="en-US" altLang="it-IT" sz="2200" b="1" dirty="0"/>
              <a:t> </a:t>
            </a:r>
            <a:r>
              <a:rPr lang="en-US" altLang="it-IT" sz="2200" b="1" dirty="0" err="1"/>
              <a:t>possa</a:t>
            </a:r>
            <a:r>
              <a:rPr lang="en-US" altLang="it-IT" sz="2200" b="1" dirty="0"/>
              <a:t> </a:t>
            </a:r>
            <a:r>
              <a:rPr lang="en-US" altLang="it-IT" sz="2200" b="1" dirty="0" err="1"/>
              <a:t>essere</a:t>
            </a:r>
            <a:r>
              <a:rPr lang="en-US" altLang="it-IT" sz="2200" b="1" dirty="0"/>
              <a:t> </a:t>
            </a:r>
            <a:r>
              <a:rPr lang="en-US" altLang="it-IT" sz="2200" b="1" dirty="0" err="1"/>
              <a:t>rilevata</a:t>
            </a:r>
            <a:r>
              <a:rPr lang="en-US" altLang="it-IT" sz="2200" b="1" dirty="0"/>
              <a:t> e </a:t>
            </a:r>
            <a:r>
              <a:rPr lang="en-US" altLang="it-IT" sz="2200" b="1" dirty="0" err="1"/>
              <a:t>modificata</a:t>
            </a:r>
            <a:endParaRPr lang="en-US" altLang="it-IT" sz="2200" b="1" dirty="0"/>
          </a:p>
          <a:p>
            <a:r>
              <a:rPr lang="en-US" altLang="it-IT" sz="2200" dirty="0" err="1"/>
              <a:t>Oggi</a:t>
            </a:r>
            <a:r>
              <a:rPr lang="en-US" altLang="it-IT" sz="2200" dirty="0"/>
              <a:t> </a:t>
            </a:r>
            <a:r>
              <a:rPr lang="en-US" altLang="it-IT" sz="2200" dirty="0" err="1"/>
              <a:t>questa</a:t>
            </a:r>
            <a:r>
              <a:rPr lang="en-US" altLang="it-IT" sz="2200" dirty="0"/>
              <a:t> </a:t>
            </a:r>
            <a:r>
              <a:rPr lang="en-US" altLang="it-IT" sz="2200" dirty="0" err="1"/>
              <a:t>grandezza</a:t>
            </a:r>
            <a:r>
              <a:rPr lang="en-US" altLang="it-IT" sz="2200" dirty="0"/>
              <a:t> </a:t>
            </a:r>
            <a:r>
              <a:rPr lang="en-US" altLang="it-IT" sz="2200" dirty="0" err="1"/>
              <a:t>fisica</a:t>
            </a:r>
            <a:r>
              <a:rPr lang="en-US" altLang="it-IT" sz="2200" dirty="0"/>
              <a:t> </a:t>
            </a:r>
            <a:r>
              <a:rPr lang="en-US" altLang="it-IT" sz="2200" dirty="0" err="1"/>
              <a:t>solitamente</a:t>
            </a:r>
            <a:r>
              <a:rPr lang="en-US" altLang="it-IT" sz="2200" dirty="0"/>
              <a:t> è </a:t>
            </a:r>
            <a:r>
              <a:rPr lang="en-US" altLang="it-IT" sz="2200" dirty="0" err="1"/>
              <a:t>il</a:t>
            </a:r>
            <a:r>
              <a:rPr lang="en-US" altLang="it-IT" sz="2200" dirty="0"/>
              <a:t> </a:t>
            </a:r>
            <a:r>
              <a:rPr lang="en-US" altLang="it-IT" sz="2200" dirty="0" err="1"/>
              <a:t>segnale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elettrico</a:t>
            </a:r>
            <a:endParaRPr lang="en-US" altLang="it-IT" sz="2200" dirty="0"/>
          </a:p>
          <a:p>
            <a:r>
              <a:rPr lang="en-US" altLang="it-IT" sz="2200" dirty="0"/>
              <a:t>La </a:t>
            </a:r>
            <a:r>
              <a:rPr lang="en-US" altLang="it-IT" sz="2200" dirty="0" err="1"/>
              <a:t>ricerca</a:t>
            </a:r>
            <a:r>
              <a:rPr lang="en-US" altLang="it-IT" sz="2200" dirty="0"/>
              <a:t> </a:t>
            </a:r>
            <a:r>
              <a:rPr lang="en-US" altLang="it-IT" sz="2200" dirty="0" err="1"/>
              <a:t>nell’ambito</a:t>
            </a:r>
            <a:r>
              <a:rPr lang="en-US" altLang="it-IT" sz="2200" dirty="0"/>
              <a:t> </a:t>
            </a:r>
            <a:r>
              <a:rPr lang="en-US" altLang="it-IT" sz="2200" dirty="0" err="1"/>
              <a:t>delle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tecnologie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elettroniche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mira</a:t>
            </a:r>
            <a:r>
              <a:rPr lang="en-US" altLang="it-IT" sz="2200" dirty="0"/>
              <a:t> a </a:t>
            </a:r>
            <a:r>
              <a:rPr lang="en-US" altLang="it-IT" sz="2200" dirty="0" err="1"/>
              <a:t>ridurre</a:t>
            </a:r>
            <a:r>
              <a:rPr lang="en-US" altLang="it-IT" sz="2200" dirty="0"/>
              <a:t> </a:t>
            </a:r>
            <a:r>
              <a:rPr lang="en-US" altLang="it-IT" sz="2200" dirty="0" err="1"/>
              <a:t>spazio</a:t>
            </a:r>
            <a:r>
              <a:rPr lang="en-US" altLang="it-IT" sz="2200" dirty="0"/>
              <a:t> (</a:t>
            </a:r>
            <a:r>
              <a:rPr lang="en-US" altLang="it-IT" sz="2200" dirty="0" err="1"/>
              <a:t>es</a:t>
            </a:r>
            <a:r>
              <a:rPr lang="en-US" altLang="it-IT" sz="2200" dirty="0"/>
              <a:t>. </a:t>
            </a:r>
            <a:r>
              <a:rPr lang="en-US" altLang="it-IT" sz="2200" dirty="0" err="1"/>
              <a:t>superficie</a:t>
            </a:r>
            <a:r>
              <a:rPr lang="en-US" altLang="it-IT" sz="2200" dirty="0"/>
              <a:t> di </a:t>
            </a:r>
            <a:r>
              <a:rPr lang="en-US" altLang="it-IT" sz="2200" dirty="0" err="1"/>
              <a:t>silicio</a:t>
            </a:r>
            <a:r>
              <a:rPr lang="en-US" altLang="it-IT" sz="2200" dirty="0"/>
              <a:t>), </a:t>
            </a:r>
            <a:r>
              <a:rPr lang="en-US" altLang="it-IT" sz="2200" dirty="0" err="1"/>
              <a:t>energia</a:t>
            </a:r>
            <a:r>
              <a:rPr lang="en-US" altLang="it-IT" sz="2200" dirty="0"/>
              <a:t> e tempo </a:t>
            </a:r>
            <a:r>
              <a:rPr lang="en-US" altLang="it-IT" sz="2200" dirty="0" err="1"/>
              <a:t>necessari</a:t>
            </a:r>
            <a:r>
              <a:rPr lang="en-US" altLang="it-IT" sz="2200" dirty="0"/>
              <a:t>  a </a:t>
            </a:r>
            <a:r>
              <a:rPr lang="en-US" altLang="it-IT" sz="2200" dirty="0" err="1"/>
              <a:t>parità</a:t>
            </a:r>
            <a:r>
              <a:rPr lang="en-US" altLang="it-IT" sz="2200" dirty="0"/>
              <a:t> di </a:t>
            </a:r>
            <a:r>
              <a:rPr lang="en-US" altLang="it-IT" sz="2200" dirty="0" err="1"/>
              <a:t>elaborazione</a:t>
            </a:r>
            <a:r>
              <a:rPr lang="en-US" altLang="it-IT" sz="2200" dirty="0"/>
              <a:t>  (</a:t>
            </a:r>
            <a:r>
              <a:rPr lang="en-US" altLang="it-IT" sz="2200" i="1" dirty="0" err="1"/>
              <a:t>carico</a:t>
            </a:r>
            <a:r>
              <a:rPr lang="en-US" altLang="it-IT" sz="2200" i="1" dirty="0"/>
              <a:t> </a:t>
            </a:r>
            <a:r>
              <a:rPr lang="en-US" altLang="it-IT" sz="2200" i="1" dirty="0" err="1"/>
              <a:t>computazionale</a:t>
            </a:r>
            <a:r>
              <a:rPr lang="en-US" altLang="it-IT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35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/>
          <p:cNvSpPr>
            <a:spLocks noGrp="1"/>
          </p:cNvSpPr>
          <p:nvPr>
            <p:ph type="title"/>
          </p:nvPr>
        </p:nvSpPr>
        <p:spPr>
          <a:xfrm>
            <a:off x="663575" y="203777"/>
            <a:ext cx="7772400" cy="799604"/>
          </a:xfrm>
        </p:spPr>
        <p:txBody>
          <a:bodyPr/>
          <a:lstStyle/>
          <a:p>
            <a:r>
              <a:rPr lang="en-US" altLang="it-IT" dirty="0" err="1">
                <a:solidFill>
                  <a:schemeClr val="tx1"/>
                </a:solidFill>
              </a:rPr>
              <a:t>Ottimizzazione</a:t>
            </a:r>
            <a:r>
              <a:rPr lang="en-US" altLang="it-IT" dirty="0">
                <a:solidFill>
                  <a:schemeClr val="tx1"/>
                </a:solidFill>
              </a:rPr>
              <a:t> di un </a:t>
            </a:r>
            <a:r>
              <a:rPr lang="en-US" altLang="it-IT" dirty="0" err="1">
                <a:solidFill>
                  <a:schemeClr val="tx1"/>
                </a:solidFill>
              </a:rPr>
              <a:t>progetto</a:t>
            </a:r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2404967" y="2805558"/>
            <a:ext cx="463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3300"/>
                </a:solidFill>
              </a:rPr>
              <a:t>Abbiamo</a:t>
            </a:r>
            <a:r>
              <a:rPr lang="en-US" altLang="it-IT" sz="2400" dirty="0">
                <a:solidFill>
                  <a:srgbClr val="FF3300"/>
                </a:solidFill>
              </a:rPr>
              <a:t> </a:t>
            </a:r>
            <a:r>
              <a:rPr lang="en-US" altLang="it-IT" sz="2400" dirty="0" err="1">
                <a:solidFill>
                  <a:srgbClr val="FF3300"/>
                </a:solidFill>
              </a:rPr>
              <a:t>detto</a:t>
            </a:r>
            <a:r>
              <a:rPr lang="en-US" altLang="it-IT" sz="2400" dirty="0">
                <a:solidFill>
                  <a:srgbClr val="FF3300"/>
                </a:solidFill>
              </a:rPr>
              <a:t> </a:t>
            </a:r>
            <a:r>
              <a:rPr lang="en-US" altLang="it-IT" sz="2400" dirty="0" err="1">
                <a:solidFill>
                  <a:srgbClr val="FF3300"/>
                </a:solidFill>
              </a:rPr>
              <a:t>che</a:t>
            </a:r>
            <a:r>
              <a:rPr lang="en-US" altLang="it-IT" sz="2400" dirty="0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3300"/>
                </a:solidFill>
              </a:rPr>
              <a:t>l’attività</a:t>
            </a:r>
            <a:r>
              <a:rPr lang="en-US" altLang="it-IT" sz="2400" dirty="0">
                <a:solidFill>
                  <a:srgbClr val="FF3300"/>
                </a:solidFill>
              </a:rPr>
              <a:t> di </a:t>
            </a:r>
            <a:r>
              <a:rPr lang="en-US" altLang="it-IT" sz="2400" dirty="0" err="1">
                <a:solidFill>
                  <a:srgbClr val="FF3300"/>
                </a:solidFill>
              </a:rPr>
              <a:t>elaborazione</a:t>
            </a:r>
            <a:r>
              <a:rPr lang="en-US" altLang="it-IT" sz="2400" dirty="0">
                <a:solidFill>
                  <a:srgbClr val="FF3300"/>
                </a:solidFill>
              </a:rPr>
              <a:t> </a:t>
            </a:r>
            <a:r>
              <a:rPr lang="en-US" altLang="it-IT" sz="2400" dirty="0" err="1">
                <a:solidFill>
                  <a:srgbClr val="FF3300"/>
                </a:solidFill>
              </a:rPr>
              <a:t>richiede</a:t>
            </a:r>
            <a:r>
              <a:rPr lang="en-US" altLang="it-IT" sz="2400" dirty="0">
                <a:solidFill>
                  <a:srgbClr val="FF3300"/>
                </a:solidFill>
              </a:rPr>
              <a:t>:</a:t>
            </a:r>
            <a:endParaRPr lang="it-IT" altLang="it-IT" sz="2400" dirty="0"/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840953" y="3827052"/>
            <a:ext cx="1157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3300"/>
                </a:solidFill>
              </a:rPr>
              <a:t>energia</a:t>
            </a:r>
            <a:endParaRPr lang="en-US" altLang="it-IT" sz="2400" dirty="0">
              <a:solidFill>
                <a:srgbClr val="FF3300"/>
              </a:solidFill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944935" y="4453056"/>
            <a:ext cx="10054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3300"/>
                </a:solidFill>
              </a:rPr>
              <a:t>tempo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944935" y="5037256"/>
            <a:ext cx="4190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olidFill>
                  <a:srgbClr val="FF3300"/>
                </a:solidFill>
              </a:rPr>
              <a:t>spazio</a:t>
            </a:r>
            <a:r>
              <a:rPr lang="en-US" altLang="it-IT" sz="2400" dirty="0">
                <a:solidFill>
                  <a:srgbClr val="FF3300"/>
                </a:solidFill>
              </a:rPr>
              <a:t> (</a:t>
            </a:r>
            <a:r>
              <a:rPr lang="en-US" altLang="it-IT" sz="2400" dirty="0" err="1">
                <a:solidFill>
                  <a:srgbClr val="FF3300"/>
                </a:solidFill>
              </a:rPr>
              <a:t>es</a:t>
            </a:r>
            <a:r>
              <a:rPr lang="en-US" altLang="it-IT" sz="2400" dirty="0">
                <a:solidFill>
                  <a:srgbClr val="FF3300"/>
                </a:solidFill>
              </a:rPr>
              <a:t>. </a:t>
            </a:r>
            <a:r>
              <a:rPr lang="en-US" altLang="it-IT" sz="2400" dirty="0" err="1">
                <a:solidFill>
                  <a:srgbClr val="FF3300"/>
                </a:solidFill>
              </a:rPr>
              <a:t>superficie</a:t>
            </a:r>
            <a:r>
              <a:rPr lang="en-US" altLang="it-IT" sz="2400" dirty="0">
                <a:solidFill>
                  <a:srgbClr val="FF3300"/>
                </a:solidFill>
              </a:rPr>
              <a:t> di </a:t>
            </a:r>
            <a:r>
              <a:rPr lang="en-US" altLang="it-IT" sz="2400" dirty="0" err="1">
                <a:solidFill>
                  <a:srgbClr val="FF3300"/>
                </a:solidFill>
              </a:rPr>
              <a:t>silicio</a:t>
            </a:r>
            <a:r>
              <a:rPr lang="en-US" altLang="it-IT" sz="24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51520" y="5791744"/>
            <a:ext cx="8312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/>
              <a:t>Il PROGETTISTA deve sapere rispetto a quale di questi  parametri si vuole ottimizzare il proprio progetto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926967" y="932723"/>
            <a:ext cx="6961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dirty="0">
                <a:solidFill>
                  <a:srgbClr val="0066FF"/>
                </a:solidFill>
              </a:rPr>
              <a:t>Per battere la concorrenza un progetto deve essere «ottimo»!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993519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2400" dirty="0"/>
              <a:t>Un progetto non può essere ottimo in assoluto</a:t>
            </a:r>
          </a:p>
          <a:p>
            <a:pPr algn="ctr"/>
            <a:r>
              <a:rPr lang="it-IT" altLang="it-IT" sz="2000" dirty="0"/>
              <a:t>Un progetto, invece, può essere ottimo rispetto a un determinato parametro</a:t>
            </a:r>
          </a:p>
        </p:txBody>
      </p:sp>
    </p:spTree>
    <p:extLst>
      <p:ext uri="{BB962C8B-B14F-4D97-AF65-F5344CB8AC3E}">
        <p14:creationId xmlns:p14="http://schemas.microsoft.com/office/powerpoint/2010/main" val="20254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258763" y="239713"/>
            <a:ext cx="7772400" cy="1143000"/>
          </a:xfrm>
        </p:spPr>
        <p:txBody>
          <a:bodyPr/>
          <a:lstStyle/>
          <a:p>
            <a:r>
              <a:rPr lang="it-IT" altLang="it-IT" sz="4800"/>
              <a:t>Informazione e segnali</a:t>
            </a:r>
          </a:p>
        </p:txBody>
      </p:sp>
      <p:sp>
        <p:nvSpPr>
          <p:cNvPr id="32771" name="CasellaDiTesto 2"/>
          <p:cNvSpPr txBox="1">
            <a:spLocks noChangeArrowheads="1"/>
          </p:cNvSpPr>
          <p:nvPr/>
        </p:nvSpPr>
        <p:spPr bwMode="auto">
          <a:xfrm>
            <a:off x="1325563" y="1533525"/>
            <a:ext cx="7285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0" dirty="0"/>
              <a:t>L’informazione è una entità astratta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0" dirty="0"/>
              <a:t>che vogliamo elaborare, trasportare e memorizzare con opportune macchine</a:t>
            </a:r>
          </a:p>
        </p:txBody>
      </p:sp>
      <p:sp>
        <p:nvSpPr>
          <p:cNvPr id="32772" name="CasellaDiTesto 3"/>
          <p:cNvSpPr txBox="1">
            <a:spLocks noChangeArrowheads="1"/>
          </p:cNvSpPr>
          <p:nvPr/>
        </p:nvSpPr>
        <p:spPr bwMode="auto">
          <a:xfrm>
            <a:off x="1309688" y="3038475"/>
            <a:ext cx="72834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0" dirty="0"/>
              <a:t>Dobbiamo quindi associare le informazioni a grandezze fisiche misurabili (es. grandezze elettriche, in particolare tensioni) </a:t>
            </a:r>
          </a:p>
        </p:txBody>
      </p:sp>
      <p:sp>
        <p:nvSpPr>
          <p:cNvPr id="32773" name="CasellaDiTesto 4"/>
          <p:cNvSpPr txBox="1">
            <a:spLocks noChangeArrowheads="1"/>
          </p:cNvSpPr>
          <p:nvPr/>
        </p:nvSpPr>
        <p:spPr bwMode="auto">
          <a:xfrm>
            <a:off x="715963" y="4724400"/>
            <a:ext cx="72850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Queste grandezze fisiche che rappresentano una informazione si chiamano segnali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  <p:bldP spid="3277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it-IT" altLang="it-IT" sz="2800" b="1">
                <a:solidFill>
                  <a:schemeClr val="tx1"/>
                </a:solidFill>
              </a:rPr>
              <a:t>Segnali e trasporto dell’informazione</a:t>
            </a:r>
          </a:p>
        </p:txBody>
      </p:sp>
      <p:grpSp>
        <p:nvGrpSpPr>
          <p:cNvPr id="33795" name="Group 13"/>
          <p:cNvGrpSpPr>
            <a:grpSpLocks/>
          </p:cNvGrpSpPr>
          <p:nvPr/>
        </p:nvGrpSpPr>
        <p:grpSpPr bwMode="auto">
          <a:xfrm>
            <a:off x="228600" y="1000125"/>
            <a:ext cx="8686800" cy="5781675"/>
            <a:chOff x="144" y="630"/>
            <a:chExt cx="5472" cy="3642"/>
          </a:xfrm>
        </p:grpSpPr>
        <p:sp>
          <p:nvSpPr>
            <p:cNvPr id="33796" name="AutoShape 3"/>
            <p:cNvSpPr>
              <a:spLocks noChangeArrowheads="1"/>
            </p:cNvSpPr>
            <p:nvPr/>
          </p:nvSpPr>
          <p:spPr bwMode="auto">
            <a:xfrm>
              <a:off x="144" y="1955"/>
              <a:ext cx="5472" cy="2317"/>
            </a:xfrm>
            <a:prstGeom prst="horizontalScroll">
              <a:avLst>
                <a:gd name="adj" fmla="val 683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rgbClr val="FF3300"/>
                  </a:solidFill>
                </a:rPr>
                <a:t>SEGNALE</a:t>
              </a:r>
              <a:r>
                <a:rPr lang="it-IT" altLang="it-IT" sz="2400"/>
                <a:t> -   </a:t>
              </a:r>
              <a:r>
                <a:rPr lang="it-IT" altLang="it-IT" sz="2800"/>
                <a:t>Grandezza fisica variabile nel tempo il cui </a:t>
              </a:r>
              <a:endParaRPr lang="it-IT" altLang="it-IT" sz="24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			</a:t>
              </a:r>
              <a:r>
                <a:rPr lang="it-IT" altLang="it-IT" sz="2400">
                  <a:solidFill>
                    <a:srgbClr val="FF3300"/>
                  </a:solidFill>
                </a:rPr>
                <a:t>andamento</a:t>
              </a:r>
              <a:r>
                <a:rPr lang="it-IT" altLang="it-IT" sz="2400"/>
                <a:t> o </a:t>
              </a:r>
              <a:r>
                <a:rPr lang="it-IT" altLang="it-IT" sz="2400">
                  <a:solidFill>
                    <a:srgbClr val="FF3300"/>
                  </a:solidFill>
                </a:rPr>
                <a:t>forma d’onda</a:t>
              </a:r>
              <a:r>
                <a:rPr lang="it-IT" altLang="it-IT" sz="2400"/>
                <a:t> 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			rappresenta l’</a:t>
              </a:r>
              <a:r>
                <a:rPr lang="it-IT" altLang="it-IT" sz="2400">
                  <a:solidFill>
                    <a:srgbClr val="FF3300"/>
                  </a:solidFill>
                </a:rPr>
                <a:t>informazione</a:t>
              </a:r>
              <a:r>
                <a:rPr lang="it-IT" altLang="it-IT" sz="2400"/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che la parte sorgente vuole inviare alla parte destinazione.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rgbClr val="FF3300"/>
                  </a:solidFill>
                </a:rPr>
                <a:t>SEGNALI ANALOGICI</a:t>
              </a:r>
              <a:r>
                <a:rPr lang="it-IT" altLang="it-IT" sz="2400"/>
                <a:t>: ogni variazione della grandezza fisica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modifica l’informazione trasportata. </a:t>
              </a:r>
              <a:endParaRPr lang="it-IT" altLang="it-IT" sz="2400" b="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rgbClr val="FF3300"/>
                  </a:solidFill>
                </a:rPr>
                <a:t>SEGNALI DIGITALI</a:t>
              </a:r>
              <a:r>
                <a:rPr lang="it-IT" altLang="it-IT" sz="2400"/>
                <a:t>: solo a certe variazioni corrisponde una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modifica di “significato”.</a:t>
              </a:r>
            </a:p>
          </p:txBody>
        </p:sp>
        <p:grpSp>
          <p:nvGrpSpPr>
            <p:cNvPr id="33797" name="Group 4"/>
            <p:cNvGrpSpPr>
              <a:grpSpLocks/>
            </p:cNvGrpSpPr>
            <p:nvPr/>
          </p:nvGrpSpPr>
          <p:grpSpPr bwMode="auto">
            <a:xfrm>
              <a:off x="1910" y="945"/>
              <a:ext cx="1779" cy="1034"/>
              <a:chOff x="1910" y="945"/>
              <a:chExt cx="1779" cy="1034"/>
            </a:xfrm>
          </p:grpSpPr>
          <p:sp>
            <p:nvSpPr>
              <p:cNvPr id="33804" name="Freeform 5"/>
              <p:cNvSpPr>
                <a:spLocks/>
              </p:cNvSpPr>
              <p:nvPr/>
            </p:nvSpPr>
            <p:spPr bwMode="auto">
              <a:xfrm>
                <a:off x="1910" y="945"/>
                <a:ext cx="1779" cy="1034"/>
              </a:xfrm>
              <a:custGeom>
                <a:avLst/>
                <a:gdLst>
                  <a:gd name="T0" fmla="*/ 0 w 2580"/>
                  <a:gd name="T1" fmla="*/ 0 h 1499"/>
                  <a:gd name="T2" fmla="*/ 7 w 2580"/>
                  <a:gd name="T3" fmla="*/ 1 h 1499"/>
                  <a:gd name="T4" fmla="*/ 9 w 2580"/>
                  <a:gd name="T5" fmla="*/ 1 h 1499"/>
                  <a:gd name="T6" fmla="*/ 11 w 2580"/>
                  <a:gd name="T7" fmla="*/ 1 h 1499"/>
                  <a:gd name="T8" fmla="*/ 13 w 2580"/>
                  <a:gd name="T9" fmla="*/ 2 h 1499"/>
                  <a:gd name="T10" fmla="*/ 14 w 2580"/>
                  <a:gd name="T11" fmla="*/ 3 h 1499"/>
                  <a:gd name="T12" fmla="*/ 15 w 2580"/>
                  <a:gd name="T13" fmla="*/ 5 h 1499"/>
                  <a:gd name="T14" fmla="*/ 16 w 2580"/>
                  <a:gd name="T15" fmla="*/ 6 h 1499"/>
                  <a:gd name="T16" fmla="*/ 16 w 2580"/>
                  <a:gd name="T17" fmla="*/ 7 h 1499"/>
                  <a:gd name="T18" fmla="*/ 18 w 2580"/>
                  <a:gd name="T19" fmla="*/ 8 h 1499"/>
                  <a:gd name="T20" fmla="*/ 19 w 2580"/>
                  <a:gd name="T21" fmla="*/ 8 h 1499"/>
                  <a:gd name="T22" fmla="*/ 20 w 2580"/>
                  <a:gd name="T23" fmla="*/ 8 h 1499"/>
                  <a:gd name="T24" fmla="*/ 21 w 2580"/>
                  <a:gd name="T25" fmla="*/ 6 h 1499"/>
                  <a:gd name="T26" fmla="*/ 26 w 2580"/>
                  <a:gd name="T27" fmla="*/ 18 h 1499"/>
                  <a:gd name="T28" fmla="*/ 23 w 2580"/>
                  <a:gd name="T29" fmla="*/ 16 h 1499"/>
                  <a:gd name="T30" fmla="*/ 23 w 2580"/>
                  <a:gd name="T31" fmla="*/ 17 h 1499"/>
                  <a:gd name="T32" fmla="*/ 21 w 2580"/>
                  <a:gd name="T33" fmla="*/ 17 h 1499"/>
                  <a:gd name="T34" fmla="*/ 19 w 2580"/>
                  <a:gd name="T35" fmla="*/ 17 h 1499"/>
                  <a:gd name="T36" fmla="*/ 18 w 2580"/>
                  <a:gd name="T37" fmla="*/ 17 h 1499"/>
                  <a:gd name="T38" fmla="*/ 16 w 2580"/>
                  <a:gd name="T39" fmla="*/ 17 h 1499"/>
                  <a:gd name="T40" fmla="*/ 14 w 2580"/>
                  <a:gd name="T41" fmla="*/ 16 h 1499"/>
                  <a:gd name="T42" fmla="*/ 13 w 2580"/>
                  <a:gd name="T43" fmla="*/ 16 h 1499"/>
                  <a:gd name="T44" fmla="*/ 12 w 2580"/>
                  <a:gd name="T45" fmla="*/ 15 h 1499"/>
                  <a:gd name="T46" fmla="*/ 10 w 2580"/>
                  <a:gd name="T47" fmla="*/ 14 h 1499"/>
                  <a:gd name="T48" fmla="*/ 10 w 2580"/>
                  <a:gd name="T49" fmla="*/ 13 h 1499"/>
                  <a:gd name="T50" fmla="*/ 9 w 2580"/>
                  <a:gd name="T51" fmla="*/ 12 h 1499"/>
                  <a:gd name="T52" fmla="*/ 8 w 2580"/>
                  <a:gd name="T53" fmla="*/ 11 h 1499"/>
                  <a:gd name="T54" fmla="*/ 8 w 2580"/>
                  <a:gd name="T55" fmla="*/ 11 h 1499"/>
                  <a:gd name="T56" fmla="*/ 7 w 2580"/>
                  <a:gd name="T57" fmla="*/ 10 h 1499"/>
                  <a:gd name="T58" fmla="*/ 6 w 2580"/>
                  <a:gd name="T59" fmla="*/ 10 h 1499"/>
                  <a:gd name="T60" fmla="*/ 5 w 2580"/>
                  <a:gd name="T61" fmla="*/ 10 h 1499"/>
                  <a:gd name="T62" fmla="*/ 4 w 2580"/>
                  <a:gd name="T63" fmla="*/ 10 h 14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80" h="1499">
                    <a:moveTo>
                      <a:pt x="0" y="832"/>
                    </a:moveTo>
                    <a:lnTo>
                      <a:pt x="0" y="0"/>
                    </a:lnTo>
                    <a:lnTo>
                      <a:pt x="538" y="0"/>
                    </a:lnTo>
                    <a:lnTo>
                      <a:pt x="606" y="6"/>
                    </a:lnTo>
                    <a:lnTo>
                      <a:pt x="676" y="17"/>
                    </a:lnTo>
                    <a:lnTo>
                      <a:pt x="780" y="39"/>
                    </a:lnTo>
                    <a:lnTo>
                      <a:pt x="864" y="66"/>
                    </a:lnTo>
                    <a:lnTo>
                      <a:pt x="941" y="96"/>
                    </a:lnTo>
                    <a:lnTo>
                      <a:pt x="1030" y="140"/>
                    </a:lnTo>
                    <a:lnTo>
                      <a:pt x="1096" y="182"/>
                    </a:lnTo>
                    <a:lnTo>
                      <a:pt x="1151" y="226"/>
                    </a:lnTo>
                    <a:lnTo>
                      <a:pt x="1209" y="283"/>
                    </a:lnTo>
                    <a:lnTo>
                      <a:pt x="1266" y="349"/>
                    </a:lnTo>
                    <a:lnTo>
                      <a:pt x="1303" y="424"/>
                    </a:lnTo>
                    <a:lnTo>
                      <a:pt x="1321" y="470"/>
                    </a:lnTo>
                    <a:lnTo>
                      <a:pt x="1349" y="536"/>
                    </a:lnTo>
                    <a:lnTo>
                      <a:pt x="1385" y="580"/>
                    </a:lnTo>
                    <a:lnTo>
                      <a:pt x="1420" y="613"/>
                    </a:lnTo>
                    <a:lnTo>
                      <a:pt x="1462" y="641"/>
                    </a:lnTo>
                    <a:lnTo>
                      <a:pt x="1523" y="666"/>
                    </a:lnTo>
                    <a:lnTo>
                      <a:pt x="1585" y="674"/>
                    </a:lnTo>
                    <a:lnTo>
                      <a:pt x="1635" y="674"/>
                    </a:lnTo>
                    <a:lnTo>
                      <a:pt x="1679" y="666"/>
                    </a:lnTo>
                    <a:lnTo>
                      <a:pt x="1723" y="652"/>
                    </a:lnTo>
                    <a:lnTo>
                      <a:pt x="1805" y="613"/>
                    </a:lnTo>
                    <a:lnTo>
                      <a:pt x="1750" y="487"/>
                    </a:lnTo>
                    <a:lnTo>
                      <a:pt x="2580" y="729"/>
                    </a:lnTo>
                    <a:lnTo>
                      <a:pt x="2180" y="1499"/>
                    </a:lnTo>
                    <a:lnTo>
                      <a:pt x="2128" y="1371"/>
                    </a:lnTo>
                    <a:lnTo>
                      <a:pt x="2046" y="1406"/>
                    </a:lnTo>
                    <a:lnTo>
                      <a:pt x="1996" y="1426"/>
                    </a:lnTo>
                    <a:lnTo>
                      <a:pt x="1952" y="1443"/>
                    </a:lnTo>
                    <a:lnTo>
                      <a:pt x="1893" y="1455"/>
                    </a:lnTo>
                    <a:lnTo>
                      <a:pt x="1827" y="1472"/>
                    </a:lnTo>
                    <a:lnTo>
                      <a:pt x="1778" y="1481"/>
                    </a:lnTo>
                    <a:lnTo>
                      <a:pt x="1706" y="1488"/>
                    </a:lnTo>
                    <a:lnTo>
                      <a:pt x="1628" y="1488"/>
                    </a:lnTo>
                    <a:lnTo>
                      <a:pt x="1550" y="1487"/>
                    </a:lnTo>
                    <a:lnTo>
                      <a:pt x="1462" y="1472"/>
                    </a:lnTo>
                    <a:lnTo>
                      <a:pt x="1387" y="1459"/>
                    </a:lnTo>
                    <a:lnTo>
                      <a:pt x="1327" y="1443"/>
                    </a:lnTo>
                    <a:lnTo>
                      <a:pt x="1253" y="1417"/>
                    </a:lnTo>
                    <a:lnTo>
                      <a:pt x="1195" y="1393"/>
                    </a:lnTo>
                    <a:lnTo>
                      <a:pt x="1140" y="1367"/>
                    </a:lnTo>
                    <a:lnTo>
                      <a:pt x="1074" y="1329"/>
                    </a:lnTo>
                    <a:lnTo>
                      <a:pt x="1017" y="1296"/>
                    </a:lnTo>
                    <a:lnTo>
                      <a:pt x="962" y="1255"/>
                    </a:lnTo>
                    <a:lnTo>
                      <a:pt x="919" y="1219"/>
                    </a:lnTo>
                    <a:lnTo>
                      <a:pt x="874" y="1180"/>
                    </a:lnTo>
                    <a:lnTo>
                      <a:pt x="826" y="1131"/>
                    </a:lnTo>
                    <a:lnTo>
                      <a:pt x="791" y="1096"/>
                    </a:lnTo>
                    <a:lnTo>
                      <a:pt x="753" y="1043"/>
                    </a:lnTo>
                    <a:lnTo>
                      <a:pt x="725" y="1013"/>
                    </a:lnTo>
                    <a:lnTo>
                      <a:pt x="692" y="980"/>
                    </a:lnTo>
                    <a:lnTo>
                      <a:pt x="670" y="960"/>
                    </a:lnTo>
                    <a:lnTo>
                      <a:pt x="644" y="942"/>
                    </a:lnTo>
                    <a:lnTo>
                      <a:pt x="609" y="920"/>
                    </a:lnTo>
                    <a:lnTo>
                      <a:pt x="576" y="899"/>
                    </a:lnTo>
                    <a:lnTo>
                      <a:pt x="545" y="887"/>
                    </a:lnTo>
                    <a:lnTo>
                      <a:pt x="516" y="872"/>
                    </a:lnTo>
                    <a:lnTo>
                      <a:pt x="472" y="855"/>
                    </a:lnTo>
                    <a:lnTo>
                      <a:pt x="424" y="843"/>
                    </a:lnTo>
                    <a:lnTo>
                      <a:pt x="380" y="833"/>
                    </a:lnTo>
                    <a:lnTo>
                      <a:pt x="342" y="828"/>
                    </a:lnTo>
                    <a:lnTo>
                      <a:pt x="0" y="832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805" name="Text Box 6"/>
              <p:cNvSpPr txBox="1">
                <a:spLocks noChangeArrowheads="1"/>
              </p:cNvSpPr>
              <p:nvPr/>
            </p:nvSpPr>
            <p:spPr bwMode="auto">
              <a:xfrm>
                <a:off x="2464" y="1413"/>
                <a:ext cx="68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segnali</a:t>
                </a:r>
                <a:endParaRPr lang="it-IT" altLang="it-IT"/>
              </a:p>
            </p:txBody>
          </p:sp>
        </p:grpSp>
        <p:grpSp>
          <p:nvGrpSpPr>
            <p:cNvPr id="33798" name="Group 7"/>
            <p:cNvGrpSpPr>
              <a:grpSpLocks/>
            </p:cNvGrpSpPr>
            <p:nvPr/>
          </p:nvGrpSpPr>
          <p:grpSpPr bwMode="auto">
            <a:xfrm>
              <a:off x="715" y="630"/>
              <a:ext cx="1200" cy="1200"/>
              <a:chOff x="715" y="630"/>
              <a:chExt cx="1200" cy="1200"/>
            </a:xfrm>
          </p:grpSpPr>
          <p:sp>
            <p:nvSpPr>
              <p:cNvPr id="33802" name="Text Box 8"/>
              <p:cNvSpPr txBox="1">
                <a:spLocks noChangeArrowheads="1"/>
              </p:cNvSpPr>
              <p:nvPr/>
            </p:nvSpPr>
            <p:spPr bwMode="auto">
              <a:xfrm>
                <a:off x="884" y="1075"/>
                <a:ext cx="80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sorgente</a:t>
                </a:r>
                <a:endParaRPr lang="it-IT" altLang="it-IT"/>
              </a:p>
            </p:txBody>
          </p:sp>
          <p:sp>
            <p:nvSpPr>
              <p:cNvPr id="33803" name="Rectangle 9"/>
              <p:cNvSpPr>
                <a:spLocks noChangeArrowheads="1"/>
              </p:cNvSpPr>
              <p:nvPr/>
            </p:nvSpPr>
            <p:spPr bwMode="auto">
              <a:xfrm>
                <a:off x="715" y="630"/>
                <a:ext cx="1200" cy="1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</p:grpSp>
        <p:grpSp>
          <p:nvGrpSpPr>
            <p:cNvPr id="33799" name="Group 10"/>
            <p:cNvGrpSpPr>
              <a:grpSpLocks/>
            </p:cNvGrpSpPr>
            <p:nvPr/>
          </p:nvGrpSpPr>
          <p:grpSpPr bwMode="auto">
            <a:xfrm>
              <a:off x="3676" y="824"/>
              <a:ext cx="1200" cy="1200"/>
              <a:chOff x="3676" y="824"/>
              <a:chExt cx="1200" cy="1200"/>
            </a:xfrm>
          </p:grpSpPr>
          <p:sp>
            <p:nvSpPr>
              <p:cNvPr id="33800" name="Text Box 11"/>
              <p:cNvSpPr txBox="1">
                <a:spLocks noChangeArrowheads="1"/>
              </p:cNvSpPr>
              <p:nvPr/>
            </p:nvSpPr>
            <p:spPr bwMode="auto">
              <a:xfrm>
                <a:off x="3701" y="1282"/>
                <a:ext cx="11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destinazione</a:t>
                </a:r>
                <a:endParaRPr lang="it-IT" altLang="it-IT"/>
              </a:p>
            </p:txBody>
          </p:sp>
          <p:sp>
            <p:nvSpPr>
              <p:cNvPr id="33801" name="Rectangle 12"/>
              <p:cNvSpPr>
                <a:spLocks noChangeArrowheads="1"/>
              </p:cNvSpPr>
              <p:nvPr/>
            </p:nvSpPr>
            <p:spPr bwMode="auto">
              <a:xfrm>
                <a:off x="3676" y="824"/>
                <a:ext cx="1200" cy="1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it-IT" altLang="it-IT" sz="2800" b="1"/>
              <a:t>Forme d’onda di segnali</a:t>
            </a:r>
            <a:endParaRPr lang="it-IT" altLang="it-IT" sz="2000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150813" y="2908300"/>
            <a:ext cx="174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/>
              <a:t> Il disturbo</a:t>
            </a:r>
          </a:p>
        </p:txBody>
      </p: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4572000" y="2501900"/>
            <a:ext cx="3962400" cy="1282700"/>
            <a:chOff x="2832" y="2400"/>
            <a:chExt cx="2496" cy="808"/>
          </a:xfrm>
        </p:grpSpPr>
        <p:sp>
          <p:nvSpPr>
            <p:cNvPr id="35854" name="Freeform 18"/>
            <p:cNvSpPr>
              <a:spLocks/>
            </p:cNvSpPr>
            <p:nvPr/>
          </p:nvSpPr>
          <p:spPr bwMode="auto">
            <a:xfrm>
              <a:off x="2832" y="2400"/>
              <a:ext cx="2496" cy="808"/>
            </a:xfrm>
            <a:custGeom>
              <a:avLst/>
              <a:gdLst>
                <a:gd name="T0" fmla="*/ 0 w 2496"/>
                <a:gd name="T1" fmla="*/ 344 h 808"/>
                <a:gd name="T2" fmla="*/ 96 w 2496"/>
                <a:gd name="T3" fmla="*/ 536 h 808"/>
                <a:gd name="T4" fmla="*/ 240 w 2496"/>
                <a:gd name="T5" fmla="*/ 440 h 808"/>
                <a:gd name="T6" fmla="*/ 336 w 2496"/>
                <a:gd name="T7" fmla="*/ 584 h 808"/>
                <a:gd name="T8" fmla="*/ 480 w 2496"/>
                <a:gd name="T9" fmla="*/ 536 h 808"/>
                <a:gd name="T10" fmla="*/ 624 w 2496"/>
                <a:gd name="T11" fmla="*/ 728 h 808"/>
                <a:gd name="T12" fmla="*/ 1200 w 2496"/>
                <a:gd name="T13" fmla="*/ 56 h 808"/>
                <a:gd name="T14" fmla="*/ 1536 w 2496"/>
                <a:gd name="T15" fmla="*/ 392 h 808"/>
                <a:gd name="T16" fmla="*/ 1968 w 2496"/>
                <a:gd name="T17" fmla="*/ 344 h 808"/>
                <a:gd name="T18" fmla="*/ 2400 w 2496"/>
                <a:gd name="T19" fmla="*/ 584 h 808"/>
                <a:gd name="T20" fmla="*/ 2496 w 2496"/>
                <a:gd name="T21" fmla="*/ 584 h 8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6" h="808">
                  <a:moveTo>
                    <a:pt x="0" y="344"/>
                  </a:moveTo>
                  <a:cubicBezTo>
                    <a:pt x="28" y="432"/>
                    <a:pt x="56" y="520"/>
                    <a:pt x="96" y="536"/>
                  </a:cubicBezTo>
                  <a:cubicBezTo>
                    <a:pt x="136" y="552"/>
                    <a:pt x="200" y="432"/>
                    <a:pt x="240" y="440"/>
                  </a:cubicBezTo>
                  <a:cubicBezTo>
                    <a:pt x="280" y="448"/>
                    <a:pt x="296" y="568"/>
                    <a:pt x="336" y="584"/>
                  </a:cubicBezTo>
                  <a:cubicBezTo>
                    <a:pt x="376" y="600"/>
                    <a:pt x="432" y="512"/>
                    <a:pt x="480" y="536"/>
                  </a:cubicBezTo>
                  <a:cubicBezTo>
                    <a:pt x="528" y="560"/>
                    <a:pt x="504" y="808"/>
                    <a:pt x="624" y="728"/>
                  </a:cubicBezTo>
                  <a:cubicBezTo>
                    <a:pt x="744" y="648"/>
                    <a:pt x="1048" y="112"/>
                    <a:pt x="1200" y="56"/>
                  </a:cubicBezTo>
                  <a:cubicBezTo>
                    <a:pt x="1352" y="0"/>
                    <a:pt x="1408" y="344"/>
                    <a:pt x="1536" y="392"/>
                  </a:cubicBezTo>
                  <a:cubicBezTo>
                    <a:pt x="1664" y="440"/>
                    <a:pt x="1824" y="312"/>
                    <a:pt x="1968" y="344"/>
                  </a:cubicBezTo>
                  <a:cubicBezTo>
                    <a:pt x="2112" y="376"/>
                    <a:pt x="2312" y="544"/>
                    <a:pt x="2400" y="584"/>
                  </a:cubicBezTo>
                  <a:cubicBezTo>
                    <a:pt x="2488" y="624"/>
                    <a:pt x="2492" y="604"/>
                    <a:pt x="2496" y="584"/>
                  </a:cubicBezTo>
                </a:path>
              </a:pathLst>
            </a:custGeom>
            <a:noFill/>
            <a:ln w="57150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5" name="Freeform 19"/>
            <p:cNvSpPr>
              <a:spLocks/>
            </p:cNvSpPr>
            <p:nvPr/>
          </p:nvSpPr>
          <p:spPr bwMode="auto">
            <a:xfrm>
              <a:off x="3744" y="2448"/>
              <a:ext cx="432" cy="480"/>
            </a:xfrm>
            <a:custGeom>
              <a:avLst/>
              <a:gdLst>
                <a:gd name="T0" fmla="*/ 0 w 432"/>
                <a:gd name="T1" fmla="*/ 336 h 480"/>
                <a:gd name="T2" fmla="*/ 48 w 432"/>
                <a:gd name="T3" fmla="*/ 480 h 480"/>
                <a:gd name="T4" fmla="*/ 96 w 432"/>
                <a:gd name="T5" fmla="*/ 96 h 480"/>
                <a:gd name="T6" fmla="*/ 192 w 432"/>
                <a:gd name="T7" fmla="*/ 336 h 480"/>
                <a:gd name="T8" fmla="*/ 240 w 432"/>
                <a:gd name="T9" fmla="*/ 0 h 480"/>
                <a:gd name="T10" fmla="*/ 432 w 432"/>
                <a:gd name="T11" fmla="*/ 96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480">
                  <a:moveTo>
                    <a:pt x="0" y="336"/>
                  </a:moveTo>
                  <a:lnTo>
                    <a:pt x="48" y="480"/>
                  </a:lnTo>
                  <a:lnTo>
                    <a:pt x="96" y="96"/>
                  </a:lnTo>
                  <a:lnTo>
                    <a:pt x="192" y="336"/>
                  </a:lnTo>
                  <a:lnTo>
                    <a:pt x="240" y="0"/>
                  </a:lnTo>
                  <a:lnTo>
                    <a:pt x="432" y="96"/>
                  </a:lnTo>
                </a:path>
              </a:pathLst>
            </a:custGeom>
            <a:noFill/>
            <a:ln w="38100" cap="flat" cmpd="sng">
              <a:solidFill>
                <a:srgbClr val="7030A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6" name="Freeform 20"/>
            <p:cNvSpPr>
              <a:spLocks/>
            </p:cNvSpPr>
            <p:nvPr/>
          </p:nvSpPr>
          <p:spPr bwMode="auto">
            <a:xfrm>
              <a:off x="4848" y="2688"/>
              <a:ext cx="480" cy="336"/>
            </a:xfrm>
            <a:custGeom>
              <a:avLst/>
              <a:gdLst>
                <a:gd name="T0" fmla="*/ 0 w 480"/>
                <a:gd name="T1" fmla="*/ 48 h 336"/>
                <a:gd name="T2" fmla="*/ 48 w 480"/>
                <a:gd name="T3" fmla="*/ 0 h 336"/>
                <a:gd name="T4" fmla="*/ 96 w 480"/>
                <a:gd name="T5" fmla="*/ 144 h 336"/>
                <a:gd name="T6" fmla="*/ 144 w 480"/>
                <a:gd name="T7" fmla="*/ 0 h 336"/>
                <a:gd name="T8" fmla="*/ 192 w 480"/>
                <a:gd name="T9" fmla="*/ 144 h 336"/>
                <a:gd name="T10" fmla="*/ 240 w 480"/>
                <a:gd name="T11" fmla="*/ 0 h 336"/>
                <a:gd name="T12" fmla="*/ 288 w 480"/>
                <a:gd name="T13" fmla="*/ 240 h 336"/>
                <a:gd name="T14" fmla="*/ 336 w 480"/>
                <a:gd name="T15" fmla="*/ 48 h 336"/>
                <a:gd name="T16" fmla="*/ 480 w 480"/>
                <a:gd name="T17" fmla="*/ 33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0" h="336">
                  <a:moveTo>
                    <a:pt x="0" y="48"/>
                  </a:moveTo>
                  <a:lnTo>
                    <a:pt x="48" y="0"/>
                  </a:lnTo>
                  <a:lnTo>
                    <a:pt x="96" y="144"/>
                  </a:lnTo>
                  <a:lnTo>
                    <a:pt x="144" y="0"/>
                  </a:lnTo>
                  <a:lnTo>
                    <a:pt x="192" y="144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36" y="48"/>
                  </a:lnTo>
                  <a:lnTo>
                    <a:pt x="480" y="336"/>
                  </a:lnTo>
                </a:path>
              </a:pathLst>
            </a:custGeom>
            <a:noFill/>
            <a:ln w="38100" cap="flat" cmpd="sng">
              <a:solidFill>
                <a:srgbClr val="7030A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5845" name="Line 26"/>
          <p:cNvSpPr>
            <a:spLocks noChangeShapeType="1"/>
          </p:cNvSpPr>
          <p:nvPr/>
        </p:nvSpPr>
        <p:spPr bwMode="auto">
          <a:xfrm>
            <a:off x="4343400" y="25019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46" name="Line 27"/>
          <p:cNvSpPr>
            <a:spLocks noChangeShapeType="1"/>
          </p:cNvSpPr>
          <p:nvPr/>
        </p:nvSpPr>
        <p:spPr bwMode="auto">
          <a:xfrm>
            <a:off x="6324600" y="1308100"/>
            <a:ext cx="0" cy="1193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5847" name="Group 31"/>
          <p:cNvGrpSpPr>
            <a:grpSpLocks/>
          </p:cNvGrpSpPr>
          <p:nvPr/>
        </p:nvGrpSpPr>
        <p:grpSpPr bwMode="auto">
          <a:xfrm>
            <a:off x="150813" y="1069975"/>
            <a:ext cx="8231187" cy="1431925"/>
            <a:chOff x="95" y="674"/>
            <a:chExt cx="5185" cy="902"/>
          </a:xfrm>
        </p:grpSpPr>
        <p:sp>
          <p:nvSpPr>
            <p:cNvPr id="35849" name="Freeform 3"/>
            <p:cNvSpPr>
              <a:spLocks/>
            </p:cNvSpPr>
            <p:nvPr/>
          </p:nvSpPr>
          <p:spPr bwMode="auto">
            <a:xfrm>
              <a:off x="2784" y="768"/>
              <a:ext cx="2496" cy="808"/>
            </a:xfrm>
            <a:custGeom>
              <a:avLst/>
              <a:gdLst>
                <a:gd name="T0" fmla="*/ 0 w 2496"/>
                <a:gd name="T1" fmla="*/ 344 h 808"/>
                <a:gd name="T2" fmla="*/ 96 w 2496"/>
                <a:gd name="T3" fmla="*/ 536 h 808"/>
                <a:gd name="T4" fmla="*/ 240 w 2496"/>
                <a:gd name="T5" fmla="*/ 440 h 808"/>
                <a:gd name="T6" fmla="*/ 336 w 2496"/>
                <a:gd name="T7" fmla="*/ 584 h 808"/>
                <a:gd name="T8" fmla="*/ 480 w 2496"/>
                <a:gd name="T9" fmla="*/ 536 h 808"/>
                <a:gd name="T10" fmla="*/ 624 w 2496"/>
                <a:gd name="T11" fmla="*/ 728 h 808"/>
                <a:gd name="T12" fmla="*/ 1200 w 2496"/>
                <a:gd name="T13" fmla="*/ 56 h 808"/>
                <a:gd name="T14" fmla="*/ 1536 w 2496"/>
                <a:gd name="T15" fmla="*/ 392 h 808"/>
                <a:gd name="T16" fmla="*/ 1968 w 2496"/>
                <a:gd name="T17" fmla="*/ 344 h 808"/>
                <a:gd name="T18" fmla="*/ 2400 w 2496"/>
                <a:gd name="T19" fmla="*/ 584 h 808"/>
                <a:gd name="T20" fmla="*/ 2496 w 2496"/>
                <a:gd name="T21" fmla="*/ 584 h 8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6" h="808">
                  <a:moveTo>
                    <a:pt x="0" y="344"/>
                  </a:moveTo>
                  <a:cubicBezTo>
                    <a:pt x="28" y="432"/>
                    <a:pt x="56" y="520"/>
                    <a:pt x="96" y="536"/>
                  </a:cubicBezTo>
                  <a:cubicBezTo>
                    <a:pt x="136" y="552"/>
                    <a:pt x="200" y="432"/>
                    <a:pt x="240" y="440"/>
                  </a:cubicBezTo>
                  <a:cubicBezTo>
                    <a:pt x="280" y="448"/>
                    <a:pt x="296" y="568"/>
                    <a:pt x="336" y="584"/>
                  </a:cubicBezTo>
                  <a:cubicBezTo>
                    <a:pt x="376" y="600"/>
                    <a:pt x="432" y="512"/>
                    <a:pt x="480" y="536"/>
                  </a:cubicBezTo>
                  <a:cubicBezTo>
                    <a:pt x="528" y="560"/>
                    <a:pt x="504" y="808"/>
                    <a:pt x="624" y="728"/>
                  </a:cubicBezTo>
                  <a:cubicBezTo>
                    <a:pt x="744" y="648"/>
                    <a:pt x="1048" y="112"/>
                    <a:pt x="1200" y="56"/>
                  </a:cubicBezTo>
                  <a:cubicBezTo>
                    <a:pt x="1352" y="0"/>
                    <a:pt x="1408" y="344"/>
                    <a:pt x="1536" y="392"/>
                  </a:cubicBezTo>
                  <a:cubicBezTo>
                    <a:pt x="1664" y="440"/>
                    <a:pt x="1824" y="312"/>
                    <a:pt x="1968" y="344"/>
                  </a:cubicBezTo>
                  <a:cubicBezTo>
                    <a:pt x="2112" y="376"/>
                    <a:pt x="2312" y="544"/>
                    <a:pt x="2400" y="584"/>
                  </a:cubicBezTo>
                  <a:cubicBezTo>
                    <a:pt x="2488" y="624"/>
                    <a:pt x="2492" y="604"/>
                    <a:pt x="2496" y="584"/>
                  </a:cubicBezTo>
                </a:path>
              </a:pathLst>
            </a:custGeom>
            <a:noFill/>
            <a:ln w="57150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5850" name="Text Box 4"/>
            <p:cNvSpPr txBox="1">
              <a:spLocks noChangeArrowheads="1"/>
            </p:cNvSpPr>
            <p:nvPr/>
          </p:nvSpPr>
          <p:spPr bwMode="auto">
            <a:xfrm>
              <a:off x="95" y="946"/>
              <a:ext cx="1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2400"/>
                <a:t> Il segnale analogico</a:t>
              </a:r>
            </a:p>
          </p:txBody>
        </p:sp>
        <p:grpSp>
          <p:nvGrpSpPr>
            <p:cNvPr id="35851" name="Group 28"/>
            <p:cNvGrpSpPr>
              <a:grpSpLocks/>
            </p:cNvGrpSpPr>
            <p:nvPr/>
          </p:nvGrpSpPr>
          <p:grpSpPr bwMode="auto">
            <a:xfrm>
              <a:off x="2010" y="674"/>
              <a:ext cx="1974" cy="306"/>
              <a:chOff x="2010" y="522"/>
              <a:chExt cx="1974" cy="306"/>
            </a:xfrm>
          </p:grpSpPr>
          <p:sp>
            <p:nvSpPr>
              <p:cNvPr id="35852" name="Text Box 29"/>
              <p:cNvSpPr txBox="1">
                <a:spLocks noChangeArrowheads="1"/>
              </p:cNvSpPr>
              <p:nvPr/>
            </p:nvSpPr>
            <p:spPr bwMode="auto">
              <a:xfrm>
                <a:off x="2010" y="522"/>
                <a:ext cx="1682" cy="306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/>
                  <a:t>y(t) </a:t>
                </a:r>
                <a:r>
                  <a:rPr lang="it-IT" altLang="it-IT" sz="2400" b="0">
                    <a:sym typeface="Symbol" panose="05050102010706020507" pitchFamily="18" charset="2"/>
                  </a:rPr>
                  <a:t> informazione</a:t>
                </a:r>
                <a:r>
                  <a:rPr lang="it-IT" altLang="it-IT" sz="2400" b="0"/>
                  <a:t> </a:t>
                </a:r>
              </a:p>
            </p:txBody>
          </p:sp>
          <p:cxnSp>
            <p:nvCxnSpPr>
              <p:cNvPr id="35853" name="AutoShape 30"/>
              <p:cNvCxnSpPr>
                <a:cxnSpLocks noChangeShapeType="1"/>
                <a:stCxn id="35852" idx="1"/>
                <a:endCxn id="35846" idx="0"/>
              </p:cNvCxnSpPr>
              <p:nvPr/>
            </p:nvCxnSpPr>
            <p:spPr bwMode="auto">
              <a:xfrm rot="10800000" flipH="1">
                <a:off x="2016" y="663"/>
                <a:ext cx="1968" cy="12"/>
              </a:xfrm>
              <a:prstGeom prst="curvedConnector4">
                <a:avLst>
                  <a:gd name="adj1" fmla="val -7315"/>
                  <a:gd name="adj2" fmla="val 2425000"/>
                </a:avLst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5848" name="CasellaDiTesto 1"/>
          <p:cNvSpPr txBox="1">
            <a:spLocks noChangeArrowheads="1"/>
          </p:cNvSpPr>
          <p:nvPr/>
        </p:nvSpPr>
        <p:spPr bwMode="auto">
          <a:xfrm>
            <a:off x="8428038" y="1993900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/>
              <a:t>t</a:t>
            </a: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>
            <a:off x="6324600" y="3111500"/>
            <a:ext cx="0" cy="660399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4343400" y="3796284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it-IT" altLang="it-IT" sz="2800" b="1"/>
              <a:t>Forme d’onda</a:t>
            </a:r>
            <a:endParaRPr lang="it-IT" altLang="it-IT" sz="2000"/>
          </a:p>
        </p:txBody>
      </p:sp>
      <p:grpSp>
        <p:nvGrpSpPr>
          <p:cNvPr id="37891" name="Group 34"/>
          <p:cNvGrpSpPr>
            <a:grpSpLocks/>
          </p:cNvGrpSpPr>
          <p:nvPr/>
        </p:nvGrpSpPr>
        <p:grpSpPr bwMode="auto">
          <a:xfrm>
            <a:off x="265113" y="3784600"/>
            <a:ext cx="8307387" cy="1282700"/>
            <a:chOff x="95" y="3464"/>
            <a:chExt cx="5233" cy="808"/>
          </a:xfrm>
        </p:grpSpPr>
        <p:sp>
          <p:nvSpPr>
            <p:cNvPr id="37905" name="Text Box 3"/>
            <p:cNvSpPr txBox="1">
              <a:spLocks noChangeArrowheads="1"/>
            </p:cNvSpPr>
            <p:nvPr/>
          </p:nvSpPr>
          <p:spPr bwMode="auto">
            <a:xfrm>
              <a:off x="95" y="3464"/>
              <a:ext cx="2783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2400"/>
                <a:t> Il segnale digitale (o numerico)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segnale analogico interpretato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come insieme finito di valori</a:t>
              </a:r>
            </a:p>
          </p:txBody>
        </p:sp>
        <p:grpSp>
          <p:nvGrpSpPr>
            <p:cNvPr id="37906" name="Group 4"/>
            <p:cNvGrpSpPr>
              <a:grpSpLocks/>
            </p:cNvGrpSpPr>
            <p:nvPr/>
          </p:nvGrpSpPr>
          <p:grpSpPr bwMode="auto">
            <a:xfrm>
              <a:off x="2736" y="3464"/>
              <a:ext cx="2592" cy="808"/>
              <a:chOff x="2784" y="1488"/>
              <a:chExt cx="2592" cy="808"/>
            </a:xfrm>
          </p:grpSpPr>
          <p:sp>
            <p:nvSpPr>
              <p:cNvPr id="37907" name="Freeform 5"/>
              <p:cNvSpPr>
                <a:spLocks/>
              </p:cNvSpPr>
              <p:nvPr/>
            </p:nvSpPr>
            <p:spPr bwMode="auto">
              <a:xfrm>
                <a:off x="2784" y="1488"/>
                <a:ext cx="2496" cy="808"/>
              </a:xfrm>
              <a:custGeom>
                <a:avLst/>
                <a:gdLst>
                  <a:gd name="T0" fmla="*/ 0 w 2496"/>
                  <a:gd name="T1" fmla="*/ 344 h 808"/>
                  <a:gd name="T2" fmla="*/ 96 w 2496"/>
                  <a:gd name="T3" fmla="*/ 536 h 808"/>
                  <a:gd name="T4" fmla="*/ 240 w 2496"/>
                  <a:gd name="T5" fmla="*/ 440 h 808"/>
                  <a:gd name="T6" fmla="*/ 336 w 2496"/>
                  <a:gd name="T7" fmla="*/ 584 h 808"/>
                  <a:gd name="T8" fmla="*/ 480 w 2496"/>
                  <a:gd name="T9" fmla="*/ 536 h 808"/>
                  <a:gd name="T10" fmla="*/ 624 w 2496"/>
                  <a:gd name="T11" fmla="*/ 728 h 808"/>
                  <a:gd name="T12" fmla="*/ 1200 w 2496"/>
                  <a:gd name="T13" fmla="*/ 56 h 808"/>
                  <a:gd name="T14" fmla="*/ 1536 w 2496"/>
                  <a:gd name="T15" fmla="*/ 392 h 808"/>
                  <a:gd name="T16" fmla="*/ 1968 w 2496"/>
                  <a:gd name="T17" fmla="*/ 344 h 808"/>
                  <a:gd name="T18" fmla="*/ 2400 w 2496"/>
                  <a:gd name="T19" fmla="*/ 584 h 808"/>
                  <a:gd name="T20" fmla="*/ 2496 w 2496"/>
                  <a:gd name="T21" fmla="*/ 584 h 8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96" h="808">
                    <a:moveTo>
                      <a:pt x="0" y="344"/>
                    </a:moveTo>
                    <a:cubicBezTo>
                      <a:pt x="28" y="432"/>
                      <a:pt x="56" y="520"/>
                      <a:pt x="96" y="536"/>
                    </a:cubicBezTo>
                    <a:cubicBezTo>
                      <a:pt x="136" y="552"/>
                      <a:pt x="200" y="432"/>
                      <a:pt x="240" y="440"/>
                    </a:cubicBezTo>
                    <a:cubicBezTo>
                      <a:pt x="280" y="448"/>
                      <a:pt x="296" y="568"/>
                      <a:pt x="336" y="584"/>
                    </a:cubicBezTo>
                    <a:cubicBezTo>
                      <a:pt x="376" y="600"/>
                      <a:pt x="432" y="512"/>
                      <a:pt x="480" y="536"/>
                    </a:cubicBezTo>
                    <a:cubicBezTo>
                      <a:pt x="528" y="560"/>
                      <a:pt x="504" y="808"/>
                      <a:pt x="624" y="728"/>
                    </a:cubicBezTo>
                    <a:cubicBezTo>
                      <a:pt x="744" y="648"/>
                      <a:pt x="1048" y="112"/>
                      <a:pt x="1200" y="56"/>
                    </a:cubicBezTo>
                    <a:cubicBezTo>
                      <a:pt x="1352" y="0"/>
                      <a:pt x="1408" y="344"/>
                      <a:pt x="1536" y="392"/>
                    </a:cubicBezTo>
                    <a:cubicBezTo>
                      <a:pt x="1664" y="440"/>
                      <a:pt x="1824" y="312"/>
                      <a:pt x="1968" y="344"/>
                    </a:cubicBezTo>
                    <a:cubicBezTo>
                      <a:pt x="2112" y="376"/>
                      <a:pt x="2312" y="544"/>
                      <a:pt x="2400" y="584"/>
                    </a:cubicBezTo>
                    <a:cubicBezTo>
                      <a:pt x="2488" y="624"/>
                      <a:pt x="2492" y="604"/>
                      <a:pt x="2496" y="584"/>
                    </a:cubicBezTo>
                  </a:path>
                </a:pathLst>
              </a:custGeom>
              <a:noFill/>
              <a:ln w="57150" cap="flat" cmpd="sng">
                <a:solidFill>
                  <a:srgbClr val="33996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908" name="Line 6"/>
              <p:cNvSpPr>
                <a:spLocks noChangeShapeType="1"/>
              </p:cNvSpPr>
              <p:nvPr/>
            </p:nvSpPr>
            <p:spPr bwMode="auto">
              <a:xfrm>
                <a:off x="2832" y="2216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909" name="Line 7"/>
              <p:cNvSpPr>
                <a:spLocks noChangeShapeType="1"/>
              </p:cNvSpPr>
              <p:nvPr/>
            </p:nvSpPr>
            <p:spPr bwMode="auto">
              <a:xfrm>
                <a:off x="2832" y="2103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910" name="Line 8"/>
              <p:cNvSpPr>
                <a:spLocks noChangeShapeType="1"/>
              </p:cNvSpPr>
              <p:nvPr/>
            </p:nvSpPr>
            <p:spPr bwMode="auto">
              <a:xfrm>
                <a:off x="2832" y="1989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911" name="Line 9"/>
              <p:cNvSpPr>
                <a:spLocks noChangeShapeType="1"/>
              </p:cNvSpPr>
              <p:nvPr/>
            </p:nvSpPr>
            <p:spPr bwMode="auto">
              <a:xfrm>
                <a:off x="2832" y="1876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912" name="Line 10"/>
              <p:cNvSpPr>
                <a:spLocks noChangeShapeType="1"/>
              </p:cNvSpPr>
              <p:nvPr/>
            </p:nvSpPr>
            <p:spPr bwMode="auto">
              <a:xfrm>
                <a:off x="2832" y="1763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913" name="Line 11"/>
              <p:cNvSpPr>
                <a:spLocks noChangeShapeType="1"/>
              </p:cNvSpPr>
              <p:nvPr/>
            </p:nvSpPr>
            <p:spPr bwMode="auto">
              <a:xfrm>
                <a:off x="2832" y="1649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7914" name="Line 12"/>
              <p:cNvSpPr>
                <a:spLocks noChangeShapeType="1"/>
              </p:cNvSpPr>
              <p:nvPr/>
            </p:nvSpPr>
            <p:spPr bwMode="auto">
              <a:xfrm>
                <a:off x="2832" y="1536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37892" name="Text Box 13"/>
          <p:cNvSpPr txBox="1">
            <a:spLocks noChangeArrowheads="1"/>
          </p:cNvSpPr>
          <p:nvPr/>
        </p:nvSpPr>
        <p:spPr bwMode="auto">
          <a:xfrm>
            <a:off x="150813" y="2908300"/>
            <a:ext cx="174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/>
              <a:t> Il disturbo</a:t>
            </a:r>
          </a:p>
        </p:txBody>
      </p:sp>
      <p:grpSp>
        <p:nvGrpSpPr>
          <p:cNvPr id="37893" name="Group 14"/>
          <p:cNvGrpSpPr>
            <a:grpSpLocks/>
          </p:cNvGrpSpPr>
          <p:nvPr/>
        </p:nvGrpSpPr>
        <p:grpSpPr bwMode="auto">
          <a:xfrm>
            <a:off x="4572000" y="2501900"/>
            <a:ext cx="3962400" cy="1282700"/>
            <a:chOff x="2832" y="2400"/>
            <a:chExt cx="2496" cy="808"/>
          </a:xfrm>
        </p:grpSpPr>
        <p:sp>
          <p:nvSpPr>
            <p:cNvPr id="37902" name="Freeform 15"/>
            <p:cNvSpPr>
              <a:spLocks/>
            </p:cNvSpPr>
            <p:nvPr/>
          </p:nvSpPr>
          <p:spPr bwMode="auto">
            <a:xfrm>
              <a:off x="2832" y="2400"/>
              <a:ext cx="2496" cy="808"/>
            </a:xfrm>
            <a:custGeom>
              <a:avLst/>
              <a:gdLst>
                <a:gd name="T0" fmla="*/ 0 w 2496"/>
                <a:gd name="T1" fmla="*/ 344 h 808"/>
                <a:gd name="T2" fmla="*/ 96 w 2496"/>
                <a:gd name="T3" fmla="*/ 536 h 808"/>
                <a:gd name="T4" fmla="*/ 240 w 2496"/>
                <a:gd name="T5" fmla="*/ 440 h 808"/>
                <a:gd name="T6" fmla="*/ 336 w 2496"/>
                <a:gd name="T7" fmla="*/ 584 h 808"/>
                <a:gd name="T8" fmla="*/ 480 w 2496"/>
                <a:gd name="T9" fmla="*/ 536 h 808"/>
                <a:gd name="T10" fmla="*/ 624 w 2496"/>
                <a:gd name="T11" fmla="*/ 728 h 808"/>
                <a:gd name="T12" fmla="*/ 1200 w 2496"/>
                <a:gd name="T13" fmla="*/ 56 h 808"/>
                <a:gd name="T14" fmla="*/ 1536 w 2496"/>
                <a:gd name="T15" fmla="*/ 392 h 808"/>
                <a:gd name="T16" fmla="*/ 1968 w 2496"/>
                <a:gd name="T17" fmla="*/ 344 h 808"/>
                <a:gd name="T18" fmla="*/ 2400 w 2496"/>
                <a:gd name="T19" fmla="*/ 584 h 808"/>
                <a:gd name="T20" fmla="*/ 2496 w 2496"/>
                <a:gd name="T21" fmla="*/ 584 h 8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6" h="808">
                  <a:moveTo>
                    <a:pt x="0" y="344"/>
                  </a:moveTo>
                  <a:cubicBezTo>
                    <a:pt x="28" y="432"/>
                    <a:pt x="56" y="520"/>
                    <a:pt x="96" y="536"/>
                  </a:cubicBezTo>
                  <a:cubicBezTo>
                    <a:pt x="136" y="552"/>
                    <a:pt x="200" y="432"/>
                    <a:pt x="240" y="440"/>
                  </a:cubicBezTo>
                  <a:cubicBezTo>
                    <a:pt x="280" y="448"/>
                    <a:pt x="296" y="568"/>
                    <a:pt x="336" y="584"/>
                  </a:cubicBezTo>
                  <a:cubicBezTo>
                    <a:pt x="376" y="600"/>
                    <a:pt x="432" y="512"/>
                    <a:pt x="480" y="536"/>
                  </a:cubicBezTo>
                  <a:cubicBezTo>
                    <a:pt x="528" y="560"/>
                    <a:pt x="504" y="808"/>
                    <a:pt x="624" y="728"/>
                  </a:cubicBezTo>
                  <a:cubicBezTo>
                    <a:pt x="744" y="648"/>
                    <a:pt x="1048" y="112"/>
                    <a:pt x="1200" y="56"/>
                  </a:cubicBezTo>
                  <a:cubicBezTo>
                    <a:pt x="1352" y="0"/>
                    <a:pt x="1408" y="344"/>
                    <a:pt x="1536" y="392"/>
                  </a:cubicBezTo>
                  <a:cubicBezTo>
                    <a:pt x="1664" y="440"/>
                    <a:pt x="1824" y="312"/>
                    <a:pt x="1968" y="344"/>
                  </a:cubicBezTo>
                  <a:cubicBezTo>
                    <a:pt x="2112" y="376"/>
                    <a:pt x="2312" y="544"/>
                    <a:pt x="2400" y="584"/>
                  </a:cubicBezTo>
                  <a:cubicBezTo>
                    <a:pt x="2488" y="624"/>
                    <a:pt x="2492" y="604"/>
                    <a:pt x="2496" y="584"/>
                  </a:cubicBezTo>
                </a:path>
              </a:pathLst>
            </a:custGeom>
            <a:noFill/>
            <a:ln w="57150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03" name="Freeform 16"/>
            <p:cNvSpPr>
              <a:spLocks/>
            </p:cNvSpPr>
            <p:nvPr/>
          </p:nvSpPr>
          <p:spPr bwMode="auto">
            <a:xfrm>
              <a:off x="3744" y="2448"/>
              <a:ext cx="432" cy="480"/>
            </a:xfrm>
            <a:custGeom>
              <a:avLst/>
              <a:gdLst>
                <a:gd name="T0" fmla="*/ 0 w 432"/>
                <a:gd name="T1" fmla="*/ 336 h 480"/>
                <a:gd name="T2" fmla="*/ 48 w 432"/>
                <a:gd name="T3" fmla="*/ 480 h 480"/>
                <a:gd name="T4" fmla="*/ 96 w 432"/>
                <a:gd name="T5" fmla="*/ 96 h 480"/>
                <a:gd name="T6" fmla="*/ 192 w 432"/>
                <a:gd name="T7" fmla="*/ 336 h 480"/>
                <a:gd name="T8" fmla="*/ 240 w 432"/>
                <a:gd name="T9" fmla="*/ 0 h 480"/>
                <a:gd name="T10" fmla="*/ 432 w 432"/>
                <a:gd name="T11" fmla="*/ 96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2" h="480">
                  <a:moveTo>
                    <a:pt x="0" y="336"/>
                  </a:moveTo>
                  <a:lnTo>
                    <a:pt x="48" y="480"/>
                  </a:lnTo>
                  <a:lnTo>
                    <a:pt x="96" y="96"/>
                  </a:lnTo>
                  <a:lnTo>
                    <a:pt x="192" y="336"/>
                  </a:lnTo>
                  <a:lnTo>
                    <a:pt x="240" y="0"/>
                  </a:lnTo>
                  <a:lnTo>
                    <a:pt x="432" y="96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904" name="Freeform 17"/>
            <p:cNvSpPr>
              <a:spLocks/>
            </p:cNvSpPr>
            <p:nvPr/>
          </p:nvSpPr>
          <p:spPr bwMode="auto">
            <a:xfrm>
              <a:off x="4848" y="2688"/>
              <a:ext cx="480" cy="336"/>
            </a:xfrm>
            <a:custGeom>
              <a:avLst/>
              <a:gdLst>
                <a:gd name="T0" fmla="*/ 0 w 480"/>
                <a:gd name="T1" fmla="*/ 48 h 336"/>
                <a:gd name="T2" fmla="*/ 48 w 480"/>
                <a:gd name="T3" fmla="*/ 0 h 336"/>
                <a:gd name="T4" fmla="*/ 96 w 480"/>
                <a:gd name="T5" fmla="*/ 144 h 336"/>
                <a:gd name="T6" fmla="*/ 144 w 480"/>
                <a:gd name="T7" fmla="*/ 0 h 336"/>
                <a:gd name="T8" fmla="*/ 192 w 480"/>
                <a:gd name="T9" fmla="*/ 144 h 336"/>
                <a:gd name="T10" fmla="*/ 240 w 480"/>
                <a:gd name="T11" fmla="*/ 0 h 336"/>
                <a:gd name="T12" fmla="*/ 288 w 480"/>
                <a:gd name="T13" fmla="*/ 240 h 336"/>
                <a:gd name="T14" fmla="*/ 336 w 480"/>
                <a:gd name="T15" fmla="*/ 48 h 336"/>
                <a:gd name="T16" fmla="*/ 480 w 480"/>
                <a:gd name="T17" fmla="*/ 336 h 3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0" h="336">
                  <a:moveTo>
                    <a:pt x="0" y="48"/>
                  </a:moveTo>
                  <a:lnTo>
                    <a:pt x="48" y="0"/>
                  </a:lnTo>
                  <a:lnTo>
                    <a:pt x="96" y="144"/>
                  </a:lnTo>
                  <a:lnTo>
                    <a:pt x="144" y="0"/>
                  </a:lnTo>
                  <a:lnTo>
                    <a:pt x="192" y="144"/>
                  </a:lnTo>
                  <a:lnTo>
                    <a:pt x="240" y="0"/>
                  </a:lnTo>
                  <a:lnTo>
                    <a:pt x="288" y="240"/>
                  </a:lnTo>
                  <a:lnTo>
                    <a:pt x="336" y="48"/>
                  </a:lnTo>
                  <a:lnTo>
                    <a:pt x="480" y="336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7894" name="Line 18"/>
          <p:cNvSpPr>
            <a:spLocks noChangeShapeType="1"/>
          </p:cNvSpPr>
          <p:nvPr/>
        </p:nvSpPr>
        <p:spPr bwMode="auto">
          <a:xfrm>
            <a:off x="4343400" y="19177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895" name="Line 19"/>
          <p:cNvSpPr>
            <a:spLocks noChangeShapeType="1"/>
          </p:cNvSpPr>
          <p:nvPr/>
        </p:nvSpPr>
        <p:spPr bwMode="auto">
          <a:xfrm>
            <a:off x="6324600" y="1308100"/>
            <a:ext cx="0" cy="6096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7896" name="Group 20"/>
          <p:cNvGrpSpPr>
            <a:grpSpLocks/>
          </p:cNvGrpSpPr>
          <p:nvPr/>
        </p:nvGrpSpPr>
        <p:grpSpPr bwMode="auto">
          <a:xfrm>
            <a:off x="150813" y="1069975"/>
            <a:ext cx="8231187" cy="1431925"/>
            <a:chOff x="95" y="674"/>
            <a:chExt cx="5185" cy="902"/>
          </a:xfrm>
        </p:grpSpPr>
        <p:sp>
          <p:nvSpPr>
            <p:cNvPr id="37897" name="Freeform 21"/>
            <p:cNvSpPr>
              <a:spLocks/>
            </p:cNvSpPr>
            <p:nvPr/>
          </p:nvSpPr>
          <p:spPr bwMode="auto">
            <a:xfrm>
              <a:off x="2784" y="768"/>
              <a:ext cx="2496" cy="808"/>
            </a:xfrm>
            <a:custGeom>
              <a:avLst/>
              <a:gdLst>
                <a:gd name="T0" fmla="*/ 0 w 2496"/>
                <a:gd name="T1" fmla="*/ 344 h 808"/>
                <a:gd name="T2" fmla="*/ 96 w 2496"/>
                <a:gd name="T3" fmla="*/ 536 h 808"/>
                <a:gd name="T4" fmla="*/ 240 w 2496"/>
                <a:gd name="T5" fmla="*/ 440 h 808"/>
                <a:gd name="T6" fmla="*/ 336 w 2496"/>
                <a:gd name="T7" fmla="*/ 584 h 808"/>
                <a:gd name="T8" fmla="*/ 480 w 2496"/>
                <a:gd name="T9" fmla="*/ 536 h 808"/>
                <a:gd name="T10" fmla="*/ 624 w 2496"/>
                <a:gd name="T11" fmla="*/ 728 h 808"/>
                <a:gd name="T12" fmla="*/ 1200 w 2496"/>
                <a:gd name="T13" fmla="*/ 56 h 808"/>
                <a:gd name="T14" fmla="*/ 1536 w 2496"/>
                <a:gd name="T15" fmla="*/ 392 h 808"/>
                <a:gd name="T16" fmla="*/ 1968 w 2496"/>
                <a:gd name="T17" fmla="*/ 344 h 808"/>
                <a:gd name="T18" fmla="*/ 2400 w 2496"/>
                <a:gd name="T19" fmla="*/ 584 h 808"/>
                <a:gd name="T20" fmla="*/ 2496 w 2496"/>
                <a:gd name="T21" fmla="*/ 584 h 8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6" h="808">
                  <a:moveTo>
                    <a:pt x="0" y="344"/>
                  </a:moveTo>
                  <a:cubicBezTo>
                    <a:pt x="28" y="432"/>
                    <a:pt x="56" y="520"/>
                    <a:pt x="96" y="536"/>
                  </a:cubicBezTo>
                  <a:cubicBezTo>
                    <a:pt x="136" y="552"/>
                    <a:pt x="200" y="432"/>
                    <a:pt x="240" y="440"/>
                  </a:cubicBezTo>
                  <a:cubicBezTo>
                    <a:pt x="280" y="448"/>
                    <a:pt x="296" y="568"/>
                    <a:pt x="336" y="584"/>
                  </a:cubicBezTo>
                  <a:cubicBezTo>
                    <a:pt x="376" y="600"/>
                    <a:pt x="432" y="512"/>
                    <a:pt x="480" y="536"/>
                  </a:cubicBezTo>
                  <a:cubicBezTo>
                    <a:pt x="528" y="560"/>
                    <a:pt x="504" y="808"/>
                    <a:pt x="624" y="728"/>
                  </a:cubicBezTo>
                  <a:cubicBezTo>
                    <a:pt x="744" y="648"/>
                    <a:pt x="1048" y="112"/>
                    <a:pt x="1200" y="56"/>
                  </a:cubicBezTo>
                  <a:cubicBezTo>
                    <a:pt x="1352" y="0"/>
                    <a:pt x="1408" y="344"/>
                    <a:pt x="1536" y="392"/>
                  </a:cubicBezTo>
                  <a:cubicBezTo>
                    <a:pt x="1664" y="440"/>
                    <a:pt x="1824" y="312"/>
                    <a:pt x="1968" y="344"/>
                  </a:cubicBezTo>
                  <a:cubicBezTo>
                    <a:pt x="2112" y="376"/>
                    <a:pt x="2312" y="544"/>
                    <a:pt x="2400" y="584"/>
                  </a:cubicBezTo>
                  <a:cubicBezTo>
                    <a:pt x="2488" y="624"/>
                    <a:pt x="2492" y="604"/>
                    <a:pt x="2496" y="584"/>
                  </a:cubicBezTo>
                </a:path>
              </a:pathLst>
            </a:custGeom>
            <a:noFill/>
            <a:ln w="57150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898" name="Text Box 22"/>
            <p:cNvSpPr txBox="1">
              <a:spLocks noChangeArrowheads="1"/>
            </p:cNvSpPr>
            <p:nvPr/>
          </p:nvSpPr>
          <p:spPr bwMode="auto">
            <a:xfrm>
              <a:off x="95" y="946"/>
              <a:ext cx="18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2400"/>
                <a:t> Il segnale analogico</a:t>
              </a:r>
            </a:p>
          </p:txBody>
        </p:sp>
        <p:grpSp>
          <p:nvGrpSpPr>
            <p:cNvPr id="37899" name="Group 23"/>
            <p:cNvGrpSpPr>
              <a:grpSpLocks/>
            </p:cNvGrpSpPr>
            <p:nvPr/>
          </p:nvGrpSpPr>
          <p:grpSpPr bwMode="auto">
            <a:xfrm>
              <a:off x="2010" y="674"/>
              <a:ext cx="1974" cy="306"/>
              <a:chOff x="2010" y="522"/>
              <a:chExt cx="1974" cy="306"/>
            </a:xfrm>
          </p:grpSpPr>
          <p:sp>
            <p:nvSpPr>
              <p:cNvPr id="37900" name="Text Box 24"/>
              <p:cNvSpPr txBox="1">
                <a:spLocks noChangeArrowheads="1"/>
              </p:cNvSpPr>
              <p:nvPr/>
            </p:nvSpPr>
            <p:spPr bwMode="auto">
              <a:xfrm>
                <a:off x="2010" y="522"/>
                <a:ext cx="1682" cy="306"/>
              </a:xfrm>
              <a:prstGeom prst="rect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/>
                  <a:t>y(t) </a:t>
                </a:r>
                <a:r>
                  <a:rPr lang="it-IT" altLang="it-IT" sz="2400" b="0">
                    <a:sym typeface="Symbol" panose="05050102010706020507" pitchFamily="18" charset="2"/>
                  </a:rPr>
                  <a:t> informazione</a:t>
                </a:r>
                <a:r>
                  <a:rPr lang="it-IT" altLang="it-IT" sz="2400" b="0"/>
                  <a:t> </a:t>
                </a:r>
              </a:p>
            </p:txBody>
          </p:sp>
          <p:cxnSp>
            <p:nvCxnSpPr>
              <p:cNvPr id="37901" name="AutoShape 25"/>
              <p:cNvCxnSpPr>
                <a:cxnSpLocks noChangeShapeType="1"/>
                <a:stCxn id="37900" idx="1"/>
                <a:endCxn id="37895" idx="0"/>
              </p:cNvCxnSpPr>
              <p:nvPr/>
            </p:nvCxnSpPr>
            <p:spPr bwMode="auto">
              <a:xfrm rot="10800000" flipH="1">
                <a:off x="2016" y="663"/>
                <a:ext cx="1968" cy="12"/>
              </a:xfrm>
              <a:prstGeom prst="curvedConnector4">
                <a:avLst>
                  <a:gd name="adj1" fmla="val -7315"/>
                  <a:gd name="adj2" fmla="val 2425000"/>
                </a:avLst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3"/>
          <p:cNvGrpSpPr>
            <a:grpSpLocks/>
          </p:cNvGrpSpPr>
          <p:nvPr/>
        </p:nvGrpSpPr>
        <p:grpSpPr bwMode="auto">
          <a:xfrm>
            <a:off x="3808413" y="874713"/>
            <a:ext cx="5335587" cy="2570162"/>
            <a:chOff x="2399" y="480"/>
            <a:chExt cx="2449" cy="1619"/>
          </a:xfrm>
        </p:grpSpPr>
        <p:sp>
          <p:nvSpPr>
            <p:cNvPr id="6170" name="Rectangle 10"/>
            <p:cNvSpPr>
              <a:spLocks noChangeArrowheads="1"/>
            </p:cNvSpPr>
            <p:nvPr/>
          </p:nvSpPr>
          <p:spPr bwMode="auto">
            <a:xfrm>
              <a:off x="2399" y="480"/>
              <a:ext cx="2449" cy="1619"/>
            </a:xfrm>
            <a:prstGeom prst="rect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6171" name="Rectangle 11"/>
            <p:cNvSpPr>
              <a:spLocks noChangeArrowheads="1"/>
            </p:cNvSpPr>
            <p:nvPr/>
          </p:nvSpPr>
          <p:spPr bwMode="auto">
            <a:xfrm>
              <a:off x="2461" y="541"/>
              <a:ext cx="2298" cy="148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</p:grp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4243388" y="4929188"/>
            <a:ext cx="1095375" cy="52228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148" name="Oval 23"/>
          <p:cNvSpPr>
            <a:spLocks noChangeArrowheads="1"/>
          </p:cNvSpPr>
          <p:nvPr/>
        </p:nvSpPr>
        <p:spPr bwMode="auto">
          <a:xfrm>
            <a:off x="3975100" y="4926013"/>
            <a:ext cx="584200" cy="6810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149" name="Oval 24"/>
          <p:cNvSpPr>
            <a:spLocks noChangeArrowheads="1"/>
          </p:cNvSpPr>
          <p:nvPr/>
        </p:nvSpPr>
        <p:spPr bwMode="auto">
          <a:xfrm>
            <a:off x="5013325" y="4926013"/>
            <a:ext cx="606425" cy="6572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150" name="Oval 26"/>
          <p:cNvSpPr>
            <a:spLocks noChangeArrowheads="1"/>
          </p:cNvSpPr>
          <p:nvPr/>
        </p:nvSpPr>
        <p:spPr bwMode="auto">
          <a:xfrm>
            <a:off x="4298950" y="3811588"/>
            <a:ext cx="1016000" cy="1016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151" name="Oval 28"/>
          <p:cNvSpPr>
            <a:spLocks noChangeArrowheads="1"/>
          </p:cNvSpPr>
          <p:nvPr/>
        </p:nvSpPr>
        <p:spPr bwMode="auto">
          <a:xfrm>
            <a:off x="6073775" y="3811588"/>
            <a:ext cx="1016000" cy="1016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152" name="Rectangle 29"/>
          <p:cNvSpPr>
            <a:spLocks noChangeArrowheads="1"/>
          </p:cNvSpPr>
          <p:nvPr/>
        </p:nvSpPr>
        <p:spPr bwMode="auto">
          <a:xfrm>
            <a:off x="6016625" y="4929188"/>
            <a:ext cx="1096963" cy="522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153" name="Oval 31"/>
          <p:cNvSpPr>
            <a:spLocks noChangeArrowheads="1"/>
          </p:cNvSpPr>
          <p:nvPr/>
        </p:nvSpPr>
        <p:spPr bwMode="auto">
          <a:xfrm>
            <a:off x="5749925" y="4926013"/>
            <a:ext cx="584200" cy="6810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154" name="Oval 32"/>
          <p:cNvSpPr>
            <a:spLocks noChangeArrowheads="1"/>
          </p:cNvSpPr>
          <p:nvPr/>
        </p:nvSpPr>
        <p:spPr bwMode="auto">
          <a:xfrm>
            <a:off x="6788150" y="4926013"/>
            <a:ext cx="608013" cy="6572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155" name="Rectangle 22"/>
          <p:cNvSpPr>
            <a:spLocks noChangeArrowheads="1"/>
          </p:cNvSpPr>
          <p:nvPr/>
        </p:nvSpPr>
        <p:spPr bwMode="auto">
          <a:xfrm>
            <a:off x="3975100" y="5267325"/>
            <a:ext cx="1649413" cy="1474788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156" name="Rectangle 30"/>
          <p:cNvSpPr>
            <a:spLocks noChangeArrowheads="1"/>
          </p:cNvSpPr>
          <p:nvPr/>
        </p:nvSpPr>
        <p:spPr bwMode="auto">
          <a:xfrm>
            <a:off x="5749925" y="5267325"/>
            <a:ext cx="1649413" cy="14747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157" name="Text Box 9"/>
          <p:cNvSpPr txBox="1">
            <a:spLocks noChangeArrowheads="1"/>
          </p:cNvSpPr>
          <p:nvPr/>
        </p:nvSpPr>
        <p:spPr bwMode="auto">
          <a:xfrm>
            <a:off x="4298950" y="5842000"/>
            <a:ext cx="2727325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Aspiranti ingegneri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dell’informazione</a:t>
            </a:r>
          </a:p>
        </p:txBody>
      </p:sp>
      <p:sp>
        <p:nvSpPr>
          <p:cNvPr id="6158" name="Rectangle 45"/>
          <p:cNvSpPr>
            <a:spLocks noChangeArrowheads="1"/>
          </p:cNvSpPr>
          <p:nvPr/>
        </p:nvSpPr>
        <p:spPr bwMode="auto">
          <a:xfrm>
            <a:off x="4016375" y="1166813"/>
            <a:ext cx="47275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chemeClr val="bg1"/>
                </a:solidFill>
              </a:rPr>
              <a:t>Imparare a:</a:t>
            </a:r>
            <a:endParaRPr lang="it-IT" altLang="it-IT" i="1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i="1">
                <a:solidFill>
                  <a:schemeClr val="bg1"/>
                </a:solidFill>
              </a:rPr>
              <a:t>descrivere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i="1">
                <a:solidFill>
                  <a:schemeClr val="bg1"/>
                </a:solidFill>
              </a:rPr>
              <a:t>progettare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i="1">
                <a:solidFill>
                  <a:schemeClr val="bg1"/>
                </a:solidFill>
              </a:rPr>
              <a:t>le MACCHINE DIGITALI</a:t>
            </a:r>
          </a:p>
        </p:txBody>
      </p:sp>
      <p:grpSp>
        <p:nvGrpSpPr>
          <p:cNvPr id="6159" name="Group 41"/>
          <p:cNvGrpSpPr>
            <a:grpSpLocks/>
          </p:cNvGrpSpPr>
          <p:nvPr/>
        </p:nvGrpSpPr>
        <p:grpSpPr bwMode="auto">
          <a:xfrm>
            <a:off x="0" y="982663"/>
            <a:ext cx="4413250" cy="5094287"/>
            <a:chOff x="0" y="768"/>
            <a:chExt cx="2780" cy="3209"/>
          </a:xfrm>
        </p:grpSpPr>
        <p:grpSp>
          <p:nvGrpSpPr>
            <p:cNvPr id="6162" name="Group 19"/>
            <p:cNvGrpSpPr>
              <a:grpSpLocks/>
            </p:cNvGrpSpPr>
            <p:nvPr/>
          </p:nvGrpSpPr>
          <p:grpSpPr bwMode="auto">
            <a:xfrm>
              <a:off x="0" y="1344"/>
              <a:ext cx="2264" cy="2633"/>
              <a:chOff x="632" y="1193"/>
              <a:chExt cx="2264" cy="2633"/>
            </a:xfrm>
          </p:grpSpPr>
          <p:sp>
            <p:nvSpPr>
              <p:cNvPr id="6165" name="Oval 14"/>
              <p:cNvSpPr>
                <a:spLocks noChangeArrowheads="1"/>
              </p:cNvSpPr>
              <p:nvPr/>
            </p:nvSpPr>
            <p:spPr bwMode="auto">
              <a:xfrm>
                <a:off x="1214" y="1193"/>
                <a:ext cx="642" cy="641"/>
              </a:xfrm>
              <a:prstGeom prst="ellipse">
                <a:avLst/>
              </a:prstGeom>
              <a:solidFill>
                <a:srgbClr val="00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6166" name="Freeform 15"/>
              <p:cNvSpPr>
                <a:spLocks/>
              </p:cNvSpPr>
              <p:nvPr/>
            </p:nvSpPr>
            <p:spPr bwMode="auto">
              <a:xfrm>
                <a:off x="669" y="1816"/>
                <a:ext cx="2227" cy="2010"/>
              </a:xfrm>
              <a:custGeom>
                <a:avLst/>
                <a:gdLst>
                  <a:gd name="T0" fmla="*/ 660 w 2227"/>
                  <a:gd name="T1" fmla="*/ 79 h 2010"/>
                  <a:gd name="T2" fmla="*/ 531 w 2227"/>
                  <a:gd name="T3" fmla="*/ 79 h 2010"/>
                  <a:gd name="T4" fmla="*/ 360 w 2227"/>
                  <a:gd name="T5" fmla="*/ 177 h 2010"/>
                  <a:gd name="T6" fmla="*/ 0 w 2227"/>
                  <a:gd name="T7" fmla="*/ 692 h 2010"/>
                  <a:gd name="T8" fmla="*/ 16 w 2227"/>
                  <a:gd name="T9" fmla="*/ 929 h 2010"/>
                  <a:gd name="T10" fmla="*/ 261 w 2227"/>
                  <a:gd name="T11" fmla="*/ 1112 h 2010"/>
                  <a:gd name="T12" fmla="*/ 459 w 2227"/>
                  <a:gd name="T13" fmla="*/ 1244 h 2010"/>
                  <a:gd name="T14" fmla="*/ 704 w 2227"/>
                  <a:gd name="T15" fmla="*/ 944 h 2010"/>
                  <a:gd name="T16" fmla="*/ 607 w 2227"/>
                  <a:gd name="T17" fmla="*/ 866 h 2010"/>
                  <a:gd name="T18" fmla="*/ 534 w 2227"/>
                  <a:gd name="T19" fmla="*/ 795 h 2010"/>
                  <a:gd name="T20" fmla="*/ 696 w 2227"/>
                  <a:gd name="T21" fmla="*/ 537 h 2010"/>
                  <a:gd name="T22" fmla="*/ 1176 w 2227"/>
                  <a:gd name="T23" fmla="*/ 863 h 2010"/>
                  <a:gd name="T24" fmla="*/ 709 w 2227"/>
                  <a:gd name="T25" fmla="*/ 1502 h 2010"/>
                  <a:gd name="T26" fmla="*/ 251 w 2227"/>
                  <a:gd name="T27" fmla="*/ 1175 h 2010"/>
                  <a:gd name="T28" fmla="*/ 251 w 2227"/>
                  <a:gd name="T29" fmla="*/ 1573 h 2010"/>
                  <a:gd name="T30" fmla="*/ 321 w 2227"/>
                  <a:gd name="T31" fmla="*/ 1573 h 2010"/>
                  <a:gd name="T32" fmla="*/ 321 w 2227"/>
                  <a:gd name="T33" fmla="*/ 2010 h 2010"/>
                  <a:gd name="T34" fmla="*/ 1382 w 2227"/>
                  <a:gd name="T35" fmla="*/ 2010 h 2010"/>
                  <a:gd name="T36" fmla="*/ 1382 w 2227"/>
                  <a:gd name="T37" fmla="*/ 1575 h 2010"/>
                  <a:gd name="T38" fmla="*/ 1463 w 2227"/>
                  <a:gd name="T39" fmla="*/ 1577 h 2010"/>
                  <a:gd name="T40" fmla="*/ 1463 w 2227"/>
                  <a:gd name="T41" fmla="*/ 763 h 2010"/>
                  <a:gd name="T42" fmla="*/ 1558 w 2227"/>
                  <a:gd name="T43" fmla="*/ 833 h 2010"/>
                  <a:gd name="T44" fmla="*/ 1761 w 2227"/>
                  <a:gd name="T45" fmla="*/ 833 h 2010"/>
                  <a:gd name="T46" fmla="*/ 1784 w 2227"/>
                  <a:gd name="T47" fmla="*/ 803 h 2010"/>
                  <a:gd name="T48" fmla="*/ 1936 w 2227"/>
                  <a:gd name="T49" fmla="*/ 590 h 2010"/>
                  <a:gd name="T50" fmla="*/ 2227 w 2227"/>
                  <a:gd name="T51" fmla="*/ 221 h 2010"/>
                  <a:gd name="T52" fmla="*/ 1897 w 2227"/>
                  <a:gd name="T53" fmla="*/ 0 h 2010"/>
                  <a:gd name="T54" fmla="*/ 1688 w 2227"/>
                  <a:gd name="T55" fmla="*/ 276 h 2010"/>
                  <a:gd name="T56" fmla="*/ 1635 w 2227"/>
                  <a:gd name="T57" fmla="*/ 332 h 2010"/>
                  <a:gd name="T58" fmla="*/ 1210 w 2227"/>
                  <a:gd name="T59" fmla="*/ 79 h 2010"/>
                  <a:gd name="T60" fmla="*/ 1040 w 2227"/>
                  <a:gd name="T61" fmla="*/ 79 h 2010"/>
                  <a:gd name="T62" fmla="*/ 932 w 2227"/>
                  <a:gd name="T63" fmla="*/ 320 h 2010"/>
                  <a:gd name="T64" fmla="*/ 883 w 2227"/>
                  <a:gd name="T65" fmla="*/ 225 h 2010"/>
                  <a:gd name="T66" fmla="*/ 936 w 2227"/>
                  <a:gd name="T67" fmla="*/ 76 h 2010"/>
                  <a:gd name="T68" fmla="*/ 780 w 2227"/>
                  <a:gd name="T69" fmla="*/ 76 h 2010"/>
                  <a:gd name="T70" fmla="*/ 833 w 2227"/>
                  <a:gd name="T71" fmla="*/ 226 h 2010"/>
                  <a:gd name="T72" fmla="*/ 780 w 2227"/>
                  <a:gd name="T73" fmla="*/ 320 h 2010"/>
                  <a:gd name="T74" fmla="*/ 660 w 2227"/>
                  <a:gd name="T75" fmla="*/ 79 h 20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227" h="2010">
                    <a:moveTo>
                      <a:pt x="660" y="79"/>
                    </a:moveTo>
                    <a:lnTo>
                      <a:pt x="531" y="79"/>
                    </a:lnTo>
                    <a:lnTo>
                      <a:pt x="360" y="177"/>
                    </a:lnTo>
                    <a:lnTo>
                      <a:pt x="0" y="692"/>
                    </a:lnTo>
                    <a:lnTo>
                      <a:pt x="16" y="929"/>
                    </a:lnTo>
                    <a:lnTo>
                      <a:pt x="261" y="1112"/>
                    </a:lnTo>
                    <a:lnTo>
                      <a:pt x="459" y="1244"/>
                    </a:lnTo>
                    <a:lnTo>
                      <a:pt x="704" y="944"/>
                    </a:lnTo>
                    <a:lnTo>
                      <a:pt x="607" y="866"/>
                    </a:lnTo>
                    <a:lnTo>
                      <a:pt x="534" y="795"/>
                    </a:lnTo>
                    <a:lnTo>
                      <a:pt x="696" y="537"/>
                    </a:lnTo>
                    <a:lnTo>
                      <a:pt x="1176" y="863"/>
                    </a:lnTo>
                    <a:lnTo>
                      <a:pt x="709" y="1502"/>
                    </a:lnTo>
                    <a:lnTo>
                      <a:pt x="251" y="1175"/>
                    </a:lnTo>
                    <a:lnTo>
                      <a:pt x="251" y="1573"/>
                    </a:lnTo>
                    <a:lnTo>
                      <a:pt x="321" y="1573"/>
                    </a:lnTo>
                    <a:lnTo>
                      <a:pt x="321" y="2010"/>
                    </a:lnTo>
                    <a:lnTo>
                      <a:pt x="1382" y="2010"/>
                    </a:lnTo>
                    <a:lnTo>
                      <a:pt x="1382" y="1575"/>
                    </a:lnTo>
                    <a:lnTo>
                      <a:pt x="1463" y="1577"/>
                    </a:lnTo>
                    <a:lnTo>
                      <a:pt x="1463" y="763"/>
                    </a:lnTo>
                    <a:lnTo>
                      <a:pt x="1558" y="833"/>
                    </a:lnTo>
                    <a:lnTo>
                      <a:pt x="1761" y="833"/>
                    </a:lnTo>
                    <a:lnTo>
                      <a:pt x="1784" y="803"/>
                    </a:lnTo>
                    <a:lnTo>
                      <a:pt x="1936" y="590"/>
                    </a:lnTo>
                    <a:lnTo>
                      <a:pt x="2227" y="221"/>
                    </a:lnTo>
                    <a:lnTo>
                      <a:pt x="1897" y="0"/>
                    </a:lnTo>
                    <a:lnTo>
                      <a:pt x="1688" y="276"/>
                    </a:lnTo>
                    <a:lnTo>
                      <a:pt x="1635" y="332"/>
                    </a:lnTo>
                    <a:lnTo>
                      <a:pt x="1210" y="79"/>
                    </a:lnTo>
                    <a:lnTo>
                      <a:pt x="1040" y="79"/>
                    </a:lnTo>
                    <a:lnTo>
                      <a:pt x="932" y="320"/>
                    </a:lnTo>
                    <a:lnTo>
                      <a:pt x="883" y="225"/>
                    </a:lnTo>
                    <a:lnTo>
                      <a:pt x="936" y="76"/>
                    </a:lnTo>
                    <a:lnTo>
                      <a:pt x="780" y="76"/>
                    </a:lnTo>
                    <a:lnTo>
                      <a:pt x="833" y="226"/>
                    </a:lnTo>
                    <a:lnTo>
                      <a:pt x="780" y="320"/>
                    </a:lnTo>
                    <a:lnTo>
                      <a:pt x="660" y="79"/>
                    </a:lnTo>
                    <a:close/>
                  </a:path>
                </a:pathLst>
              </a:custGeom>
              <a:solidFill>
                <a:srgbClr val="00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67" name="Arc 16"/>
              <p:cNvSpPr>
                <a:spLocks/>
              </p:cNvSpPr>
              <p:nvPr/>
            </p:nvSpPr>
            <p:spPr bwMode="auto">
              <a:xfrm>
                <a:off x="1021" y="1897"/>
                <a:ext cx="314" cy="239"/>
              </a:xfrm>
              <a:custGeom>
                <a:avLst/>
                <a:gdLst>
                  <a:gd name="T0" fmla="*/ 0 w 36683"/>
                  <a:gd name="T1" fmla="*/ 0 h 36549"/>
                  <a:gd name="T2" fmla="*/ 0 w 36683"/>
                  <a:gd name="T3" fmla="*/ 0 h 36549"/>
                  <a:gd name="T4" fmla="*/ 0 w 36683"/>
                  <a:gd name="T5" fmla="*/ 0 h 365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683" h="36549" fill="none" extrusionOk="0">
                    <a:moveTo>
                      <a:pt x="6008" y="36549"/>
                    </a:moveTo>
                    <a:cubicBezTo>
                      <a:pt x="2152" y="32527"/>
                      <a:pt x="0" y="2717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236" y="-1"/>
                      <a:pt x="32648" y="2202"/>
                      <a:pt x="36683" y="6138"/>
                    </a:cubicBezTo>
                  </a:path>
                  <a:path w="36683" h="36549" stroke="0" extrusionOk="0">
                    <a:moveTo>
                      <a:pt x="6008" y="36549"/>
                    </a:moveTo>
                    <a:cubicBezTo>
                      <a:pt x="2152" y="32527"/>
                      <a:pt x="0" y="2717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7236" y="-1"/>
                      <a:pt x="32648" y="2202"/>
                      <a:pt x="36683" y="6138"/>
                    </a:cubicBezTo>
                    <a:lnTo>
                      <a:pt x="21600" y="21600"/>
                    </a:lnTo>
                    <a:lnTo>
                      <a:pt x="6008" y="36549"/>
                    </a:lnTo>
                    <a:close/>
                  </a:path>
                </a:pathLst>
              </a:custGeom>
              <a:solidFill>
                <a:srgbClr val="00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168" name="Oval 17"/>
              <p:cNvSpPr>
                <a:spLocks noChangeArrowheads="1"/>
              </p:cNvSpPr>
              <p:nvPr/>
            </p:nvSpPr>
            <p:spPr bwMode="auto">
              <a:xfrm>
                <a:off x="632" y="2469"/>
                <a:ext cx="255" cy="301"/>
              </a:xfrm>
              <a:prstGeom prst="ellipse">
                <a:avLst/>
              </a:prstGeom>
              <a:solidFill>
                <a:srgbClr val="00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6169" name="Oval 18"/>
              <p:cNvSpPr>
                <a:spLocks noChangeArrowheads="1"/>
              </p:cNvSpPr>
              <p:nvPr/>
            </p:nvSpPr>
            <p:spPr bwMode="auto">
              <a:xfrm>
                <a:off x="2189" y="2452"/>
                <a:ext cx="282" cy="233"/>
              </a:xfrm>
              <a:prstGeom prst="ellipse">
                <a:avLst/>
              </a:prstGeom>
              <a:solidFill>
                <a:srgbClr val="00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</p:grpSp>
        <p:sp>
          <p:nvSpPr>
            <p:cNvPr id="6163" name="Text Box 8"/>
            <p:cNvSpPr txBox="1">
              <a:spLocks noChangeArrowheads="1"/>
            </p:cNvSpPr>
            <p:nvPr/>
          </p:nvSpPr>
          <p:spPr bwMode="auto">
            <a:xfrm>
              <a:off x="136" y="3455"/>
              <a:ext cx="124" cy="296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it-IT" sz="2400"/>
            </a:p>
          </p:txBody>
        </p:sp>
        <p:sp>
          <p:nvSpPr>
            <p:cNvPr id="6164" name="Freeform 13"/>
            <p:cNvSpPr>
              <a:spLocks/>
            </p:cNvSpPr>
            <p:nvPr/>
          </p:nvSpPr>
          <p:spPr bwMode="auto">
            <a:xfrm rot="-1371674">
              <a:off x="1776" y="768"/>
              <a:ext cx="1004" cy="1367"/>
            </a:xfrm>
            <a:custGeom>
              <a:avLst/>
              <a:gdLst>
                <a:gd name="T0" fmla="*/ 0 w 1004"/>
                <a:gd name="T1" fmla="*/ 1367 h 1367"/>
                <a:gd name="T2" fmla="*/ 1004 w 1004"/>
                <a:gd name="T3" fmla="*/ 0 h 1367"/>
                <a:gd name="T4" fmla="*/ 1004 w 1004"/>
                <a:gd name="T5" fmla="*/ 0 h 13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4" h="1367">
                  <a:moveTo>
                    <a:pt x="0" y="1367"/>
                  </a:moveTo>
                  <a:lnTo>
                    <a:pt x="1004" y="0"/>
                  </a:lnTo>
                </a:path>
              </a:pathLst>
            </a:custGeom>
            <a:solidFill>
              <a:srgbClr val="00FFCC"/>
            </a:solidFill>
            <a:ln w="1047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60" name="Rectangle 46"/>
          <p:cNvSpPr>
            <a:spLocks noGrp="1" noChangeArrowheads="1"/>
          </p:cNvSpPr>
          <p:nvPr>
            <p:ph type="title"/>
          </p:nvPr>
        </p:nvSpPr>
        <p:spPr>
          <a:xfrm>
            <a:off x="215900" y="0"/>
            <a:ext cx="8928100" cy="990600"/>
          </a:xfrm>
        </p:spPr>
        <p:txBody>
          <a:bodyPr/>
          <a:lstStyle/>
          <a:p>
            <a:r>
              <a:rPr lang="it-IT" altLang="it-IT" sz="4000" b="1">
                <a:latin typeface="Trebuchet MS" panose="020B0603020202020204" pitchFamily="34" charset="0"/>
              </a:rPr>
              <a:t>Obiettivo del corso di Reti Logiche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8575" y="6523038"/>
            <a:ext cx="23558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R. Laschi, T. </a:t>
            </a:r>
            <a:r>
              <a:rPr lang="it-IT" sz="1400" dirty="0" err="1">
                <a:solidFill>
                  <a:schemeClr val="bg1">
                    <a:lumMod val="75000"/>
                  </a:schemeClr>
                </a:solidFill>
              </a:rPr>
              <a:t>Salmon</a:t>
            </a:r>
            <a:r>
              <a:rPr lang="it-IT" sz="1400" dirty="0">
                <a:solidFill>
                  <a:schemeClr val="bg1">
                    <a:lumMod val="75000"/>
                  </a:schemeClr>
                </a:solidFill>
              </a:rPr>
              <a:t> Cinotti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it-IT" altLang="it-IT" sz="2800" b="1"/>
              <a:t>Forme d’onda</a:t>
            </a:r>
            <a:endParaRPr lang="it-IT" altLang="it-IT" sz="2000"/>
          </a:p>
        </p:txBody>
      </p:sp>
      <p:grpSp>
        <p:nvGrpSpPr>
          <p:cNvPr id="39939" name="Group 42"/>
          <p:cNvGrpSpPr>
            <a:grpSpLocks/>
          </p:cNvGrpSpPr>
          <p:nvPr/>
        </p:nvGrpSpPr>
        <p:grpSpPr bwMode="auto">
          <a:xfrm>
            <a:off x="150813" y="1069975"/>
            <a:ext cx="8612187" cy="3997325"/>
            <a:chOff x="95" y="674"/>
            <a:chExt cx="5425" cy="2518"/>
          </a:xfrm>
        </p:grpSpPr>
        <p:sp>
          <p:nvSpPr>
            <p:cNvPr id="39940" name="Text Box 3"/>
            <p:cNvSpPr txBox="1">
              <a:spLocks noChangeArrowheads="1"/>
            </p:cNvSpPr>
            <p:nvPr/>
          </p:nvSpPr>
          <p:spPr bwMode="auto">
            <a:xfrm>
              <a:off x="95" y="1832"/>
              <a:ext cx="11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2400"/>
                <a:t> Il disturbo</a:t>
              </a:r>
            </a:p>
          </p:txBody>
        </p:sp>
        <p:grpSp>
          <p:nvGrpSpPr>
            <p:cNvPr id="39941" name="Group 14"/>
            <p:cNvGrpSpPr>
              <a:grpSpLocks/>
            </p:cNvGrpSpPr>
            <p:nvPr/>
          </p:nvGrpSpPr>
          <p:grpSpPr bwMode="auto">
            <a:xfrm>
              <a:off x="2880" y="1576"/>
              <a:ext cx="2496" cy="808"/>
              <a:chOff x="2832" y="2400"/>
              <a:chExt cx="2496" cy="808"/>
            </a:xfrm>
          </p:grpSpPr>
          <p:sp>
            <p:nvSpPr>
              <p:cNvPr id="39957" name="Freeform 15"/>
              <p:cNvSpPr>
                <a:spLocks/>
              </p:cNvSpPr>
              <p:nvPr/>
            </p:nvSpPr>
            <p:spPr bwMode="auto">
              <a:xfrm>
                <a:off x="2832" y="2400"/>
                <a:ext cx="2496" cy="808"/>
              </a:xfrm>
              <a:custGeom>
                <a:avLst/>
                <a:gdLst>
                  <a:gd name="T0" fmla="*/ 0 w 2496"/>
                  <a:gd name="T1" fmla="*/ 344 h 808"/>
                  <a:gd name="T2" fmla="*/ 96 w 2496"/>
                  <a:gd name="T3" fmla="*/ 536 h 808"/>
                  <a:gd name="T4" fmla="*/ 240 w 2496"/>
                  <a:gd name="T5" fmla="*/ 440 h 808"/>
                  <a:gd name="T6" fmla="*/ 336 w 2496"/>
                  <a:gd name="T7" fmla="*/ 584 h 808"/>
                  <a:gd name="T8" fmla="*/ 480 w 2496"/>
                  <a:gd name="T9" fmla="*/ 536 h 808"/>
                  <a:gd name="T10" fmla="*/ 624 w 2496"/>
                  <a:gd name="T11" fmla="*/ 728 h 808"/>
                  <a:gd name="T12" fmla="*/ 1200 w 2496"/>
                  <a:gd name="T13" fmla="*/ 56 h 808"/>
                  <a:gd name="T14" fmla="*/ 1536 w 2496"/>
                  <a:gd name="T15" fmla="*/ 392 h 808"/>
                  <a:gd name="T16" fmla="*/ 1968 w 2496"/>
                  <a:gd name="T17" fmla="*/ 344 h 808"/>
                  <a:gd name="T18" fmla="*/ 2400 w 2496"/>
                  <a:gd name="T19" fmla="*/ 584 h 808"/>
                  <a:gd name="T20" fmla="*/ 2496 w 2496"/>
                  <a:gd name="T21" fmla="*/ 584 h 8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96" h="808">
                    <a:moveTo>
                      <a:pt x="0" y="344"/>
                    </a:moveTo>
                    <a:cubicBezTo>
                      <a:pt x="28" y="432"/>
                      <a:pt x="56" y="520"/>
                      <a:pt x="96" y="536"/>
                    </a:cubicBezTo>
                    <a:cubicBezTo>
                      <a:pt x="136" y="552"/>
                      <a:pt x="200" y="432"/>
                      <a:pt x="240" y="440"/>
                    </a:cubicBezTo>
                    <a:cubicBezTo>
                      <a:pt x="280" y="448"/>
                      <a:pt x="296" y="568"/>
                      <a:pt x="336" y="584"/>
                    </a:cubicBezTo>
                    <a:cubicBezTo>
                      <a:pt x="376" y="600"/>
                      <a:pt x="432" y="512"/>
                      <a:pt x="480" y="536"/>
                    </a:cubicBezTo>
                    <a:cubicBezTo>
                      <a:pt x="528" y="560"/>
                      <a:pt x="504" y="808"/>
                      <a:pt x="624" y="728"/>
                    </a:cubicBezTo>
                    <a:cubicBezTo>
                      <a:pt x="744" y="648"/>
                      <a:pt x="1048" y="112"/>
                      <a:pt x="1200" y="56"/>
                    </a:cubicBezTo>
                    <a:cubicBezTo>
                      <a:pt x="1352" y="0"/>
                      <a:pt x="1408" y="344"/>
                      <a:pt x="1536" y="392"/>
                    </a:cubicBezTo>
                    <a:cubicBezTo>
                      <a:pt x="1664" y="440"/>
                      <a:pt x="1824" y="312"/>
                      <a:pt x="1968" y="344"/>
                    </a:cubicBezTo>
                    <a:cubicBezTo>
                      <a:pt x="2112" y="376"/>
                      <a:pt x="2312" y="544"/>
                      <a:pt x="2400" y="584"/>
                    </a:cubicBezTo>
                    <a:cubicBezTo>
                      <a:pt x="2488" y="624"/>
                      <a:pt x="2492" y="604"/>
                      <a:pt x="2496" y="584"/>
                    </a:cubicBezTo>
                  </a:path>
                </a:pathLst>
              </a:custGeom>
              <a:noFill/>
              <a:ln w="57150" cap="flat" cmpd="sng">
                <a:solidFill>
                  <a:srgbClr val="33996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9958" name="Freeform 16"/>
              <p:cNvSpPr>
                <a:spLocks/>
              </p:cNvSpPr>
              <p:nvPr/>
            </p:nvSpPr>
            <p:spPr bwMode="auto">
              <a:xfrm>
                <a:off x="3744" y="2448"/>
                <a:ext cx="432" cy="480"/>
              </a:xfrm>
              <a:custGeom>
                <a:avLst/>
                <a:gdLst>
                  <a:gd name="T0" fmla="*/ 0 w 432"/>
                  <a:gd name="T1" fmla="*/ 336 h 480"/>
                  <a:gd name="T2" fmla="*/ 48 w 432"/>
                  <a:gd name="T3" fmla="*/ 480 h 480"/>
                  <a:gd name="T4" fmla="*/ 96 w 432"/>
                  <a:gd name="T5" fmla="*/ 96 h 480"/>
                  <a:gd name="T6" fmla="*/ 192 w 432"/>
                  <a:gd name="T7" fmla="*/ 336 h 480"/>
                  <a:gd name="T8" fmla="*/ 240 w 432"/>
                  <a:gd name="T9" fmla="*/ 0 h 480"/>
                  <a:gd name="T10" fmla="*/ 432 w 432"/>
                  <a:gd name="T11" fmla="*/ 96 h 4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2" h="480">
                    <a:moveTo>
                      <a:pt x="0" y="336"/>
                    </a:moveTo>
                    <a:lnTo>
                      <a:pt x="48" y="480"/>
                    </a:lnTo>
                    <a:lnTo>
                      <a:pt x="96" y="96"/>
                    </a:lnTo>
                    <a:lnTo>
                      <a:pt x="192" y="336"/>
                    </a:lnTo>
                    <a:lnTo>
                      <a:pt x="240" y="0"/>
                    </a:lnTo>
                    <a:lnTo>
                      <a:pt x="432" y="96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9959" name="Freeform 17"/>
              <p:cNvSpPr>
                <a:spLocks/>
              </p:cNvSpPr>
              <p:nvPr/>
            </p:nvSpPr>
            <p:spPr bwMode="auto">
              <a:xfrm>
                <a:off x="4848" y="2688"/>
                <a:ext cx="480" cy="336"/>
              </a:xfrm>
              <a:custGeom>
                <a:avLst/>
                <a:gdLst>
                  <a:gd name="T0" fmla="*/ 0 w 480"/>
                  <a:gd name="T1" fmla="*/ 48 h 336"/>
                  <a:gd name="T2" fmla="*/ 48 w 480"/>
                  <a:gd name="T3" fmla="*/ 0 h 336"/>
                  <a:gd name="T4" fmla="*/ 96 w 480"/>
                  <a:gd name="T5" fmla="*/ 144 h 336"/>
                  <a:gd name="T6" fmla="*/ 144 w 480"/>
                  <a:gd name="T7" fmla="*/ 0 h 336"/>
                  <a:gd name="T8" fmla="*/ 192 w 480"/>
                  <a:gd name="T9" fmla="*/ 144 h 336"/>
                  <a:gd name="T10" fmla="*/ 240 w 480"/>
                  <a:gd name="T11" fmla="*/ 0 h 336"/>
                  <a:gd name="T12" fmla="*/ 288 w 480"/>
                  <a:gd name="T13" fmla="*/ 240 h 336"/>
                  <a:gd name="T14" fmla="*/ 336 w 480"/>
                  <a:gd name="T15" fmla="*/ 48 h 336"/>
                  <a:gd name="T16" fmla="*/ 480 w 480"/>
                  <a:gd name="T17" fmla="*/ 336 h 3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80" h="336">
                    <a:moveTo>
                      <a:pt x="0" y="48"/>
                    </a:moveTo>
                    <a:lnTo>
                      <a:pt x="48" y="0"/>
                    </a:lnTo>
                    <a:lnTo>
                      <a:pt x="96" y="144"/>
                    </a:lnTo>
                    <a:lnTo>
                      <a:pt x="144" y="0"/>
                    </a:lnTo>
                    <a:lnTo>
                      <a:pt x="192" y="144"/>
                    </a:lnTo>
                    <a:lnTo>
                      <a:pt x="240" y="0"/>
                    </a:lnTo>
                    <a:lnTo>
                      <a:pt x="288" y="240"/>
                    </a:lnTo>
                    <a:lnTo>
                      <a:pt x="336" y="48"/>
                    </a:lnTo>
                    <a:lnTo>
                      <a:pt x="480" y="336"/>
                    </a:ln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39942" name="Line 25"/>
            <p:cNvSpPr>
              <a:spLocks noChangeShapeType="1"/>
            </p:cNvSpPr>
            <p:nvPr/>
          </p:nvSpPr>
          <p:spPr bwMode="auto">
            <a:xfrm>
              <a:off x="2736" y="1208"/>
              <a:ext cx="27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9943" name="Line 26"/>
            <p:cNvSpPr>
              <a:spLocks noChangeShapeType="1"/>
            </p:cNvSpPr>
            <p:nvPr/>
          </p:nvSpPr>
          <p:spPr bwMode="auto">
            <a:xfrm>
              <a:off x="3984" y="824"/>
              <a:ext cx="0" cy="38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9944" name="Group 27"/>
            <p:cNvGrpSpPr>
              <a:grpSpLocks/>
            </p:cNvGrpSpPr>
            <p:nvPr/>
          </p:nvGrpSpPr>
          <p:grpSpPr bwMode="auto">
            <a:xfrm>
              <a:off x="95" y="674"/>
              <a:ext cx="5185" cy="902"/>
              <a:chOff x="95" y="674"/>
              <a:chExt cx="5185" cy="902"/>
            </a:xfrm>
          </p:grpSpPr>
          <p:sp>
            <p:nvSpPr>
              <p:cNvPr id="39952" name="Freeform 28"/>
              <p:cNvSpPr>
                <a:spLocks/>
              </p:cNvSpPr>
              <p:nvPr/>
            </p:nvSpPr>
            <p:spPr bwMode="auto">
              <a:xfrm>
                <a:off x="2784" y="768"/>
                <a:ext cx="2496" cy="808"/>
              </a:xfrm>
              <a:custGeom>
                <a:avLst/>
                <a:gdLst>
                  <a:gd name="T0" fmla="*/ 0 w 2496"/>
                  <a:gd name="T1" fmla="*/ 344 h 808"/>
                  <a:gd name="T2" fmla="*/ 96 w 2496"/>
                  <a:gd name="T3" fmla="*/ 536 h 808"/>
                  <a:gd name="T4" fmla="*/ 240 w 2496"/>
                  <a:gd name="T5" fmla="*/ 440 h 808"/>
                  <a:gd name="T6" fmla="*/ 336 w 2496"/>
                  <a:gd name="T7" fmla="*/ 584 h 808"/>
                  <a:gd name="T8" fmla="*/ 480 w 2496"/>
                  <a:gd name="T9" fmla="*/ 536 h 808"/>
                  <a:gd name="T10" fmla="*/ 624 w 2496"/>
                  <a:gd name="T11" fmla="*/ 728 h 808"/>
                  <a:gd name="T12" fmla="*/ 1200 w 2496"/>
                  <a:gd name="T13" fmla="*/ 56 h 808"/>
                  <a:gd name="T14" fmla="*/ 1536 w 2496"/>
                  <a:gd name="T15" fmla="*/ 392 h 808"/>
                  <a:gd name="T16" fmla="*/ 1968 w 2496"/>
                  <a:gd name="T17" fmla="*/ 344 h 808"/>
                  <a:gd name="T18" fmla="*/ 2400 w 2496"/>
                  <a:gd name="T19" fmla="*/ 584 h 808"/>
                  <a:gd name="T20" fmla="*/ 2496 w 2496"/>
                  <a:gd name="T21" fmla="*/ 584 h 8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96" h="808">
                    <a:moveTo>
                      <a:pt x="0" y="344"/>
                    </a:moveTo>
                    <a:cubicBezTo>
                      <a:pt x="28" y="432"/>
                      <a:pt x="56" y="520"/>
                      <a:pt x="96" y="536"/>
                    </a:cubicBezTo>
                    <a:cubicBezTo>
                      <a:pt x="136" y="552"/>
                      <a:pt x="200" y="432"/>
                      <a:pt x="240" y="440"/>
                    </a:cubicBezTo>
                    <a:cubicBezTo>
                      <a:pt x="280" y="448"/>
                      <a:pt x="296" y="568"/>
                      <a:pt x="336" y="584"/>
                    </a:cubicBezTo>
                    <a:cubicBezTo>
                      <a:pt x="376" y="600"/>
                      <a:pt x="432" y="512"/>
                      <a:pt x="480" y="536"/>
                    </a:cubicBezTo>
                    <a:cubicBezTo>
                      <a:pt x="528" y="560"/>
                      <a:pt x="504" y="808"/>
                      <a:pt x="624" y="728"/>
                    </a:cubicBezTo>
                    <a:cubicBezTo>
                      <a:pt x="744" y="648"/>
                      <a:pt x="1048" y="112"/>
                      <a:pt x="1200" y="56"/>
                    </a:cubicBezTo>
                    <a:cubicBezTo>
                      <a:pt x="1352" y="0"/>
                      <a:pt x="1408" y="344"/>
                      <a:pt x="1536" y="392"/>
                    </a:cubicBezTo>
                    <a:cubicBezTo>
                      <a:pt x="1664" y="440"/>
                      <a:pt x="1824" y="312"/>
                      <a:pt x="1968" y="344"/>
                    </a:cubicBezTo>
                    <a:cubicBezTo>
                      <a:pt x="2112" y="376"/>
                      <a:pt x="2312" y="544"/>
                      <a:pt x="2400" y="584"/>
                    </a:cubicBezTo>
                    <a:cubicBezTo>
                      <a:pt x="2488" y="624"/>
                      <a:pt x="2492" y="604"/>
                      <a:pt x="2496" y="584"/>
                    </a:cubicBezTo>
                  </a:path>
                </a:pathLst>
              </a:custGeom>
              <a:noFill/>
              <a:ln w="57150" cap="flat" cmpd="sng">
                <a:solidFill>
                  <a:srgbClr val="33996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9953" name="Text Box 29"/>
              <p:cNvSpPr txBox="1">
                <a:spLocks noChangeArrowheads="1"/>
              </p:cNvSpPr>
              <p:nvPr/>
            </p:nvSpPr>
            <p:spPr bwMode="auto">
              <a:xfrm>
                <a:off x="95" y="946"/>
                <a:ext cx="18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it-IT" altLang="it-IT" sz="2400"/>
                  <a:t> Il segnale analogico</a:t>
                </a:r>
              </a:p>
            </p:txBody>
          </p:sp>
          <p:grpSp>
            <p:nvGrpSpPr>
              <p:cNvPr id="39954" name="Group 30"/>
              <p:cNvGrpSpPr>
                <a:grpSpLocks/>
              </p:cNvGrpSpPr>
              <p:nvPr/>
            </p:nvGrpSpPr>
            <p:grpSpPr bwMode="auto">
              <a:xfrm>
                <a:off x="2010" y="674"/>
                <a:ext cx="1974" cy="306"/>
                <a:chOff x="2010" y="522"/>
                <a:chExt cx="1974" cy="306"/>
              </a:xfrm>
            </p:grpSpPr>
            <p:sp>
              <p:nvSpPr>
                <p:cNvPr id="39955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010" y="522"/>
                  <a:ext cx="1682" cy="306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33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0"/>
                    <a:t>y(t) </a:t>
                  </a:r>
                  <a:r>
                    <a:rPr lang="it-IT" altLang="it-IT" sz="2400" b="0">
                      <a:sym typeface="Symbol" panose="05050102010706020507" pitchFamily="18" charset="2"/>
                    </a:rPr>
                    <a:t> informazione</a:t>
                  </a:r>
                  <a:r>
                    <a:rPr lang="it-IT" altLang="it-IT" sz="2400" b="0"/>
                    <a:t> </a:t>
                  </a:r>
                </a:p>
              </p:txBody>
            </p:sp>
            <p:cxnSp>
              <p:nvCxnSpPr>
                <p:cNvPr id="39956" name="AutoShape 32"/>
                <p:cNvCxnSpPr>
                  <a:cxnSpLocks noChangeShapeType="1"/>
                  <a:stCxn id="39955" idx="1"/>
                  <a:endCxn id="39943" idx="0"/>
                </p:cNvCxnSpPr>
                <p:nvPr/>
              </p:nvCxnSpPr>
              <p:spPr bwMode="auto">
                <a:xfrm rot="10800000" flipH="1">
                  <a:off x="2016" y="663"/>
                  <a:ext cx="1968" cy="12"/>
                </a:xfrm>
                <a:prstGeom prst="curvedConnector4">
                  <a:avLst>
                    <a:gd name="adj1" fmla="val -7315"/>
                    <a:gd name="adj2" fmla="val 2425000"/>
                  </a:avLst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grpSp>
          <p:nvGrpSpPr>
            <p:cNvPr id="39945" name="Group 41"/>
            <p:cNvGrpSpPr>
              <a:grpSpLocks/>
            </p:cNvGrpSpPr>
            <p:nvPr/>
          </p:nvGrpSpPr>
          <p:grpSpPr bwMode="auto">
            <a:xfrm>
              <a:off x="283" y="2384"/>
              <a:ext cx="5141" cy="808"/>
              <a:chOff x="283" y="2384"/>
              <a:chExt cx="5141" cy="808"/>
            </a:xfrm>
          </p:grpSpPr>
          <p:sp>
            <p:nvSpPr>
              <p:cNvPr id="39946" name="Text Box 35"/>
              <p:cNvSpPr txBox="1">
                <a:spLocks noChangeArrowheads="1"/>
              </p:cNvSpPr>
              <p:nvPr/>
            </p:nvSpPr>
            <p:spPr bwMode="auto">
              <a:xfrm>
                <a:off x="283" y="2499"/>
                <a:ext cx="2166" cy="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it-IT" altLang="it-IT" sz="2400"/>
                  <a:t> Il segnale binario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800"/>
                  <a:t>segnale analogico interpretato come variabile binaria</a:t>
                </a:r>
              </a:p>
            </p:txBody>
          </p:sp>
          <p:grpSp>
            <p:nvGrpSpPr>
              <p:cNvPr id="39947" name="Group 36"/>
              <p:cNvGrpSpPr>
                <a:grpSpLocks/>
              </p:cNvGrpSpPr>
              <p:nvPr/>
            </p:nvGrpSpPr>
            <p:grpSpPr bwMode="auto">
              <a:xfrm>
                <a:off x="2880" y="2384"/>
                <a:ext cx="2544" cy="808"/>
                <a:chOff x="2832" y="3264"/>
                <a:chExt cx="2544" cy="808"/>
              </a:xfrm>
            </p:grpSpPr>
            <p:sp>
              <p:nvSpPr>
                <p:cNvPr id="39949" name="Rectangle 37"/>
                <p:cNvSpPr>
                  <a:spLocks noChangeArrowheads="1"/>
                </p:cNvSpPr>
                <p:nvPr/>
              </p:nvSpPr>
              <p:spPr bwMode="auto">
                <a:xfrm>
                  <a:off x="2832" y="3744"/>
                  <a:ext cx="2544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/>
                    <a:t>L</a:t>
                  </a:r>
                </a:p>
              </p:txBody>
            </p:sp>
            <p:sp>
              <p:nvSpPr>
                <p:cNvPr id="39950" name="Rectangle 38"/>
                <p:cNvSpPr>
                  <a:spLocks noChangeArrowheads="1"/>
                </p:cNvSpPr>
                <p:nvPr/>
              </p:nvSpPr>
              <p:spPr bwMode="auto">
                <a:xfrm>
                  <a:off x="2832" y="3264"/>
                  <a:ext cx="2544" cy="384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600"/>
                    <a:t>H</a:t>
                  </a:r>
                </a:p>
              </p:txBody>
            </p:sp>
            <p:sp>
              <p:nvSpPr>
                <p:cNvPr id="39951" name="Freeform 39"/>
                <p:cNvSpPr>
                  <a:spLocks/>
                </p:cNvSpPr>
                <p:nvPr/>
              </p:nvSpPr>
              <p:spPr bwMode="auto">
                <a:xfrm>
                  <a:off x="2880" y="3264"/>
                  <a:ext cx="2496" cy="808"/>
                </a:xfrm>
                <a:custGeom>
                  <a:avLst/>
                  <a:gdLst>
                    <a:gd name="T0" fmla="*/ 0 w 2496"/>
                    <a:gd name="T1" fmla="*/ 344 h 808"/>
                    <a:gd name="T2" fmla="*/ 96 w 2496"/>
                    <a:gd name="T3" fmla="*/ 536 h 808"/>
                    <a:gd name="T4" fmla="*/ 240 w 2496"/>
                    <a:gd name="T5" fmla="*/ 440 h 808"/>
                    <a:gd name="T6" fmla="*/ 336 w 2496"/>
                    <a:gd name="T7" fmla="*/ 584 h 808"/>
                    <a:gd name="T8" fmla="*/ 480 w 2496"/>
                    <a:gd name="T9" fmla="*/ 536 h 808"/>
                    <a:gd name="T10" fmla="*/ 624 w 2496"/>
                    <a:gd name="T11" fmla="*/ 728 h 808"/>
                    <a:gd name="T12" fmla="*/ 1200 w 2496"/>
                    <a:gd name="T13" fmla="*/ 56 h 808"/>
                    <a:gd name="T14" fmla="*/ 1536 w 2496"/>
                    <a:gd name="T15" fmla="*/ 392 h 808"/>
                    <a:gd name="T16" fmla="*/ 1968 w 2496"/>
                    <a:gd name="T17" fmla="*/ 344 h 808"/>
                    <a:gd name="T18" fmla="*/ 2400 w 2496"/>
                    <a:gd name="T19" fmla="*/ 584 h 808"/>
                    <a:gd name="T20" fmla="*/ 2496 w 2496"/>
                    <a:gd name="T21" fmla="*/ 584 h 8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96" h="808">
                      <a:moveTo>
                        <a:pt x="0" y="344"/>
                      </a:moveTo>
                      <a:cubicBezTo>
                        <a:pt x="28" y="432"/>
                        <a:pt x="56" y="520"/>
                        <a:pt x="96" y="536"/>
                      </a:cubicBezTo>
                      <a:cubicBezTo>
                        <a:pt x="136" y="552"/>
                        <a:pt x="200" y="432"/>
                        <a:pt x="240" y="440"/>
                      </a:cubicBezTo>
                      <a:cubicBezTo>
                        <a:pt x="280" y="448"/>
                        <a:pt x="296" y="568"/>
                        <a:pt x="336" y="584"/>
                      </a:cubicBezTo>
                      <a:cubicBezTo>
                        <a:pt x="376" y="600"/>
                        <a:pt x="432" y="512"/>
                        <a:pt x="480" y="536"/>
                      </a:cubicBezTo>
                      <a:cubicBezTo>
                        <a:pt x="528" y="560"/>
                        <a:pt x="504" y="808"/>
                        <a:pt x="624" y="728"/>
                      </a:cubicBezTo>
                      <a:cubicBezTo>
                        <a:pt x="744" y="648"/>
                        <a:pt x="1048" y="112"/>
                        <a:pt x="1200" y="56"/>
                      </a:cubicBezTo>
                      <a:cubicBezTo>
                        <a:pt x="1352" y="0"/>
                        <a:pt x="1408" y="344"/>
                        <a:pt x="1536" y="392"/>
                      </a:cubicBezTo>
                      <a:cubicBezTo>
                        <a:pt x="1664" y="440"/>
                        <a:pt x="1824" y="312"/>
                        <a:pt x="1968" y="344"/>
                      </a:cubicBezTo>
                      <a:cubicBezTo>
                        <a:pt x="2112" y="376"/>
                        <a:pt x="2312" y="544"/>
                        <a:pt x="2400" y="584"/>
                      </a:cubicBezTo>
                      <a:cubicBezTo>
                        <a:pt x="2488" y="624"/>
                        <a:pt x="2492" y="604"/>
                        <a:pt x="2496" y="58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39948" name="Freeform 40"/>
              <p:cNvSpPr>
                <a:spLocks/>
              </p:cNvSpPr>
              <p:nvPr/>
            </p:nvSpPr>
            <p:spPr bwMode="auto">
              <a:xfrm>
                <a:off x="2928" y="2624"/>
                <a:ext cx="2448" cy="432"/>
              </a:xfrm>
              <a:custGeom>
                <a:avLst/>
                <a:gdLst>
                  <a:gd name="T0" fmla="*/ 0 w 2448"/>
                  <a:gd name="T1" fmla="*/ 0 h 432"/>
                  <a:gd name="T2" fmla="*/ 96 w 2448"/>
                  <a:gd name="T3" fmla="*/ 432 h 432"/>
                  <a:gd name="T4" fmla="*/ 720 w 2448"/>
                  <a:gd name="T5" fmla="*/ 432 h 432"/>
                  <a:gd name="T6" fmla="*/ 1008 w 2448"/>
                  <a:gd name="T7" fmla="*/ 0 h 432"/>
                  <a:gd name="T8" fmla="*/ 2016 w 2448"/>
                  <a:gd name="T9" fmla="*/ 0 h 432"/>
                  <a:gd name="T10" fmla="*/ 2352 w 2448"/>
                  <a:gd name="T11" fmla="*/ 432 h 432"/>
                  <a:gd name="T12" fmla="*/ 2448 w 2448"/>
                  <a:gd name="T13" fmla="*/ 432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48" h="432">
                    <a:moveTo>
                      <a:pt x="0" y="0"/>
                    </a:moveTo>
                    <a:lnTo>
                      <a:pt x="96" y="432"/>
                    </a:lnTo>
                    <a:lnTo>
                      <a:pt x="720" y="432"/>
                    </a:lnTo>
                    <a:lnTo>
                      <a:pt x="1008" y="0"/>
                    </a:lnTo>
                    <a:lnTo>
                      <a:pt x="2016" y="0"/>
                    </a:lnTo>
                    <a:lnTo>
                      <a:pt x="2352" y="432"/>
                    </a:lnTo>
                    <a:lnTo>
                      <a:pt x="2448" y="432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it-IT" altLang="it-IT" sz="2800" b="1" dirty="0"/>
              <a:t>Forme d’onda di segnali</a:t>
            </a:r>
            <a:endParaRPr lang="it-IT" altLang="it-IT" sz="2000" dirty="0"/>
          </a:p>
        </p:txBody>
      </p:sp>
      <p:grpSp>
        <p:nvGrpSpPr>
          <p:cNvPr id="34819" name="Group 34"/>
          <p:cNvGrpSpPr>
            <a:grpSpLocks/>
          </p:cNvGrpSpPr>
          <p:nvPr/>
        </p:nvGrpSpPr>
        <p:grpSpPr bwMode="auto">
          <a:xfrm>
            <a:off x="265113" y="3784600"/>
            <a:ext cx="8307387" cy="1282700"/>
            <a:chOff x="95" y="3464"/>
            <a:chExt cx="5233" cy="808"/>
          </a:xfrm>
        </p:grpSpPr>
        <p:sp>
          <p:nvSpPr>
            <p:cNvPr id="42009" name="Text Box 4"/>
            <p:cNvSpPr txBox="1">
              <a:spLocks noChangeArrowheads="1"/>
            </p:cNvSpPr>
            <p:nvPr/>
          </p:nvSpPr>
          <p:spPr bwMode="auto">
            <a:xfrm>
              <a:off x="95" y="3464"/>
              <a:ext cx="216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2400" dirty="0"/>
                <a:t> Il segnale digitale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segnale analogico interpretato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come insieme finito di valori</a:t>
              </a:r>
            </a:p>
          </p:txBody>
        </p:sp>
        <p:grpSp>
          <p:nvGrpSpPr>
            <p:cNvPr id="42010" name="Group 5"/>
            <p:cNvGrpSpPr>
              <a:grpSpLocks/>
            </p:cNvGrpSpPr>
            <p:nvPr/>
          </p:nvGrpSpPr>
          <p:grpSpPr bwMode="auto">
            <a:xfrm>
              <a:off x="2736" y="3464"/>
              <a:ext cx="2592" cy="808"/>
              <a:chOff x="2784" y="1488"/>
              <a:chExt cx="2592" cy="808"/>
            </a:xfrm>
          </p:grpSpPr>
          <p:sp>
            <p:nvSpPr>
              <p:cNvPr id="42011" name="Freeform 6"/>
              <p:cNvSpPr>
                <a:spLocks/>
              </p:cNvSpPr>
              <p:nvPr/>
            </p:nvSpPr>
            <p:spPr bwMode="auto">
              <a:xfrm>
                <a:off x="2784" y="1488"/>
                <a:ext cx="2496" cy="808"/>
              </a:xfrm>
              <a:custGeom>
                <a:avLst/>
                <a:gdLst>
                  <a:gd name="T0" fmla="*/ 0 w 2496"/>
                  <a:gd name="T1" fmla="*/ 344 h 808"/>
                  <a:gd name="T2" fmla="*/ 96 w 2496"/>
                  <a:gd name="T3" fmla="*/ 536 h 808"/>
                  <a:gd name="T4" fmla="*/ 240 w 2496"/>
                  <a:gd name="T5" fmla="*/ 440 h 808"/>
                  <a:gd name="T6" fmla="*/ 336 w 2496"/>
                  <a:gd name="T7" fmla="*/ 584 h 808"/>
                  <a:gd name="T8" fmla="*/ 480 w 2496"/>
                  <a:gd name="T9" fmla="*/ 536 h 808"/>
                  <a:gd name="T10" fmla="*/ 624 w 2496"/>
                  <a:gd name="T11" fmla="*/ 728 h 808"/>
                  <a:gd name="T12" fmla="*/ 1200 w 2496"/>
                  <a:gd name="T13" fmla="*/ 56 h 808"/>
                  <a:gd name="T14" fmla="*/ 1536 w 2496"/>
                  <a:gd name="T15" fmla="*/ 392 h 808"/>
                  <a:gd name="T16" fmla="*/ 1968 w 2496"/>
                  <a:gd name="T17" fmla="*/ 344 h 808"/>
                  <a:gd name="T18" fmla="*/ 2400 w 2496"/>
                  <a:gd name="T19" fmla="*/ 584 h 808"/>
                  <a:gd name="T20" fmla="*/ 2496 w 2496"/>
                  <a:gd name="T21" fmla="*/ 584 h 8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96" h="808">
                    <a:moveTo>
                      <a:pt x="0" y="344"/>
                    </a:moveTo>
                    <a:cubicBezTo>
                      <a:pt x="28" y="432"/>
                      <a:pt x="56" y="520"/>
                      <a:pt x="96" y="536"/>
                    </a:cubicBezTo>
                    <a:cubicBezTo>
                      <a:pt x="136" y="552"/>
                      <a:pt x="200" y="432"/>
                      <a:pt x="240" y="440"/>
                    </a:cubicBezTo>
                    <a:cubicBezTo>
                      <a:pt x="280" y="448"/>
                      <a:pt x="296" y="568"/>
                      <a:pt x="336" y="584"/>
                    </a:cubicBezTo>
                    <a:cubicBezTo>
                      <a:pt x="376" y="600"/>
                      <a:pt x="432" y="512"/>
                      <a:pt x="480" y="536"/>
                    </a:cubicBezTo>
                    <a:cubicBezTo>
                      <a:pt x="528" y="560"/>
                      <a:pt x="504" y="808"/>
                      <a:pt x="624" y="728"/>
                    </a:cubicBezTo>
                    <a:cubicBezTo>
                      <a:pt x="744" y="648"/>
                      <a:pt x="1048" y="112"/>
                      <a:pt x="1200" y="56"/>
                    </a:cubicBezTo>
                    <a:cubicBezTo>
                      <a:pt x="1352" y="0"/>
                      <a:pt x="1408" y="344"/>
                      <a:pt x="1536" y="392"/>
                    </a:cubicBezTo>
                    <a:cubicBezTo>
                      <a:pt x="1664" y="440"/>
                      <a:pt x="1824" y="312"/>
                      <a:pt x="1968" y="344"/>
                    </a:cubicBezTo>
                    <a:cubicBezTo>
                      <a:pt x="2112" y="376"/>
                      <a:pt x="2312" y="544"/>
                      <a:pt x="2400" y="584"/>
                    </a:cubicBezTo>
                    <a:cubicBezTo>
                      <a:pt x="2488" y="624"/>
                      <a:pt x="2492" y="604"/>
                      <a:pt x="2496" y="584"/>
                    </a:cubicBezTo>
                  </a:path>
                </a:pathLst>
              </a:custGeom>
              <a:noFill/>
              <a:ln w="57150" cap="flat" cmpd="sng">
                <a:solidFill>
                  <a:srgbClr val="33996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012" name="Line 7"/>
              <p:cNvSpPr>
                <a:spLocks noChangeShapeType="1"/>
              </p:cNvSpPr>
              <p:nvPr/>
            </p:nvSpPr>
            <p:spPr bwMode="auto">
              <a:xfrm>
                <a:off x="2832" y="2216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013" name="Line 8"/>
              <p:cNvSpPr>
                <a:spLocks noChangeShapeType="1"/>
              </p:cNvSpPr>
              <p:nvPr/>
            </p:nvSpPr>
            <p:spPr bwMode="auto">
              <a:xfrm>
                <a:off x="2832" y="2103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014" name="Line 9"/>
              <p:cNvSpPr>
                <a:spLocks noChangeShapeType="1"/>
              </p:cNvSpPr>
              <p:nvPr/>
            </p:nvSpPr>
            <p:spPr bwMode="auto">
              <a:xfrm>
                <a:off x="2832" y="1989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015" name="Line 10"/>
              <p:cNvSpPr>
                <a:spLocks noChangeShapeType="1"/>
              </p:cNvSpPr>
              <p:nvPr/>
            </p:nvSpPr>
            <p:spPr bwMode="auto">
              <a:xfrm>
                <a:off x="2832" y="1876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016" name="Line 11"/>
              <p:cNvSpPr>
                <a:spLocks noChangeShapeType="1"/>
              </p:cNvSpPr>
              <p:nvPr/>
            </p:nvSpPr>
            <p:spPr bwMode="auto">
              <a:xfrm>
                <a:off x="2832" y="1763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017" name="Line 12"/>
              <p:cNvSpPr>
                <a:spLocks noChangeShapeType="1"/>
              </p:cNvSpPr>
              <p:nvPr/>
            </p:nvSpPr>
            <p:spPr bwMode="auto">
              <a:xfrm>
                <a:off x="2832" y="1649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018" name="Line 13"/>
              <p:cNvSpPr>
                <a:spLocks noChangeShapeType="1"/>
              </p:cNvSpPr>
              <p:nvPr/>
            </p:nvSpPr>
            <p:spPr bwMode="auto">
              <a:xfrm>
                <a:off x="2832" y="1536"/>
                <a:ext cx="254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34825" name="Group 27"/>
          <p:cNvGrpSpPr>
            <a:grpSpLocks/>
          </p:cNvGrpSpPr>
          <p:nvPr/>
        </p:nvGrpSpPr>
        <p:grpSpPr bwMode="auto">
          <a:xfrm>
            <a:off x="411163" y="5192713"/>
            <a:ext cx="8161337" cy="1282700"/>
            <a:chOff x="283" y="2384"/>
            <a:chExt cx="5141" cy="808"/>
          </a:xfrm>
        </p:grpSpPr>
        <p:sp>
          <p:nvSpPr>
            <p:cNvPr id="41993" name="Text Box 28"/>
            <p:cNvSpPr txBox="1">
              <a:spLocks noChangeArrowheads="1"/>
            </p:cNvSpPr>
            <p:nvPr/>
          </p:nvSpPr>
          <p:spPr bwMode="auto">
            <a:xfrm>
              <a:off x="283" y="2499"/>
              <a:ext cx="247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2400" dirty="0"/>
                <a:t> Il segnale digitale binario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 dirty="0"/>
                <a:t>segnale analogico interpretato come variabile binaria</a:t>
              </a:r>
            </a:p>
          </p:txBody>
        </p:sp>
        <p:grpSp>
          <p:nvGrpSpPr>
            <p:cNvPr id="41994" name="Group 29"/>
            <p:cNvGrpSpPr>
              <a:grpSpLocks/>
            </p:cNvGrpSpPr>
            <p:nvPr/>
          </p:nvGrpSpPr>
          <p:grpSpPr bwMode="auto">
            <a:xfrm>
              <a:off x="2880" y="2384"/>
              <a:ext cx="2544" cy="808"/>
              <a:chOff x="2832" y="3264"/>
              <a:chExt cx="2544" cy="808"/>
            </a:xfrm>
          </p:grpSpPr>
          <p:sp>
            <p:nvSpPr>
              <p:cNvPr id="41996" name="Rectangle 30"/>
              <p:cNvSpPr>
                <a:spLocks noChangeArrowheads="1"/>
              </p:cNvSpPr>
              <p:nvPr/>
            </p:nvSpPr>
            <p:spPr bwMode="auto">
              <a:xfrm>
                <a:off x="2832" y="3744"/>
                <a:ext cx="2544" cy="28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/>
                  <a:t>L</a:t>
                </a:r>
              </a:p>
            </p:txBody>
          </p:sp>
          <p:sp>
            <p:nvSpPr>
              <p:cNvPr id="41997" name="Rectangle 31"/>
              <p:cNvSpPr>
                <a:spLocks noChangeArrowheads="1"/>
              </p:cNvSpPr>
              <p:nvPr/>
            </p:nvSpPr>
            <p:spPr bwMode="auto">
              <a:xfrm>
                <a:off x="2832" y="3264"/>
                <a:ext cx="2544" cy="384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/>
                  <a:t>H</a:t>
                </a:r>
              </a:p>
            </p:txBody>
          </p:sp>
          <p:sp>
            <p:nvSpPr>
              <p:cNvPr id="41998" name="Freeform 32"/>
              <p:cNvSpPr>
                <a:spLocks/>
              </p:cNvSpPr>
              <p:nvPr/>
            </p:nvSpPr>
            <p:spPr bwMode="auto">
              <a:xfrm>
                <a:off x="2880" y="3264"/>
                <a:ext cx="2496" cy="808"/>
              </a:xfrm>
              <a:custGeom>
                <a:avLst/>
                <a:gdLst>
                  <a:gd name="T0" fmla="*/ 0 w 2496"/>
                  <a:gd name="T1" fmla="*/ 344 h 808"/>
                  <a:gd name="T2" fmla="*/ 96 w 2496"/>
                  <a:gd name="T3" fmla="*/ 536 h 808"/>
                  <a:gd name="T4" fmla="*/ 240 w 2496"/>
                  <a:gd name="T5" fmla="*/ 440 h 808"/>
                  <a:gd name="T6" fmla="*/ 336 w 2496"/>
                  <a:gd name="T7" fmla="*/ 584 h 808"/>
                  <a:gd name="T8" fmla="*/ 480 w 2496"/>
                  <a:gd name="T9" fmla="*/ 536 h 808"/>
                  <a:gd name="T10" fmla="*/ 624 w 2496"/>
                  <a:gd name="T11" fmla="*/ 728 h 808"/>
                  <a:gd name="T12" fmla="*/ 1200 w 2496"/>
                  <a:gd name="T13" fmla="*/ 56 h 808"/>
                  <a:gd name="T14" fmla="*/ 1536 w 2496"/>
                  <a:gd name="T15" fmla="*/ 392 h 808"/>
                  <a:gd name="T16" fmla="*/ 1968 w 2496"/>
                  <a:gd name="T17" fmla="*/ 344 h 808"/>
                  <a:gd name="T18" fmla="*/ 2400 w 2496"/>
                  <a:gd name="T19" fmla="*/ 584 h 808"/>
                  <a:gd name="T20" fmla="*/ 2496 w 2496"/>
                  <a:gd name="T21" fmla="*/ 584 h 8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96" h="808">
                    <a:moveTo>
                      <a:pt x="0" y="344"/>
                    </a:moveTo>
                    <a:cubicBezTo>
                      <a:pt x="28" y="432"/>
                      <a:pt x="56" y="520"/>
                      <a:pt x="96" y="536"/>
                    </a:cubicBezTo>
                    <a:cubicBezTo>
                      <a:pt x="136" y="552"/>
                      <a:pt x="200" y="432"/>
                      <a:pt x="240" y="440"/>
                    </a:cubicBezTo>
                    <a:cubicBezTo>
                      <a:pt x="280" y="448"/>
                      <a:pt x="296" y="568"/>
                      <a:pt x="336" y="584"/>
                    </a:cubicBezTo>
                    <a:cubicBezTo>
                      <a:pt x="376" y="600"/>
                      <a:pt x="432" y="512"/>
                      <a:pt x="480" y="536"/>
                    </a:cubicBezTo>
                    <a:cubicBezTo>
                      <a:pt x="528" y="560"/>
                      <a:pt x="504" y="808"/>
                      <a:pt x="624" y="728"/>
                    </a:cubicBezTo>
                    <a:cubicBezTo>
                      <a:pt x="744" y="648"/>
                      <a:pt x="1048" y="112"/>
                      <a:pt x="1200" y="56"/>
                    </a:cubicBezTo>
                    <a:cubicBezTo>
                      <a:pt x="1352" y="0"/>
                      <a:pt x="1408" y="344"/>
                      <a:pt x="1536" y="392"/>
                    </a:cubicBezTo>
                    <a:cubicBezTo>
                      <a:pt x="1664" y="440"/>
                      <a:pt x="1824" y="312"/>
                      <a:pt x="1968" y="344"/>
                    </a:cubicBezTo>
                    <a:cubicBezTo>
                      <a:pt x="2112" y="376"/>
                      <a:pt x="2312" y="544"/>
                      <a:pt x="2400" y="584"/>
                    </a:cubicBezTo>
                    <a:cubicBezTo>
                      <a:pt x="2488" y="624"/>
                      <a:pt x="2492" y="604"/>
                      <a:pt x="2496" y="584"/>
                    </a:cubicBezTo>
                  </a:path>
                </a:pathLst>
              </a:custGeom>
              <a:noFill/>
              <a:ln w="57150" cap="flat" cmpd="sng">
                <a:solidFill>
                  <a:srgbClr val="33996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41995" name="Freeform 33"/>
            <p:cNvSpPr>
              <a:spLocks/>
            </p:cNvSpPr>
            <p:nvPr/>
          </p:nvSpPr>
          <p:spPr bwMode="auto">
            <a:xfrm>
              <a:off x="2928" y="2624"/>
              <a:ext cx="2448" cy="432"/>
            </a:xfrm>
            <a:custGeom>
              <a:avLst/>
              <a:gdLst>
                <a:gd name="T0" fmla="*/ 0 w 2448"/>
                <a:gd name="T1" fmla="*/ 0 h 432"/>
                <a:gd name="T2" fmla="*/ 96 w 2448"/>
                <a:gd name="T3" fmla="*/ 432 h 432"/>
                <a:gd name="T4" fmla="*/ 720 w 2448"/>
                <a:gd name="T5" fmla="*/ 432 h 432"/>
                <a:gd name="T6" fmla="*/ 1008 w 2448"/>
                <a:gd name="T7" fmla="*/ 0 h 432"/>
                <a:gd name="T8" fmla="*/ 2016 w 2448"/>
                <a:gd name="T9" fmla="*/ 0 h 432"/>
                <a:gd name="T10" fmla="*/ 2352 w 2448"/>
                <a:gd name="T11" fmla="*/ 432 h 432"/>
                <a:gd name="T12" fmla="*/ 2448 w 2448"/>
                <a:gd name="T13" fmla="*/ 432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48" h="432">
                  <a:moveTo>
                    <a:pt x="0" y="0"/>
                  </a:moveTo>
                  <a:lnTo>
                    <a:pt x="96" y="432"/>
                  </a:lnTo>
                  <a:lnTo>
                    <a:pt x="720" y="432"/>
                  </a:lnTo>
                  <a:lnTo>
                    <a:pt x="1008" y="0"/>
                  </a:lnTo>
                  <a:lnTo>
                    <a:pt x="2016" y="0"/>
                  </a:lnTo>
                  <a:lnTo>
                    <a:pt x="2352" y="432"/>
                  </a:lnTo>
                  <a:lnTo>
                    <a:pt x="2448" y="43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150813" y="1056481"/>
            <a:ext cx="8612187" cy="1431925"/>
            <a:chOff x="150813" y="1056481"/>
            <a:chExt cx="8612187" cy="1431925"/>
          </a:xfrm>
        </p:grpSpPr>
        <p:sp>
          <p:nvSpPr>
            <p:cNvPr id="41989" name="Line 19"/>
            <p:cNvSpPr>
              <a:spLocks noChangeShapeType="1"/>
            </p:cNvSpPr>
            <p:nvPr/>
          </p:nvSpPr>
          <p:spPr bwMode="auto">
            <a:xfrm>
              <a:off x="4343400" y="1917700"/>
              <a:ext cx="441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4824" name="Group 21"/>
            <p:cNvGrpSpPr>
              <a:grpSpLocks/>
            </p:cNvGrpSpPr>
            <p:nvPr/>
          </p:nvGrpSpPr>
          <p:grpSpPr bwMode="auto">
            <a:xfrm>
              <a:off x="150813" y="1056481"/>
              <a:ext cx="8231187" cy="1431925"/>
              <a:chOff x="95" y="674"/>
              <a:chExt cx="5185" cy="902"/>
            </a:xfrm>
          </p:grpSpPr>
          <p:sp>
            <p:nvSpPr>
              <p:cNvPr id="41999" name="Freeform 22"/>
              <p:cNvSpPr>
                <a:spLocks/>
              </p:cNvSpPr>
              <p:nvPr/>
            </p:nvSpPr>
            <p:spPr bwMode="auto">
              <a:xfrm>
                <a:off x="2784" y="768"/>
                <a:ext cx="2496" cy="808"/>
              </a:xfrm>
              <a:custGeom>
                <a:avLst/>
                <a:gdLst>
                  <a:gd name="T0" fmla="*/ 0 w 2496"/>
                  <a:gd name="T1" fmla="*/ 344 h 808"/>
                  <a:gd name="T2" fmla="*/ 96 w 2496"/>
                  <a:gd name="T3" fmla="*/ 536 h 808"/>
                  <a:gd name="T4" fmla="*/ 240 w 2496"/>
                  <a:gd name="T5" fmla="*/ 440 h 808"/>
                  <a:gd name="T6" fmla="*/ 336 w 2496"/>
                  <a:gd name="T7" fmla="*/ 584 h 808"/>
                  <a:gd name="T8" fmla="*/ 480 w 2496"/>
                  <a:gd name="T9" fmla="*/ 536 h 808"/>
                  <a:gd name="T10" fmla="*/ 624 w 2496"/>
                  <a:gd name="T11" fmla="*/ 728 h 808"/>
                  <a:gd name="T12" fmla="*/ 1200 w 2496"/>
                  <a:gd name="T13" fmla="*/ 56 h 808"/>
                  <a:gd name="T14" fmla="*/ 1536 w 2496"/>
                  <a:gd name="T15" fmla="*/ 392 h 808"/>
                  <a:gd name="T16" fmla="*/ 1968 w 2496"/>
                  <a:gd name="T17" fmla="*/ 344 h 808"/>
                  <a:gd name="T18" fmla="*/ 2400 w 2496"/>
                  <a:gd name="T19" fmla="*/ 584 h 808"/>
                  <a:gd name="T20" fmla="*/ 2496 w 2496"/>
                  <a:gd name="T21" fmla="*/ 584 h 80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96" h="808">
                    <a:moveTo>
                      <a:pt x="0" y="344"/>
                    </a:moveTo>
                    <a:cubicBezTo>
                      <a:pt x="28" y="432"/>
                      <a:pt x="56" y="520"/>
                      <a:pt x="96" y="536"/>
                    </a:cubicBezTo>
                    <a:cubicBezTo>
                      <a:pt x="136" y="552"/>
                      <a:pt x="200" y="432"/>
                      <a:pt x="240" y="440"/>
                    </a:cubicBezTo>
                    <a:cubicBezTo>
                      <a:pt x="280" y="448"/>
                      <a:pt x="296" y="568"/>
                      <a:pt x="336" y="584"/>
                    </a:cubicBezTo>
                    <a:cubicBezTo>
                      <a:pt x="376" y="600"/>
                      <a:pt x="432" y="512"/>
                      <a:pt x="480" y="536"/>
                    </a:cubicBezTo>
                    <a:cubicBezTo>
                      <a:pt x="528" y="560"/>
                      <a:pt x="504" y="808"/>
                      <a:pt x="624" y="728"/>
                    </a:cubicBezTo>
                    <a:cubicBezTo>
                      <a:pt x="744" y="648"/>
                      <a:pt x="1048" y="112"/>
                      <a:pt x="1200" y="56"/>
                    </a:cubicBezTo>
                    <a:cubicBezTo>
                      <a:pt x="1352" y="0"/>
                      <a:pt x="1408" y="344"/>
                      <a:pt x="1536" y="392"/>
                    </a:cubicBezTo>
                    <a:cubicBezTo>
                      <a:pt x="1664" y="440"/>
                      <a:pt x="1824" y="312"/>
                      <a:pt x="1968" y="344"/>
                    </a:cubicBezTo>
                    <a:cubicBezTo>
                      <a:pt x="2112" y="376"/>
                      <a:pt x="2312" y="544"/>
                      <a:pt x="2400" y="584"/>
                    </a:cubicBezTo>
                    <a:cubicBezTo>
                      <a:pt x="2488" y="624"/>
                      <a:pt x="2492" y="604"/>
                      <a:pt x="2496" y="584"/>
                    </a:cubicBezTo>
                  </a:path>
                </a:pathLst>
              </a:custGeom>
              <a:noFill/>
              <a:ln w="57150" cap="flat" cmpd="sng">
                <a:solidFill>
                  <a:srgbClr val="339966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2000" name="Text Box 23"/>
              <p:cNvSpPr txBox="1">
                <a:spLocks noChangeArrowheads="1"/>
              </p:cNvSpPr>
              <p:nvPr/>
            </p:nvSpPr>
            <p:spPr bwMode="auto">
              <a:xfrm>
                <a:off x="95" y="946"/>
                <a:ext cx="183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it-IT" altLang="it-IT" sz="2400" dirty="0"/>
                  <a:t> Il segnale analogico</a:t>
                </a:r>
              </a:p>
            </p:txBody>
          </p:sp>
          <p:grpSp>
            <p:nvGrpSpPr>
              <p:cNvPr id="42001" name="Group 24"/>
              <p:cNvGrpSpPr>
                <a:grpSpLocks/>
              </p:cNvGrpSpPr>
              <p:nvPr/>
            </p:nvGrpSpPr>
            <p:grpSpPr bwMode="auto">
              <a:xfrm>
                <a:off x="2010" y="674"/>
                <a:ext cx="1953" cy="306"/>
                <a:chOff x="2010" y="522"/>
                <a:chExt cx="1953" cy="306"/>
              </a:xfrm>
            </p:grpSpPr>
            <p:sp>
              <p:nvSpPr>
                <p:cNvPr id="4200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010" y="522"/>
                  <a:ext cx="1682" cy="306"/>
                </a:xfrm>
                <a:prstGeom prst="rect">
                  <a:avLst/>
                </a:prstGeom>
                <a:noFill/>
                <a:ln w="2857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33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0"/>
                    <a:t>y(t) </a:t>
                  </a:r>
                  <a:r>
                    <a:rPr lang="it-IT" altLang="it-IT" sz="2400" b="0">
                      <a:sym typeface="Symbol" panose="05050102010706020507" pitchFamily="18" charset="2"/>
                    </a:rPr>
                    <a:t> informazione</a:t>
                  </a:r>
                  <a:r>
                    <a:rPr lang="it-IT" altLang="it-IT" sz="2400" b="0"/>
                    <a:t> </a:t>
                  </a:r>
                </a:p>
              </p:txBody>
            </p:sp>
            <p:cxnSp>
              <p:nvCxnSpPr>
                <p:cNvPr id="42003" name="AutoShape 26"/>
                <p:cNvCxnSpPr>
                  <a:cxnSpLocks noChangeShapeType="1"/>
                  <a:stCxn id="42002" idx="1"/>
                  <a:endCxn id="41990" idx="0"/>
                </p:cNvCxnSpPr>
                <p:nvPr/>
              </p:nvCxnSpPr>
              <p:spPr bwMode="auto">
                <a:xfrm rot="10800000" flipH="1">
                  <a:off x="2010" y="640"/>
                  <a:ext cx="1953" cy="35"/>
                </a:xfrm>
                <a:prstGeom prst="curvedConnector4">
                  <a:avLst>
                    <a:gd name="adj1" fmla="val -7374"/>
                    <a:gd name="adj2" fmla="val -1514106"/>
                  </a:avLst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3" name="CasellaDiTesto 2"/>
            <p:cNvSpPr txBox="1"/>
            <p:nvPr/>
          </p:nvSpPr>
          <p:spPr>
            <a:xfrm>
              <a:off x="8297739" y="1420268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t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150813" y="2501900"/>
            <a:ext cx="8741667" cy="1282700"/>
            <a:chOff x="150813" y="2501900"/>
            <a:chExt cx="8741667" cy="1282700"/>
          </a:xfrm>
        </p:grpSpPr>
        <p:grpSp>
          <p:nvGrpSpPr>
            <p:cNvPr id="2" name="Gruppo 1"/>
            <p:cNvGrpSpPr>
              <a:grpSpLocks/>
            </p:cNvGrpSpPr>
            <p:nvPr/>
          </p:nvGrpSpPr>
          <p:grpSpPr bwMode="auto">
            <a:xfrm>
              <a:off x="150813" y="2501900"/>
              <a:ext cx="8383587" cy="1282700"/>
              <a:chOff x="150813" y="2501900"/>
              <a:chExt cx="8383587" cy="1282700"/>
            </a:xfrm>
          </p:grpSpPr>
          <p:sp>
            <p:nvSpPr>
              <p:cNvPr id="42004" name="Text Box 14"/>
              <p:cNvSpPr txBox="1">
                <a:spLocks noChangeArrowheads="1"/>
              </p:cNvSpPr>
              <p:nvPr/>
            </p:nvSpPr>
            <p:spPr bwMode="auto">
              <a:xfrm>
                <a:off x="150813" y="2908300"/>
                <a:ext cx="1747837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it-IT" altLang="it-IT" sz="2400" dirty="0"/>
                  <a:t> Il disturbo</a:t>
                </a:r>
              </a:p>
            </p:txBody>
          </p:sp>
          <p:grpSp>
            <p:nvGrpSpPr>
              <p:cNvPr id="42005" name="Group 15"/>
              <p:cNvGrpSpPr>
                <a:grpSpLocks/>
              </p:cNvGrpSpPr>
              <p:nvPr/>
            </p:nvGrpSpPr>
            <p:grpSpPr bwMode="auto">
              <a:xfrm>
                <a:off x="4572000" y="2501900"/>
                <a:ext cx="3962400" cy="1282700"/>
                <a:chOff x="2832" y="2400"/>
                <a:chExt cx="2496" cy="808"/>
              </a:xfrm>
            </p:grpSpPr>
            <p:sp>
              <p:nvSpPr>
                <p:cNvPr id="42006" name="Freeform 16"/>
                <p:cNvSpPr>
                  <a:spLocks/>
                </p:cNvSpPr>
                <p:nvPr/>
              </p:nvSpPr>
              <p:spPr bwMode="auto">
                <a:xfrm>
                  <a:off x="2832" y="2400"/>
                  <a:ext cx="2496" cy="808"/>
                </a:xfrm>
                <a:custGeom>
                  <a:avLst/>
                  <a:gdLst>
                    <a:gd name="T0" fmla="*/ 0 w 2496"/>
                    <a:gd name="T1" fmla="*/ 344 h 808"/>
                    <a:gd name="T2" fmla="*/ 96 w 2496"/>
                    <a:gd name="T3" fmla="*/ 536 h 808"/>
                    <a:gd name="T4" fmla="*/ 240 w 2496"/>
                    <a:gd name="T5" fmla="*/ 440 h 808"/>
                    <a:gd name="T6" fmla="*/ 336 w 2496"/>
                    <a:gd name="T7" fmla="*/ 584 h 808"/>
                    <a:gd name="T8" fmla="*/ 480 w 2496"/>
                    <a:gd name="T9" fmla="*/ 536 h 808"/>
                    <a:gd name="T10" fmla="*/ 624 w 2496"/>
                    <a:gd name="T11" fmla="*/ 728 h 808"/>
                    <a:gd name="T12" fmla="*/ 1200 w 2496"/>
                    <a:gd name="T13" fmla="*/ 56 h 808"/>
                    <a:gd name="T14" fmla="*/ 1536 w 2496"/>
                    <a:gd name="T15" fmla="*/ 392 h 808"/>
                    <a:gd name="T16" fmla="*/ 1968 w 2496"/>
                    <a:gd name="T17" fmla="*/ 344 h 808"/>
                    <a:gd name="T18" fmla="*/ 2400 w 2496"/>
                    <a:gd name="T19" fmla="*/ 584 h 808"/>
                    <a:gd name="T20" fmla="*/ 2496 w 2496"/>
                    <a:gd name="T21" fmla="*/ 584 h 8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496" h="808">
                      <a:moveTo>
                        <a:pt x="0" y="344"/>
                      </a:moveTo>
                      <a:cubicBezTo>
                        <a:pt x="28" y="432"/>
                        <a:pt x="56" y="520"/>
                        <a:pt x="96" y="536"/>
                      </a:cubicBezTo>
                      <a:cubicBezTo>
                        <a:pt x="136" y="552"/>
                        <a:pt x="200" y="432"/>
                        <a:pt x="240" y="440"/>
                      </a:cubicBezTo>
                      <a:cubicBezTo>
                        <a:pt x="280" y="448"/>
                        <a:pt x="296" y="568"/>
                        <a:pt x="336" y="584"/>
                      </a:cubicBezTo>
                      <a:cubicBezTo>
                        <a:pt x="376" y="600"/>
                        <a:pt x="432" y="512"/>
                        <a:pt x="480" y="536"/>
                      </a:cubicBezTo>
                      <a:cubicBezTo>
                        <a:pt x="528" y="560"/>
                        <a:pt x="504" y="808"/>
                        <a:pt x="624" y="728"/>
                      </a:cubicBezTo>
                      <a:cubicBezTo>
                        <a:pt x="744" y="648"/>
                        <a:pt x="1048" y="112"/>
                        <a:pt x="1200" y="56"/>
                      </a:cubicBezTo>
                      <a:cubicBezTo>
                        <a:pt x="1352" y="0"/>
                        <a:pt x="1408" y="344"/>
                        <a:pt x="1536" y="392"/>
                      </a:cubicBezTo>
                      <a:cubicBezTo>
                        <a:pt x="1664" y="440"/>
                        <a:pt x="1824" y="312"/>
                        <a:pt x="1968" y="344"/>
                      </a:cubicBezTo>
                      <a:cubicBezTo>
                        <a:pt x="2112" y="376"/>
                        <a:pt x="2312" y="544"/>
                        <a:pt x="2400" y="584"/>
                      </a:cubicBezTo>
                      <a:cubicBezTo>
                        <a:pt x="2488" y="624"/>
                        <a:pt x="2492" y="604"/>
                        <a:pt x="2496" y="584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339966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2007" name="Freeform 17"/>
                <p:cNvSpPr>
                  <a:spLocks/>
                </p:cNvSpPr>
                <p:nvPr/>
              </p:nvSpPr>
              <p:spPr bwMode="auto">
                <a:xfrm>
                  <a:off x="3550" y="2417"/>
                  <a:ext cx="634" cy="509"/>
                </a:xfrm>
                <a:custGeom>
                  <a:avLst/>
                  <a:gdLst>
                    <a:gd name="T0" fmla="*/ 0 w 432"/>
                    <a:gd name="T1" fmla="*/ 336 h 480"/>
                    <a:gd name="T2" fmla="*/ 48 w 432"/>
                    <a:gd name="T3" fmla="*/ 480 h 480"/>
                    <a:gd name="T4" fmla="*/ 96 w 432"/>
                    <a:gd name="T5" fmla="*/ 96 h 480"/>
                    <a:gd name="T6" fmla="*/ 192 w 432"/>
                    <a:gd name="T7" fmla="*/ 336 h 480"/>
                    <a:gd name="T8" fmla="*/ 240 w 432"/>
                    <a:gd name="T9" fmla="*/ 0 h 480"/>
                    <a:gd name="T10" fmla="*/ 432 w 432"/>
                    <a:gd name="T11" fmla="*/ 96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2" h="480">
                      <a:moveTo>
                        <a:pt x="0" y="336"/>
                      </a:moveTo>
                      <a:lnTo>
                        <a:pt x="48" y="480"/>
                      </a:lnTo>
                      <a:lnTo>
                        <a:pt x="96" y="96"/>
                      </a:lnTo>
                      <a:lnTo>
                        <a:pt x="192" y="336"/>
                      </a:lnTo>
                      <a:lnTo>
                        <a:pt x="240" y="0"/>
                      </a:lnTo>
                      <a:lnTo>
                        <a:pt x="432" y="96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42008" name="Freeform 18"/>
                <p:cNvSpPr>
                  <a:spLocks/>
                </p:cNvSpPr>
                <p:nvPr/>
              </p:nvSpPr>
              <p:spPr bwMode="auto">
                <a:xfrm>
                  <a:off x="4848" y="2688"/>
                  <a:ext cx="480" cy="336"/>
                </a:xfrm>
                <a:custGeom>
                  <a:avLst/>
                  <a:gdLst>
                    <a:gd name="T0" fmla="*/ 0 w 480"/>
                    <a:gd name="T1" fmla="*/ 48 h 336"/>
                    <a:gd name="T2" fmla="*/ 48 w 480"/>
                    <a:gd name="T3" fmla="*/ 0 h 336"/>
                    <a:gd name="T4" fmla="*/ 96 w 480"/>
                    <a:gd name="T5" fmla="*/ 144 h 336"/>
                    <a:gd name="T6" fmla="*/ 144 w 480"/>
                    <a:gd name="T7" fmla="*/ 0 h 336"/>
                    <a:gd name="T8" fmla="*/ 192 w 480"/>
                    <a:gd name="T9" fmla="*/ 144 h 336"/>
                    <a:gd name="T10" fmla="*/ 240 w 480"/>
                    <a:gd name="T11" fmla="*/ 0 h 336"/>
                    <a:gd name="T12" fmla="*/ 288 w 480"/>
                    <a:gd name="T13" fmla="*/ 240 h 336"/>
                    <a:gd name="T14" fmla="*/ 336 w 480"/>
                    <a:gd name="T15" fmla="*/ 48 h 336"/>
                    <a:gd name="T16" fmla="*/ 480 w 480"/>
                    <a:gd name="T17" fmla="*/ 336 h 3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80" h="336">
                      <a:moveTo>
                        <a:pt x="0" y="48"/>
                      </a:moveTo>
                      <a:lnTo>
                        <a:pt x="48" y="0"/>
                      </a:lnTo>
                      <a:lnTo>
                        <a:pt x="96" y="144"/>
                      </a:lnTo>
                      <a:lnTo>
                        <a:pt x="144" y="0"/>
                      </a:lnTo>
                      <a:lnTo>
                        <a:pt x="192" y="144"/>
                      </a:lnTo>
                      <a:lnTo>
                        <a:pt x="240" y="0"/>
                      </a:lnTo>
                      <a:lnTo>
                        <a:pt x="288" y="240"/>
                      </a:lnTo>
                      <a:lnTo>
                        <a:pt x="336" y="48"/>
                      </a:lnTo>
                      <a:lnTo>
                        <a:pt x="480" y="336"/>
                      </a:lnTo>
                    </a:path>
                  </a:pathLst>
                </a:custGeom>
                <a:noFill/>
                <a:ln w="38100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4166616" y="3225800"/>
              <a:ext cx="4725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8534400" y="2738307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t</a:t>
              </a: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6274246" y="1243584"/>
            <a:ext cx="354584" cy="997297"/>
            <a:chOff x="6274246" y="1243584"/>
            <a:chExt cx="354584" cy="997297"/>
          </a:xfrm>
        </p:grpSpPr>
        <p:sp>
          <p:nvSpPr>
            <p:cNvPr id="41990" name="Line 20"/>
            <p:cNvSpPr>
              <a:spLocks noChangeShapeType="1"/>
            </p:cNvSpPr>
            <p:nvPr/>
          </p:nvSpPr>
          <p:spPr bwMode="auto">
            <a:xfrm flipH="1">
              <a:off x="6283048" y="1243584"/>
              <a:ext cx="8024" cy="671829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274246" y="1840771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t</a:t>
              </a:r>
              <a:r>
                <a:rPr lang="it-IT" sz="2000" baseline="-25000" dirty="0"/>
                <a:t>1</a:t>
              </a:r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5903849" y="308689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>
                <a:solidFill>
                  <a:srgbClr val="7030A0"/>
                </a:solidFill>
              </a:rPr>
              <a:t>t</a:t>
            </a:r>
            <a:r>
              <a:rPr lang="it-IT" sz="2000" baseline="-25000" dirty="0" err="1">
                <a:solidFill>
                  <a:srgbClr val="7030A0"/>
                </a:solidFill>
              </a:rPr>
              <a:t>r</a:t>
            </a:r>
            <a:endParaRPr lang="it-IT" sz="2000" baseline="-25000" dirty="0">
              <a:solidFill>
                <a:srgbClr val="7030A0"/>
              </a:solidFill>
            </a:endParaRPr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5949107" y="2744657"/>
            <a:ext cx="0" cy="487493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 type="triangle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34346" y="3832662"/>
            <a:ext cx="27443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sz="1400" dirty="0"/>
              <a:t>5</a:t>
            </a:r>
          </a:p>
          <a:p>
            <a:pPr>
              <a:lnSpc>
                <a:spcPts val="1400"/>
              </a:lnSpc>
            </a:pPr>
            <a:r>
              <a:rPr lang="it-IT" sz="1400" dirty="0"/>
              <a:t>4</a:t>
            </a:r>
          </a:p>
          <a:p>
            <a:pPr>
              <a:lnSpc>
                <a:spcPts val="1400"/>
              </a:lnSpc>
            </a:pPr>
            <a:r>
              <a:rPr lang="it-IT" sz="1400" dirty="0"/>
              <a:t>3</a:t>
            </a:r>
          </a:p>
          <a:p>
            <a:pPr>
              <a:lnSpc>
                <a:spcPts val="1400"/>
              </a:lnSpc>
            </a:pPr>
            <a:r>
              <a:rPr lang="it-IT" sz="1400" dirty="0"/>
              <a:t>2</a:t>
            </a:r>
          </a:p>
          <a:p>
            <a:pPr>
              <a:lnSpc>
                <a:spcPts val="1400"/>
              </a:lnSpc>
            </a:pPr>
            <a:r>
              <a:rPr lang="it-IT" sz="1400" dirty="0"/>
              <a:t>1</a:t>
            </a:r>
          </a:p>
          <a:p>
            <a:pPr>
              <a:lnSpc>
                <a:spcPts val="1400"/>
              </a:lnSpc>
            </a:pPr>
            <a:r>
              <a:rPr lang="it-IT" sz="1400" dirty="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o 42"/>
          <p:cNvGrpSpPr>
            <a:grpSpLocks/>
          </p:cNvGrpSpPr>
          <p:nvPr/>
        </p:nvGrpSpPr>
        <p:grpSpPr bwMode="auto">
          <a:xfrm>
            <a:off x="227243" y="2237565"/>
            <a:ext cx="8240712" cy="1793875"/>
            <a:chOff x="226452" y="2448641"/>
            <a:chExt cx="8242039" cy="1793607"/>
          </a:xfrm>
        </p:grpSpPr>
        <p:sp>
          <p:nvSpPr>
            <p:cNvPr id="44054" name="Rectangle 30"/>
            <p:cNvSpPr>
              <a:spLocks noChangeArrowheads="1"/>
            </p:cNvSpPr>
            <p:nvPr/>
          </p:nvSpPr>
          <p:spPr bwMode="auto">
            <a:xfrm>
              <a:off x="1051393" y="3561158"/>
              <a:ext cx="7417097" cy="6762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  <p:sp>
          <p:nvSpPr>
            <p:cNvPr id="44055" name="Rectangle 31"/>
            <p:cNvSpPr>
              <a:spLocks noChangeArrowheads="1"/>
            </p:cNvSpPr>
            <p:nvPr/>
          </p:nvSpPr>
          <p:spPr bwMode="auto">
            <a:xfrm>
              <a:off x="1051394" y="2505980"/>
              <a:ext cx="7417097" cy="601945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  <p:sp>
          <p:nvSpPr>
            <p:cNvPr id="44056" name="Freeform 32"/>
            <p:cNvSpPr>
              <a:spLocks/>
            </p:cNvSpPr>
            <p:nvPr/>
          </p:nvSpPr>
          <p:spPr bwMode="auto">
            <a:xfrm>
              <a:off x="1711133" y="2858452"/>
              <a:ext cx="4758680" cy="1383796"/>
            </a:xfrm>
            <a:custGeom>
              <a:avLst/>
              <a:gdLst>
                <a:gd name="T0" fmla="*/ 0 w 2496"/>
                <a:gd name="T1" fmla="*/ 1008973959 h 808"/>
                <a:gd name="T2" fmla="*/ 348943175 w 2496"/>
                <a:gd name="T3" fmla="*/ 1572122415 h 808"/>
                <a:gd name="T4" fmla="*/ 872357938 w 2496"/>
                <a:gd name="T5" fmla="*/ 1290547331 h 808"/>
                <a:gd name="T6" fmla="*/ 1221303020 w 2496"/>
                <a:gd name="T7" fmla="*/ 1712908244 h 808"/>
                <a:gd name="T8" fmla="*/ 1744717783 w 2496"/>
                <a:gd name="T9" fmla="*/ 1572122415 h 808"/>
                <a:gd name="T10" fmla="*/ 2147483646 w 2496"/>
                <a:gd name="T11" fmla="*/ 2135269158 h 808"/>
                <a:gd name="T12" fmla="*/ 2147483646 w 2496"/>
                <a:gd name="T13" fmla="*/ 164252132 h 808"/>
                <a:gd name="T14" fmla="*/ 2147483646 w 2496"/>
                <a:gd name="T15" fmla="*/ 1149761502 h 808"/>
                <a:gd name="T16" fmla="*/ 2147483646 w 2496"/>
                <a:gd name="T17" fmla="*/ 1008973959 h 808"/>
                <a:gd name="T18" fmla="*/ 2147483646 w 2496"/>
                <a:gd name="T19" fmla="*/ 1712908244 h 808"/>
                <a:gd name="T20" fmla="*/ 2147483646 w 2496"/>
                <a:gd name="T21" fmla="*/ 1712908244 h 8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6" h="808">
                  <a:moveTo>
                    <a:pt x="0" y="344"/>
                  </a:moveTo>
                  <a:cubicBezTo>
                    <a:pt x="28" y="432"/>
                    <a:pt x="56" y="520"/>
                    <a:pt x="96" y="536"/>
                  </a:cubicBezTo>
                  <a:cubicBezTo>
                    <a:pt x="136" y="552"/>
                    <a:pt x="200" y="432"/>
                    <a:pt x="240" y="440"/>
                  </a:cubicBezTo>
                  <a:cubicBezTo>
                    <a:pt x="280" y="448"/>
                    <a:pt x="296" y="568"/>
                    <a:pt x="336" y="584"/>
                  </a:cubicBezTo>
                  <a:cubicBezTo>
                    <a:pt x="376" y="600"/>
                    <a:pt x="432" y="512"/>
                    <a:pt x="480" y="536"/>
                  </a:cubicBezTo>
                  <a:cubicBezTo>
                    <a:pt x="528" y="560"/>
                    <a:pt x="504" y="808"/>
                    <a:pt x="624" y="728"/>
                  </a:cubicBezTo>
                  <a:cubicBezTo>
                    <a:pt x="744" y="648"/>
                    <a:pt x="1048" y="112"/>
                    <a:pt x="1200" y="56"/>
                  </a:cubicBezTo>
                  <a:cubicBezTo>
                    <a:pt x="1352" y="0"/>
                    <a:pt x="1408" y="344"/>
                    <a:pt x="1536" y="392"/>
                  </a:cubicBezTo>
                  <a:cubicBezTo>
                    <a:pt x="1664" y="440"/>
                    <a:pt x="1824" y="312"/>
                    <a:pt x="1968" y="344"/>
                  </a:cubicBezTo>
                  <a:cubicBezTo>
                    <a:pt x="2112" y="376"/>
                    <a:pt x="2312" y="544"/>
                    <a:pt x="2400" y="584"/>
                  </a:cubicBezTo>
                  <a:cubicBezTo>
                    <a:pt x="2488" y="624"/>
                    <a:pt x="2492" y="604"/>
                    <a:pt x="2496" y="584"/>
                  </a:cubicBezTo>
                </a:path>
              </a:pathLst>
            </a:custGeom>
            <a:noFill/>
            <a:ln w="57150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4057" name="CasellaDiTesto 40"/>
            <p:cNvSpPr txBox="1">
              <a:spLocks noChangeArrowheads="1"/>
            </p:cNvSpPr>
            <p:nvPr/>
          </p:nvSpPr>
          <p:spPr bwMode="auto">
            <a:xfrm>
              <a:off x="273056" y="3593508"/>
              <a:ext cx="8546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Fascia L</a:t>
              </a:r>
            </a:p>
          </p:txBody>
        </p:sp>
        <p:sp>
          <p:nvSpPr>
            <p:cNvPr id="44058" name="CasellaDiTesto 41"/>
            <p:cNvSpPr txBox="1">
              <a:spLocks noChangeArrowheads="1"/>
            </p:cNvSpPr>
            <p:nvPr/>
          </p:nvSpPr>
          <p:spPr bwMode="auto">
            <a:xfrm>
              <a:off x="226452" y="2448641"/>
              <a:ext cx="85464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Fascia H</a:t>
              </a:r>
            </a:p>
          </p:txBody>
        </p:sp>
      </p:grpSp>
      <p:sp>
        <p:nvSpPr>
          <p:cNvPr id="44035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450975"/>
          </a:xfrm>
        </p:spPr>
        <p:txBody>
          <a:bodyPr/>
          <a:lstStyle/>
          <a:p>
            <a:r>
              <a:rPr lang="it-IT" altLang="it-IT"/>
              <a:t>Segnale analogico interpretato come variabile binaria</a:t>
            </a:r>
            <a:br>
              <a:rPr lang="it-IT" altLang="it-IT"/>
            </a:br>
            <a:r>
              <a:rPr lang="it-IT" altLang="it-IT" sz="2800" i="1"/>
              <a:t>precisazione</a:t>
            </a:r>
          </a:p>
        </p:txBody>
      </p:sp>
      <p:grpSp>
        <p:nvGrpSpPr>
          <p:cNvPr id="45" name="Gruppo 44"/>
          <p:cNvGrpSpPr>
            <a:grpSpLocks/>
          </p:cNvGrpSpPr>
          <p:nvPr/>
        </p:nvGrpSpPr>
        <p:grpSpPr bwMode="auto">
          <a:xfrm>
            <a:off x="1128943" y="2351865"/>
            <a:ext cx="5168900" cy="1684338"/>
            <a:chOff x="1129468" y="2562142"/>
            <a:chExt cx="5168169" cy="1685021"/>
          </a:xfrm>
        </p:grpSpPr>
        <p:sp>
          <p:nvSpPr>
            <p:cNvPr id="44048" name="CasellaDiTesto 23"/>
            <p:cNvSpPr txBox="1">
              <a:spLocks noChangeArrowheads="1"/>
            </p:cNvSpPr>
            <p:nvPr/>
          </p:nvSpPr>
          <p:spPr bwMode="auto">
            <a:xfrm>
              <a:off x="3855654" y="2562142"/>
              <a:ext cx="3834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H</a:t>
              </a:r>
            </a:p>
          </p:txBody>
        </p:sp>
        <p:sp>
          <p:nvSpPr>
            <p:cNvPr id="44049" name="CasellaDiTesto 24"/>
            <p:cNvSpPr txBox="1">
              <a:spLocks noChangeArrowheads="1"/>
            </p:cNvSpPr>
            <p:nvPr/>
          </p:nvSpPr>
          <p:spPr bwMode="auto">
            <a:xfrm>
              <a:off x="2091061" y="3847053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L</a:t>
              </a:r>
            </a:p>
          </p:txBody>
        </p:sp>
        <p:sp>
          <p:nvSpPr>
            <p:cNvPr id="44050" name="CasellaDiTesto 25"/>
            <p:cNvSpPr txBox="1">
              <a:spLocks noChangeArrowheads="1"/>
            </p:cNvSpPr>
            <p:nvPr/>
          </p:nvSpPr>
          <p:spPr bwMode="auto">
            <a:xfrm>
              <a:off x="5941449" y="3767813"/>
              <a:ext cx="3561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L</a:t>
              </a:r>
            </a:p>
          </p:txBody>
        </p:sp>
        <p:sp>
          <p:nvSpPr>
            <p:cNvPr id="44051" name="CasellaDiTesto 26"/>
            <p:cNvSpPr txBox="1">
              <a:spLocks noChangeArrowheads="1"/>
            </p:cNvSpPr>
            <p:nvPr/>
          </p:nvSpPr>
          <p:spPr bwMode="auto">
            <a:xfrm>
              <a:off x="1129468" y="3138347"/>
              <a:ext cx="5822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/>
                <a:t>N.D.</a:t>
              </a:r>
            </a:p>
          </p:txBody>
        </p:sp>
        <p:sp>
          <p:nvSpPr>
            <p:cNvPr id="44052" name="CasellaDiTesto 27"/>
            <p:cNvSpPr txBox="1">
              <a:spLocks noChangeArrowheads="1"/>
            </p:cNvSpPr>
            <p:nvPr/>
          </p:nvSpPr>
          <p:spPr bwMode="auto">
            <a:xfrm>
              <a:off x="4664735" y="3112453"/>
              <a:ext cx="5822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/>
                <a:t>N.D.</a:t>
              </a:r>
            </a:p>
          </p:txBody>
        </p:sp>
        <p:sp>
          <p:nvSpPr>
            <p:cNvPr id="44053" name="CasellaDiTesto 28"/>
            <p:cNvSpPr txBox="1">
              <a:spLocks noChangeArrowheads="1"/>
            </p:cNvSpPr>
            <p:nvPr/>
          </p:nvSpPr>
          <p:spPr bwMode="auto">
            <a:xfrm>
              <a:off x="3317671" y="3165264"/>
              <a:ext cx="58221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/>
                <a:t>N.D.</a:t>
              </a:r>
            </a:p>
          </p:txBody>
        </p:sp>
      </p:grpSp>
      <p:grpSp>
        <p:nvGrpSpPr>
          <p:cNvPr id="44" name="Gruppo 43"/>
          <p:cNvGrpSpPr>
            <a:grpSpLocks/>
          </p:cNvGrpSpPr>
          <p:nvPr/>
        </p:nvGrpSpPr>
        <p:grpSpPr bwMode="auto">
          <a:xfrm>
            <a:off x="1624243" y="2282015"/>
            <a:ext cx="4414837" cy="2276475"/>
            <a:chOff x="1623958" y="2492896"/>
            <a:chExt cx="4415559" cy="2276217"/>
          </a:xfrm>
        </p:grpSpPr>
        <p:cxnSp>
          <p:nvCxnSpPr>
            <p:cNvPr id="44038" name="Connettore diritto 16"/>
            <p:cNvCxnSpPr>
              <a:cxnSpLocks noChangeShapeType="1"/>
            </p:cNvCxnSpPr>
            <p:nvPr/>
          </p:nvCxnSpPr>
          <p:spPr bwMode="auto">
            <a:xfrm>
              <a:off x="1756007" y="2529242"/>
              <a:ext cx="0" cy="18918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039" name="Connettore diritto 19"/>
            <p:cNvCxnSpPr>
              <a:cxnSpLocks noChangeShapeType="1"/>
            </p:cNvCxnSpPr>
            <p:nvPr/>
          </p:nvCxnSpPr>
          <p:spPr bwMode="auto">
            <a:xfrm>
              <a:off x="3355924" y="2588589"/>
              <a:ext cx="0" cy="18918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040" name="Connettore diritto 20"/>
            <p:cNvCxnSpPr>
              <a:cxnSpLocks noChangeShapeType="1"/>
            </p:cNvCxnSpPr>
            <p:nvPr/>
          </p:nvCxnSpPr>
          <p:spPr bwMode="auto">
            <a:xfrm>
              <a:off x="4298677" y="2507977"/>
              <a:ext cx="0" cy="18918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041" name="Connettore diritto 21"/>
            <p:cNvCxnSpPr>
              <a:cxnSpLocks noChangeShapeType="1"/>
            </p:cNvCxnSpPr>
            <p:nvPr/>
          </p:nvCxnSpPr>
          <p:spPr bwMode="auto">
            <a:xfrm>
              <a:off x="5804196" y="2588589"/>
              <a:ext cx="0" cy="18918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042" name="Connettore diritto 22"/>
            <p:cNvCxnSpPr>
              <a:cxnSpLocks noChangeShapeType="1"/>
            </p:cNvCxnSpPr>
            <p:nvPr/>
          </p:nvCxnSpPr>
          <p:spPr bwMode="auto">
            <a:xfrm>
              <a:off x="3798947" y="2492896"/>
              <a:ext cx="0" cy="18918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043" name="CasellaDiTesto 29"/>
            <p:cNvSpPr txBox="1">
              <a:spLocks noChangeArrowheads="1"/>
            </p:cNvSpPr>
            <p:nvPr/>
          </p:nvSpPr>
          <p:spPr bwMode="auto">
            <a:xfrm>
              <a:off x="1623958" y="4399781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t</a:t>
              </a:r>
              <a:r>
                <a:rPr lang="it-IT" altLang="it-IT" sz="1800" baseline="-25000"/>
                <a:t>1</a:t>
              </a:r>
            </a:p>
          </p:txBody>
        </p:sp>
        <p:sp>
          <p:nvSpPr>
            <p:cNvPr id="44044" name="CasellaDiTesto 30"/>
            <p:cNvSpPr txBox="1">
              <a:spLocks noChangeArrowheads="1"/>
            </p:cNvSpPr>
            <p:nvPr/>
          </p:nvSpPr>
          <p:spPr bwMode="auto">
            <a:xfrm>
              <a:off x="3207364" y="4399781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t</a:t>
              </a:r>
              <a:r>
                <a:rPr lang="it-IT" altLang="it-IT" sz="1800" baseline="-25000"/>
                <a:t>2</a:t>
              </a:r>
            </a:p>
          </p:txBody>
        </p:sp>
        <p:sp>
          <p:nvSpPr>
            <p:cNvPr id="44045" name="CasellaDiTesto 31"/>
            <p:cNvSpPr txBox="1">
              <a:spLocks noChangeArrowheads="1"/>
            </p:cNvSpPr>
            <p:nvPr/>
          </p:nvSpPr>
          <p:spPr bwMode="auto">
            <a:xfrm>
              <a:off x="3658024" y="4399781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t</a:t>
              </a:r>
              <a:r>
                <a:rPr lang="it-IT" altLang="it-IT" sz="1800" baseline="-25000"/>
                <a:t>3</a:t>
              </a:r>
            </a:p>
          </p:txBody>
        </p:sp>
        <p:sp>
          <p:nvSpPr>
            <p:cNvPr id="44046" name="CasellaDiTesto 32"/>
            <p:cNvSpPr txBox="1">
              <a:spLocks noChangeArrowheads="1"/>
            </p:cNvSpPr>
            <p:nvPr/>
          </p:nvSpPr>
          <p:spPr bwMode="auto">
            <a:xfrm>
              <a:off x="4108684" y="4399781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t</a:t>
              </a:r>
              <a:r>
                <a:rPr lang="it-IT" altLang="it-IT" sz="1800" baseline="-25000"/>
                <a:t>4</a:t>
              </a:r>
            </a:p>
          </p:txBody>
        </p:sp>
        <p:sp>
          <p:nvSpPr>
            <p:cNvPr id="44047" name="CasellaDiTesto 33"/>
            <p:cNvSpPr txBox="1">
              <a:spLocks noChangeArrowheads="1"/>
            </p:cNvSpPr>
            <p:nvPr/>
          </p:nvSpPr>
          <p:spPr bwMode="auto">
            <a:xfrm>
              <a:off x="5700963" y="4399781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800"/>
                <a:t>t</a:t>
              </a:r>
              <a:r>
                <a:rPr lang="it-IT" altLang="it-IT" sz="1800" baseline="-25000"/>
                <a:t>5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1624243" y="4735992"/>
            <a:ext cx="66201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 t</a:t>
            </a:r>
            <a:r>
              <a:rPr lang="it-IT" sz="2400" baseline="-25000" dirty="0"/>
              <a:t>i   </a:t>
            </a:r>
            <a:r>
              <a:rPr lang="it-IT" sz="2400" dirty="0"/>
              <a:t>sono gli istanti in cui il segnale analogico attraversa la soglia di una delle due fasce</a:t>
            </a:r>
          </a:p>
          <a:p>
            <a:r>
              <a:rPr lang="it-IT" sz="2000" dirty="0">
                <a:solidFill>
                  <a:srgbClr val="FF0000"/>
                </a:solidFill>
              </a:rPr>
              <a:t>L: </a:t>
            </a:r>
            <a:r>
              <a:rPr lang="it-IT" sz="2000" dirty="0" err="1">
                <a:solidFill>
                  <a:srgbClr val="FF0000"/>
                </a:solidFill>
              </a:rPr>
              <a:t>Low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H: High</a:t>
            </a:r>
          </a:p>
          <a:p>
            <a:r>
              <a:rPr lang="it-IT" sz="2000" dirty="0">
                <a:solidFill>
                  <a:srgbClr val="FF0000"/>
                </a:solidFill>
              </a:rPr>
              <a:t>N.D.: non definito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>
          <a:xfrm>
            <a:off x="579619" y="-97643"/>
            <a:ext cx="7772400" cy="1646576"/>
          </a:xfrm>
        </p:spPr>
        <p:txBody>
          <a:bodyPr/>
          <a:lstStyle/>
          <a:p>
            <a:r>
              <a:rPr lang="it-IT" altLang="it-IT" dirty="0"/>
              <a:t>Più in dettaglio:</a:t>
            </a:r>
            <a:br>
              <a:rPr lang="it-IT" altLang="it-IT" dirty="0"/>
            </a:br>
            <a:r>
              <a:rPr lang="it-IT" altLang="it-IT" sz="2800" dirty="0"/>
              <a:t>Il segnale digitale binario è un </a:t>
            </a:r>
            <a:br>
              <a:rPr lang="it-IT" altLang="it-IT" sz="2800" dirty="0"/>
            </a:br>
            <a:r>
              <a:rPr lang="it-IT" altLang="it-IT" sz="2000" dirty="0"/>
              <a:t>segnale analogico interpretato come variabile binaria</a:t>
            </a:r>
            <a:endParaRPr lang="it-IT" altLang="it-IT" sz="2800" dirty="0"/>
          </a:p>
        </p:txBody>
      </p:sp>
      <p:grpSp>
        <p:nvGrpSpPr>
          <p:cNvPr id="46083" name="Gruppo 36"/>
          <p:cNvGrpSpPr>
            <a:grpSpLocks/>
          </p:cNvGrpSpPr>
          <p:nvPr/>
        </p:nvGrpSpPr>
        <p:grpSpPr bwMode="auto">
          <a:xfrm>
            <a:off x="1174446" y="1662906"/>
            <a:ext cx="7418387" cy="2036763"/>
            <a:chOff x="1488467" y="3888085"/>
            <a:chExt cx="7417098" cy="2035916"/>
          </a:xfrm>
        </p:grpSpPr>
        <p:sp>
          <p:nvSpPr>
            <p:cNvPr id="46105" name="Rectangle 30"/>
            <p:cNvSpPr>
              <a:spLocks noChangeArrowheads="1"/>
            </p:cNvSpPr>
            <p:nvPr/>
          </p:nvSpPr>
          <p:spPr bwMode="auto">
            <a:xfrm>
              <a:off x="1488467" y="4990905"/>
              <a:ext cx="7417097" cy="67627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  <p:sp>
          <p:nvSpPr>
            <p:cNvPr id="46106" name="Rectangle 31"/>
            <p:cNvSpPr>
              <a:spLocks noChangeArrowheads="1"/>
            </p:cNvSpPr>
            <p:nvPr/>
          </p:nvSpPr>
          <p:spPr bwMode="auto">
            <a:xfrm>
              <a:off x="1488468" y="3888085"/>
              <a:ext cx="7417097" cy="663448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600"/>
            </a:p>
          </p:txBody>
        </p:sp>
        <p:sp>
          <p:nvSpPr>
            <p:cNvPr id="46107" name="Freeform 32"/>
            <p:cNvSpPr>
              <a:spLocks/>
            </p:cNvSpPr>
            <p:nvPr/>
          </p:nvSpPr>
          <p:spPr bwMode="auto">
            <a:xfrm>
              <a:off x="2148207" y="4302060"/>
              <a:ext cx="4758680" cy="1383796"/>
            </a:xfrm>
            <a:custGeom>
              <a:avLst/>
              <a:gdLst>
                <a:gd name="T0" fmla="*/ 0 w 2496"/>
                <a:gd name="T1" fmla="*/ 1008973959 h 808"/>
                <a:gd name="T2" fmla="*/ 348943175 w 2496"/>
                <a:gd name="T3" fmla="*/ 1572122415 h 808"/>
                <a:gd name="T4" fmla="*/ 872357938 w 2496"/>
                <a:gd name="T5" fmla="*/ 1290547331 h 808"/>
                <a:gd name="T6" fmla="*/ 1221303020 w 2496"/>
                <a:gd name="T7" fmla="*/ 1712908244 h 808"/>
                <a:gd name="T8" fmla="*/ 1744717783 w 2496"/>
                <a:gd name="T9" fmla="*/ 1572122415 h 808"/>
                <a:gd name="T10" fmla="*/ 2147483646 w 2496"/>
                <a:gd name="T11" fmla="*/ 2135269158 h 808"/>
                <a:gd name="T12" fmla="*/ 2147483646 w 2496"/>
                <a:gd name="T13" fmla="*/ 164252132 h 808"/>
                <a:gd name="T14" fmla="*/ 2147483646 w 2496"/>
                <a:gd name="T15" fmla="*/ 1149761502 h 808"/>
                <a:gd name="T16" fmla="*/ 2147483646 w 2496"/>
                <a:gd name="T17" fmla="*/ 1008973959 h 808"/>
                <a:gd name="T18" fmla="*/ 2147483646 w 2496"/>
                <a:gd name="T19" fmla="*/ 1712908244 h 808"/>
                <a:gd name="T20" fmla="*/ 2147483646 w 2496"/>
                <a:gd name="T21" fmla="*/ 1712908244 h 8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96" h="808">
                  <a:moveTo>
                    <a:pt x="0" y="344"/>
                  </a:moveTo>
                  <a:cubicBezTo>
                    <a:pt x="28" y="432"/>
                    <a:pt x="56" y="520"/>
                    <a:pt x="96" y="536"/>
                  </a:cubicBezTo>
                  <a:cubicBezTo>
                    <a:pt x="136" y="552"/>
                    <a:pt x="200" y="432"/>
                    <a:pt x="240" y="440"/>
                  </a:cubicBezTo>
                  <a:cubicBezTo>
                    <a:pt x="280" y="448"/>
                    <a:pt x="296" y="568"/>
                    <a:pt x="336" y="584"/>
                  </a:cubicBezTo>
                  <a:cubicBezTo>
                    <a:pt x="376" y="600"/>
                    <a:pt x="432" y="512"/>
                    <a:pt x="480" y="536"/>
                  </a:cubicBezTo>
                  <a:cubicBezTo>
                    <a:pt x="528" y="560"/>
                    <a:pt x="504" y="808"/>
                    <a:pt x="624" y="728"/>
                  </a:cubicBezTo>
                  <a:cubicBezTo>
                    <a:pt x="744" y="648"/>
                    <a:pt x="1048" y="112"/>
                    <a:pt x="1200" y="56"/>
                  </a:cubicBezTo>
                  <a:cubicBezTo>
                    <a:pt x="1352" y="0"/>
                    <a:pt x="1408" y="344"/>
                    <a:pt x="1536" y="392"/>
                  </a:cubicBezTo>
                  <a:cubicBezTo>
                    <a:pt x="1664" y="440"/>
                    <a:pt x="1824" y="312"/>
                    <a:pt x="1968" y="344"/>
                  </a:cubicBezTo>
                  <a:cubicBezTo>
                    <a:pt x="2112" y="376"/>
                    <a:pt x="2312" y="544"/>
                    <a:pt x="2400" y="584"/>
                  </a:cubicBezTo>
                  <a:cubicBezTo>
                    <a:pt x="2488" y="624"/>
                    <a:pt x="2492" y="604"/>
                    <a:pt x="2496" y="584"/>
                  </a:cubicBezTo>
                </a:path>
              </a:pathLst>
            </a:custGeom>
            <a:noFill/>
            <a:ln w="57150" cap="flat" cmpd="sng">
              <a:solidFill>
                <a:srgbClr val="33996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cxnSp>
          <p:nvCxnSpPr>
            <p:cNvPr id="46108" name="Connettore diritto 16"/>
            <p:cNvCxnSpPr>
              <a:cxnSpLocks noChangeShapeType="1"/>
            </p:cNvCxnSpPr>
            <p:nvPr/>
          </p:nvCxnSpPr>
          <p:spPr bwMode="auto">
            <a:xfrm>
              <a:off x="2193081" y="3972850"/>
              <a:ext cx="0" cy="18918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9" name="Connettore diritto 19"/>
            <p:cNvCxnSpPr>
              <a:cxnSpLocks noChangeShapeType="1"/>
            </p:cNvCxnSpPr>
            <p:nvPr/>
          </p:nvCxnSpPr>
          <p:spPr bwMode="auto">
            <a:xfrm>
              <a:off x="3792998" y="4032197"/>
              <a:ext cx="0" cy="18918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0" name="Connettore diritto 20"/>
            <p:cNvCxnSpPr>
              <a:cxnSpLocks noChangeShapeType="1"/>
            </p:cNvCxnSpPr>
            <p:nvPr/>
          </p:nvCxnSpPr>
          <p:spPr bwMode="auto">
            <a:xfrm>
              <a:off x="4735751" y="3951585"/>
              <a:ext cx="0" cy="18918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1" name="Connettore diritto 21"/>
            <p:cNvCxnSpPr>
              <a:cxnSpLocks noChangeShapeType="1"/>
            </p:cNvCxnSpPr>
            <p:nvPr/>
          </p:nvCxnSpPr>
          <p:spPr bwMode="auto">
            <a:xfrm>
              <a:off x="6241270" y="4032197"/>
              <a:ext cx="0" cy="18918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2" name="Connettore diritto 22"/>
            <p:cNvCxnSpPr>
              <a:cxnSpLocks noChangeShapeType="1"/>
            </p:cNvCxnSpPr>
            <p:nvPr/>
          </p:nvCxnSpPr>
          <p:spPr bwMode="auto">
            <a:xfrm>
              <a:off x="4236021" y="3936504"/>
              <a:ext cx="0" cy="189180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6084" name="CasellaDiTesto 23"/>
          <p:cNvSpPr txBox="1">
            <a:spLocks noChangeArrowheads="1"/>
          </p:cNvSpPr>
          <p:nvPr/>
        </p:nvSpPr>
        <p:spPr bwMode="auto">
          <a:xfrm>
            <a:off x="3992258" y="1685131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H</a:t>
            </a:r>
          </a:p>
        </p:txBody>
      </p:sp>
      <p:sp>
        <p:nvSpPr>
          <p:cNvPr id="46085" name="CasellaDiTesto 25"/>
          <p:cNvSpPr txBox="1">
            <a:spLocks noChangeArrowheads="1"/>
          </p:cNvSpPr>
          <p:nvPr/>
        </p:nvSpPr>
        <p:spPr bwMode="auto">
          <a:xfrm>
            <a:off x="6724346" y="2799556"/>
            <a:ext cx="357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/>
              <a:t>L</a:t>
            </a:r>
          </a:p>
        </p:txBody>
      </p:sp>
      <p:sp>
        <p:nvSpPr>
          <p:cNvPr id="46086" name="CasellaDiTesto 26"/>
          <p:cNvSpPr txBox="1">
            <a:spLocks noChangeArrowheads="1"/>
          </p:cNvSpPr>
          <p:nvPr/>
        </p:nvSpPr>
        <p:spPr bwMode="auto">
          <a:xfrm>
            <a:off x="1239533" y="2402681"/>
            <a:ext cx="582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N.D.</a:t>
            </a:r>
          </a:p>
        </p:txBody>
      </p:sp>
      <p:sp>
        <p:nvSpPr>
          <p:cNvPr id="46087" name="CasellaDiTesto 27"/>
          <p:cNvSpPr txBox="1">
            <a:spLocks noChangeArrowheads="1"/>
          </p:cNvSpPr>
          <p:nvPr/>
        </p:nvSpPr>
        <p:spPr bwMode="auto">
          <a:xfrm>
            <a:off x="4774896" y="2375694"/>
            <a:ext cx="582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N.D.</a:t>
            </a:r>
          </a:p>
        </p:txBody>
      </p:sp>
      <p:sp>
        <p:nvSpPr>
          <p:cNvPr id="46088" name="CasellaDiTesto 28"/>
          <p:cNvSpPr txBox="1">
            <a:spLocks noChangeArrowheads="1"/>
          </p:cNvSpPr>
          <p:nvPr/>
        </p:nvSpPr>
        <p:spPr bwMode="auto">
          <a:xfrm>
            <a:off x="3377896" y="2209006"/>
            <a:ext cx="582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/>
              <a:t>N.D.</a:t>
            </a:r>
          </a:p>
        </p:txBody>
      </p:sp>
      <p:cxnSp>
        <p:nvCxnSpPr>
          <p:cNvPr id="46089" name="Connettore diritto 3"/>
          <p:cNvCxnSpPr>
            <a:cxnSpLocks noChangeShapeType="1"/>
          </p:cNvCxnSpPr>
          <p:nvPr/>
        </p:nvCxnSpPr>
        <p:spPr bwMode="auto">
          <a:xfrm>
            <a:off x="1860246" y="3293269"/>
            <a:ext cx="159543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90" name="Connettore diritto 31"/>
          <p:cNvCxnSpPr>
            <a:cxnSpLocks noChangeShapeType="1"/>
          </p:cNvCxnSpPr>
          <p:nvPr/>
        </p:nvCxnSpPr>
        <p:spPr bwMode="auto">
          <a:xfrm>
            <a:off x="5890908" y="3231356"/>
            <a:ext cx="26654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91" name="Connettore diritto 33"/>
          <p:cNvCxnSpPr>
            <a:cxnSpLocks noChangeShapeType="1"/>
          </p:cNvCxnSpPr>
          <p:nvPr/>
        </p:nvCxnSpPr>
        <p:spPr bwMode="auto">
          <a:xfrm>
            <a:off x="3922408" y="2064544"/>
            <a:ext cx="506413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92" name="Connettore diritto 38"/>
          <p:cNvCxnSpPr>
            <a:cxnSpLocks noChangeShapeType="1"/>
          </p:cNvCxnSpPr>
          <p:nvPr/>
        </p:nvCxnSpPr>
        <p:spPr bwMode="auto">
          <a:xfrm flipV="1">
            <a:off x="3442983" y="2064544"/>
            <a:ext cx="514350" cy="12287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093" name="Connettore diritto 41"/>
          <p:cNvCxnSpPr>
            <a:cxnSpLocks noChangeShapeType="1"/>
          </p:cNvCxnSpPr>
          <p:nvPr/>
        </p:nvCxnSpPr>
        <p:spPr bwMode="auto">
          <a:xfrm flipH="1" flipV="1">
            <a:off x="4416121" y="2064544"/>
            <a:ext cx="1504950" cy="116681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094" name="CasellaDiTesto 44"/>
          <p:cNvSpPr txBox="1">
            <a:spLocks noChangeArrowheads="1"/>
          </p:cNvSpPr>
          <p:nvPr/>
        </p:nvSpPr>
        <p:spPr bwMode="auto">
          <a:xfrm>
            <a:off x="1766583" y="3653631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t</a:t>
            </a:r>
            <a:r>
              <a:rPr lang="it-IT" altLang="it-IT" sz="1800" baseline="-25000"/>
              <a:t>1</a:t>
            </a:r>
          </a:p>
        </p:txBody>
      </p:sp>
      <p:sp>
        <p:nvSpPr>
          <p:cNvPr id="46095" name="CasellaDiTesto 45"/>
          <p:cNvSpPr txBox="1">
            <a:spLocks noChangeArrowheads="1"/>
          </p:cNvSpPr>
          <p:nvPr/>
        </p:nvSpPr>
        <p:spPr bwMode="auto">
          <a:xfrm>
            <a:off x="3349321" y="3653631"/>
            <a:ext cx="33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t</a:t>
            </a:r>
            <a:r>
              <a:rPr lang="it-IT" altLang="it-IT" sz="1800" baseline="-25000"/>
              <a:t>2</a:t>
            </a:r>
          </a:p>
        </p:txBody>
      </p:sp>
      <p:sp>
        <p:nvSpPr>
          <p:cNvPr id="46096" name="CasellaDiTesto 46"/>
          <p:cNvSpPr txBox="1">
            <a:spLocks noChangeArrowheads="1"/>
          </p:cNvSpPr>
          <p:nvPr/>
        </p:nvSpPr>
        <p:spPr bwMode="auto">
          <a:xfrm>
            <a:off x="3800171" y="3653631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t</a:t>
            </a:r>
            <a:r>
              <a:rPr lang="it-IT" altLang="it-IT" sz="1800" baseline="-25000"/>
              <a:t>3</a:t>
            </a:r>
          </a:p>
        </p:txBody>
      </p:sp>
      <p:sp>
        <p:nvSpPr>
          <p:cNvPr id="46097" name="CasellaDiTesto 47"/>
          <p:cNvSpPr txBox="1">
            <a:spLocks noChangeArrowheads="1"/>
          </p:cNvSpPr>
          <p:nvPr/>
        </p:nvSpPr>
        <p:spPr bwMode="auto">
          <a:xfrm>
            <a:off x="4251021" y="3653631"/>
            <a:ext cx="33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t</a:t>
            </a:r>
            <a:r>
              <a:rPr lang="it-IT" altLang="it-IT" sz="1800" baseline="-25000"/>
              <a:t>4</a:t>
            </a:r>
          </a:p>
        </p:txBody>
      </p:sp>
      <p:sp>
        <p:nvSpPr>
          <p:cNvPr id="46098" name="CasellaDiTesto 48"/>
          <p:cNvSpPr txBox="1">
            <a:spLocks noChangeArrowheads="1"/>
          </p:cNvSpPr>
          <p:nvPr/>
        </p:nvSpPr>
        <p:spPr bwMode="auto">
          <a:xfrm>
            <a:off x="5843283" y="3653631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/>
              <a:t>t</a:t>
            </a:r>
            <a:r>
              <a:rPr lang="it-IT" altLang="it-IT" sz="1800" baseline="-25000"/>
              <a:t>5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092010" y="4080669"/>
            <a:ext cx="1354410" cy="1060926"/>
            <a:chOff x="3092010" y="4080669"/>
            <a:chExt cx="1354410" cy="1060926"/>
          </a:xfrm>
        </p:grpSpPr>
        <p:sp>
          <p:nvSpPr>
            <p:cNvPr id="46099" name="Parentesi graffa aperta 50"/>
            <p:cNvSpPr>
              <a:spLocks/>
            </p:cNvSpPr>
            <p:nvPr/>
          </p:nvSpPr>
          <p:spPr bwMode="auto">
            <a:xfrm rot="16200000">
              <a:off x="3608084" y="3934618"/>
              <a:ext cx="207962" cy="500063"/>
            </a:xfrm>
            <a:prstGeom prst="leftBrace">
              <a:avLst>
                <a:gd name="adj1" fmla="val 8360"/>
                <a:gd name="adj2" fmla="val 50000"/>
              </a:avLst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46100" name="CasellaDiTesto 51"/>
            <p:cNvSpPr txBox="1">
              <a:spLocks noChangeArrowheads="1"/>
            </p:cNvSpPr>
            <p:nvPr/>
          </p:nvSpPr>
          <p:spPr bwMode="auto">
            <a:xfrm>
              <a:off x="3092010" y="4402931"/>
              <a:ext cx="135441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dirty="0"/>
                <a:t>Tempo di salita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dirty="0"/>
                <a:t>Rise Time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dirty="0" err="1"/>
                <a:t>t</a:t>
              </a:r>
              <a:r>
                <a:rPr lang="it-IT" altLang="it-IT" sz="1400" baseline="-25000" dirty="0" err="1"/>
                <a:t>r</a:t>
              </a:r>
              <a:r>
                <a:rPr lang="it-IT" altLang="it-IT" sz="1400" baseline="-25000" dirty="0"/>
                <a:t> =  </a:t>
              </a:r>
              <a:r>
                <a:rPr lang="it-IT" altLang="it-IT" sz="1400" dirty="0"/>
                <a:t>t</a:t>
              </a:r>
              <a:r>
                <a:rPr lang="it-IT" altLang="it-IT" sz="1400" baseline="-25000" dirty="0"/>
                <a:t>3</a:t>
              </a:r>
              <a:r>
                <a:rPr lang="it-IT" altLang="it-IT" sz="1400" dirty="0"/>
                <a:t>-t</a:t>
              </a:r>
              <a:r>
                <a:rPr lang="it-IT" altLang="it-IT" sz="1400" baseline="-25000" dirty="0"/>
                <a:t>2</a:t>
              </a: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4428821" y="4080669"/>
            <a:ext cx="1519216" cy="1048226"/>
            <a:chOff x="4428821" y="4080669"/>
            <a:chExt cx="1519216" cy="1048226"/>
          </a:xfrm>
        </p:grpSpPr>
        <p:sp>
          <p:nvSpPr>
            <p:cNvPr id="46101" name="CasellaDiTesto 52"/>
            <p:cNvSpPr txBox="1">
              <a:spLocks noChangeArrowheads="1"/>
            </p:cNvSpPr>
            <p:nvPr/>
          </p:nvSpPr>
          <p:spPr bwMode="auto">
            <a:xfrm>
              <a:off x="4462181" y="4390231"/>
              <a:ext cx="148585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dirty="0"/>
                <a:t>Tempo di discesa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dirty="0"/>
                <a:t>Fall Time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400" dirty="0" err="1"/>
                <a:t>t</a:t>
              </a:r>
              <a:r>
                <a:rPr lang="it-IT" altLang="it-IT" sz="1400" baseline="-25000" dirty="0" err="1"/>
                <a:t>f</a:t>
              </a:r>
              <a:r>
                <a:rPr lang="it-IT" altLang="it-IT" sz="1400" baseline="-25000" dirty="0"/>
                <a:t> =  </a:t>
              </a:r>
              <a:r>
                <a:rPr lang="it-IT" altLang="it-IT" sz="1400" dirty="0"/>
                <a:t>t</a:t>
              </a:r>
              <a:r>
                <a:rPr lang="it-IT" altLang="it-IT" sz="1400" baseline="-25000" dirty="0"/>
                <a:t>5</a:t>
              </a:r>
              <a:r>
                <a:rPr lang="it-IT" altLang="it-IT" sz="1400" dirty="0"/>
                <a:t>-t</a:t>
              </a:r>
              <a:r>
                <a:rPr lang="it-IT" altLang="it-IT" sz="1400" baseline="-25000" dirty="0"/>
                <a:t>4</a:t>
              </a:r>
            </a:p>
          </p:txBody>
        </p:sp>
        <p:sp>
          <p:nvSpPr>
            <p:cNvPr id="46102" name="Parentesi graffa aperta 53"/>
            <p:cNvSpPr>
              <a:spLocks/>
            </p:cNvSpPr>
            <p:nvPr/>
          </p:nvSpPr>
          <p:spPr bwMode="auto">
            <a:xfrm rot="16200000">
              <a:off x="5033659" y="3475831"/>
              <a:ext cx="252412" cy="1462087"/>
            </a:xfrm>
            <a:prstGeom prst="leftBrace">
              <a:avLst>
                <a:gd name="adj1" fmla="val 8340"/>
                <a:gd name="adj2" fmla="val 49528"/>
              </a:avLst>
            </a:prstGeom>
            <a:noFill/>
            <a:ln w="28575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</p:grpSp>
      <p:sp>
        <p:nvSpPr>
          <p:cNvPr id="46103" name="CasellaDiTesto 54"/>
          <p:cNvSpPr txBox="1">
            <a:spLocks noChangeArrowheads="1"/>
          </p:cNvSpPr>
          <p:nvPr/>
        </p:nvSpPr>
        <p:spPr bwMode="auto">
          <a:xfrm>
            <a:off x="350533" y="2818606"/>
            <a:ext cx="854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Fascia L</a:t>
            </a:r>
          </a:p>
        </p:txBody>
      </p:sp>
      <p:sp>
        <p:nvSpPr>
          <p:cNvPr id="46104" name="CasellaDiTesto 55"/>
          <p:cNvSpPr txBox="1">
            <a:spLocks noChangeArrowheads="1"/>
          </p:cNvSpPr>
          <p:nvPr/>
        </p:nvSpPr>
        <p:spPr bwMode="auto">
          <a:xfrm>
            <a:off x="304496" y="1672431"/>
            <a:ext cx="854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/>
              <a:t>Fascia H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65747" y="5128895"/>
            <a:ext cx="8294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/>
              <a:t>Il segnale digitale è considerato «L» </a:t>
            </a:r>
            <a:r>
              <a:rPr lang="it-IT" sz="1800" dirty="0" err="1"/>
              <a:t>finchè</a:t>
            </a:r>
            <a:r>
              <a:rPr lang="it-IT" sz="1800" dirty="0"/>
              <a:t> il segnale analogico reale resta nella fascia L.  </a:t>
            </a:r>
          </a:p>
          <a:p>
            <a:r>
              <a:rPr lang="it-IT" sz="1800" dirty="0"/>
              <a:t>Idem per H e N.D.</a:t>
            </a:r>
          </a:p>
          <a:p>
            <a:r>
              <a:rPr lang="it-IT" sz="1800" dirty="0"/>
              <a:t>Il segnale non va considerato quando si trova nella fascia N.D.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FF3300"/>
                </a:solidFill>
                <a:latin typeface="Courier New" panose="02070309020205020404" pitchFamily="49" charset="0"/>
              </a:rPr>
              <a:t>Esempio: telefonia digitale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381000" y="1066800"/>
            <a:ext cx="8280400" cy="2286000"/>
            <a:chOff x="381000" y="1066800"/>
            <a:chExt cx="8280400" cy="2286000"/>
          </a:xfrm>
        </p:grpSpPr>
        <p:grpSp>
          <p:nvGrpSpPr>
            <p:cNvPr id="47107" name="Group 3"/>
            <p:cNvGrpSpPr>
              <a:grpSpLocks/>
            </p:cNvGrpSpPr>
            <p:nvPr/>
          </p:nvGrpSpPr>
          <p:grpSpPr bwMode="auto">
            <a:xfrm>
              <a:off x="3908425" y="2082800"/>
              <a:ext cx="892175" cy="914400"/>
              <a:chOff x="3182" y="1920"/>
              <a:chExt cx="243" cy="243"/>
            </a:xfrm>
          </p:grpSpPr>
          <p:sp>
            <p:nvSpPr>
              <p:cNvPr id="47157" name="Freeform 4"/>
              <p:cNvSpPr>
                <a:spLocks/>
              </p:cNvSpPr>
              <p:nvPr/>
            </p:nvSpPr>
            <p:spPr bwMode="auto">
              <a:xfrm>
                <a:off x="3208" y="1936"/>
                <a:ext cx="217" cy="227"/>
              </a:xfrm>
              <a:custGeom>
                <a:avLst/>
                <a:gdLst>
                  <a:gd name="T0" fmla="*/ 1 w 434"/>
                  <a:gd name="T1" fmla="*/ 1 h 454"/>
                  <a:gd name="T2" fmla="*/ 1 w 434"/>
                  <a:gd name="T3" fmla="*/ 1 h 454"/>
                  <a:gd name="T4" fmla="*/ 1 w 434"/>
                  <a:gd name="T5" fmla="*/ 1 h 454"/>
                  <a:gd name="T6" fmla="*/ 1 w 434"/>
                  <a:gd name="T7" fmla="*/ 1 h 454"/>
                  <a:gd name="T8" fmla="*/ 1 w 434"/>
                  <a:gd name="T9" fmla="*/ 1 h 454"/>
                  <a:gd name="T10" fmla="*/ 1 w 434"/>
                  <a:gd name="T11" fmla="*/ 1 h 454"/>
                  <a:gd name="T12" fmla="*/ 1 w 434"/>
                  <a:gd name="T13" fmla="*/ 1 h 454"/>
                  <a:gd name="T14" fmla="*/ 1 w 434"/>
                  <a:gd name="T15" fmla="*/ 1 h 454"/>
                  <a:gd name="T16" fmla="*/ 1 w 434"/>
                  <a:gd name="T17" fmla="*/ 1 h 454"/>
                  <a:gd name="T18" fmla="*/ 1 w 434"/>
                  <a:gd name="T19" fmla="*/ 1 h 454"/>
                  <a:gd name="T20" fmla="*/ 1 w 434"/>
                  <a:gd name="T21" fmla="*/ 1 h 454"/>
                  <a:gd name="T22" fmla="*/ 1 w 434"/>
                  <a:gd name="T23" fmla="*/ 1 h 454"/>
                  <a:gd name="T24" fmla="*/ 1 w 434"/>
                  <a:gd name="T25" fmla="*/ 1 h 454"/>
                  <a:gd name="T26" fmla="*/ 1 w 434"/>
                  <a:gd name="T27" fmla="*/ 1 h 454"/>
                  <a:gd name="T28" fmla="*/ 1 w 434"/>
                  <a:gd name="T29" fmla="*/ 1 h 454"/>
                  <a:gd name="T30" fmla="*/ 1 w 434"/>
                  <a:gd name="T31" fmla="*/ 1 h 454"/>
                  <a:gd name="T32" fmla="*/ 1 w 434"/>
                  <a:gd name="T33" fmla="*/ 1 h 454"/>
                  <a:gd name="T34" fmla="*/ 1 w 434"/>
                  <a:gd name="T35" fmla="*/ 1 h 454"/>
                  <a:gd name="T36" fmla="*/ 1 w 434"/>
                  <a:gd name="T37" fmla="*/ 1 h 454"/>
                  <a:gd name="T38" fmla="*/ 1 w 434"/>
                  <a:gd name="T39" fmla="*/ 1 h 454"/>
                  <a:gd name="T40" fmla="*/ 1 w 434"/>
                  <a:gd name="T41" fmla="*/ 1 h 454"/>
                  <a:gd name="T42" fmla="*/ 1 w 434"/>
                  <a:gd name="T43" fmla="*/ 1 h 454"/>
                  <a:gd name="T44" fmla="*/ 1 w 434"/>
                  <a:gd name="T45" fmla="*/ 1 h 454"/>
                  <a:gd name="T46" fmla="*/ 1 w 434"/>
                  <a:gd name="T47" fmla="*/ 1 h 454"/>
                  <a:gd name="T48" fmla="*/ 1 w 434"/>
                  <a:gd name="T49" fmla="*/ 1 h 454"/>
                  <a:gd name="T50" fmla="*/ 1 w 434"/>
                  <a:gd name="T51" fmla="*/ 1 h 454"/>
                  <a:gd name="T52" fmla="*/ 1 w 434"/>
                  <a:gd name="T53" fmla="*/ 1 h 454"/>
                  <a:gd name="T54" fmla="*/ 1 w 434"/>
                  <a:gd name="T55" fmla="*/ 1 h 454"/>
                  <a:gd name="T56" fmla="*/ 1 w 434"/>
                  <a:gd name="T57" fmla="*/ 1 h 454"/>
                  <a:gd name="T58" fmla="*/ 1 w 434"/>
                  <a:gd name="T59" fmla="*/ 1 h 454"/>
                  <a:gd name="T60" fmla="*/ 1 w 434"/>
                  <a:gd name="T61" fmla="*/ 1 h 454"/>
                  <a:gd name="T62" fmla="*/ 1 w 434"/>
                  <a:gd name="T63" fmla="*/ 1 h 4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4" h="454">
                    <a:moveTo>
                      <a:pt x="432" y="243"/>
                    </a:moveTo>
                    <a:lnTo>
                      <a:pt x="434" y="207"/>
                    </a:lnTo>
                    <a:lnTo>
                      <a:pt x="430" y="170"/>
                    </a:lnTo>
                    <a:lnTo>
                      <a:pt x="422" y="135"/>
                    </a:lnTo>
                    <a:lnTo>
                      <a:pt x="409" y="103"/>
                    </a:lnTo>
                    <a:lnTo>
                      <a:pt x="390" y="72"/>
                    </a:lnTo>
                    <a:lnTo>
                      <a:pt x="368" y="44"/>
                    </a:lnTo>
                    <a:lnTo>
                      <a:pt x="343" y="21"/>
                    </a:lnTo>
                    <a:lnTo>
                      <a:pt x="313" y="0"/>
                    </a:lnTo>
                    <a:lnTo>
                      <a:pt x="327" y="20"/>
                    </a:lnTo>
                    <a:lnTo>
                      <a:pt x="338" y="41"/>
                    </a:lnTo>
                    <a:lnTo>
                      <a:pt x="349" y="63"/>
                    </a:lnTo>
                    <a:lnTo>
                      <a:pt x="356" y="86"/>
                    </a:lnTo>
                    <a:lnTo>
                      <a:pt x="361" y="109"/>
                    </a:lnTo>
                    <a:lnTo>
                      <a:pt x="364" y="133"/>
                    </a:lnTo>
                    <a:lnTo>
                      <a:pt x="364" y="157"/>
                    </a:lnTo>
                    <a:lnTo>
                      <a:pt x="361" y="182"/>
                    </a:lnTo>
                    <a:lnTo>
                      <a:pt x="357" y="207"/>
                    </a:lnTo>
                    <a:lnTo>
                      <a:pt x="350" y="230"/>
                    </a:lnTo>
                    <a:lnTo>
                      <a:pt x="341" y="253"/>
                    </a:lnTo>
                    <a:lnTo>
                      <a:pt x="330" y="273"/>
                    </a:lnTo>
                    <a:lnTo>
                      <a:pt x="318" y="293"/>
                    </a:lnTo>
                    <a:lnTo>
                      <a:pt x="303" y="311"/>
                    </a:lnTo>
                    <a:lnTo>
                      <a:pt x="286" y="328"/>
                    </a:lnTo>
                    <a:lnTo>
                      <a:pt x="268" y="343"/>
                    </a:lnTo>
                    <a:lnTo>
                      <a:pt x="248" y="356"/>
                    </a:lnTo>
                    <a:lnTo>
                      <a:pt x="229" y="368"/>
                    </a:lnTo>
                    <a:lnTo>
                      <a:pt x="207" y="377"/>
                    </a:lnTo>
                    <a:lnTo>
                      <a:pt x="184" y="384"/>
                    </a:lnTo>
                    <a:lnTo>
                      <a:pt x="161" y="390"/>
                    </a:lnTo>
                    <a:lnTo>
                      <a:pt x="138" y="392"/>
                    </a:lnTo>
                    <a:lnTo>
                      <a:pt x="112" y="393"/>
                    </a:lnTo>
                    <a:lnTo>
                      <a:pt x="88" y="391"/>
                    </a:lnTo>
                    <a:lnTo>
                      <a:pt x="77" y="389"/>
                    </a:lnTo>
                    <a:lnTo>
                      <a:pt x="64" y="386"/>
                    </a:lnTo>
                    <a:lnTo>
                      <a:pt x="53" y="383"/>
                    </a:lnTo>
                    <a:lnTo>
                      <a:pt x="42" y="379"/>
                    </a:lnTo>
                    <a:lnTo>
                      <a:pt x="31" y="375"/>
                    </a:lnTo>
                    <a:lnTo>
                      <a:pt x="20" y="370"/>
                    </a:lnTo>
                    <a:lnTo>
                      <a:pt x="10" y="366"/>
                    </a:lnTo>
                    <a:lnTo>
                      <a:pt x="0" y="360"/>
                    </a:lnTo>
                    <a:lnTo>
                      <a:pt x="15" y="377"/>
                    </a:lnTo>
                    <a:lnTo>
                      <a:pt x="31" y="393"/>
                    </a:lnTo>
                    <a:lnTo>
                      <a:pt x="49" y="408"/>
                    </a:lnTo>
                    <a:lnTo>
                      <a:pt x="69" y="421"/>
                    </a:lnTo>
                    <a:lnTo>
                      <a:pt x="88" y="431"/>
                    </a:lnTo>
                    <a:lnTo>
                      <a:pt x="110" y="440"/>
                    </a:lnTo>
                    <a:lnTo>
                      <a:pt x="133" y="447"/>
                    </a:lnTo>
                    <a:lnTo>
                      <a:pt x="157" y="452"/>
                    </a:lnTo>
                    <a:lnTo>
                      <a:pt x="183" y="454"/>
                    </a:lnTo>
                    <a:lnTo>
                      <a:pt x="207" y="454"/>
                    </a:lnTo>
                    <a:lnTo>
                      <a:pt x="231" y="451"/>
                    </a:lnTo>
                    <a:lnTo>
                      <a:pt x="254" y="446"/>
                    </a:lnTo>
                    <a:lnTo>
                      <a:pt x="276" y="438"/>
                    </a:lnTo>
                    <a:lnTo>
                      <a:pt x="298" y="429"/>
                    </a:lnTo>
                    <a:lnTo>
                      <a:pt x="319" y="417"/>
                    </a:lnTo>
                    <a:lnTo>
                      <a:pt x="338" y="405"/>
                    </a:lnTo>
                    <a:lnTo>
                      <a:pt x="356" y="390"/>
                    </a:lnTo>
                    <a:lnTo>
                      <a:pt x="372" y="372"/>
                    </a:lnTo>
                    <a:lnTo>
                      <a:pt x="387" y="355"/>
                    </a:lnTo>
                    <a:lnTo>
                      <a:pt x="399" y="334"/>
                    </a:lnTo>
                    <a:lnTo>
                      <a:pt x="411" y="314"/>
                    </a:lnTo>
                    <a:lnTo>
                      <a:pt x="420" y="292"/>
                    </a:lnTo>
                    <a:lnTo>
                      <a:pt x="427" y="268"/>
                    </a:lnTo>
                    <a:lnTo>
                      <a:pt x="432" y="243"/>
                    </a:lnTo>
                    <a:close/>
                  </a:path>
                </a:pathLst>
              </a:custGeom>
              <a:solidFill>
                <a:srgbClr val="60C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58" name="Freeform 5"/>
              <p:cNvSpPr>
                <a:spLocks/>
              </p:cNvSpPr>
              <p:nvPr/>
            </p:nvSpPr>
            <p:spPr bwMode="auto">
              <a:xfrm>
                <a:off x="3182" y="1920"/>
                <a:ext cx="208" cy="213"/>
              </a:xfrm>
              <a:custGeom>
                <a:avLst/>
                <a:gdLst>
                  <a:gd name="T0" fmla="*/ 1 w 416"/>
                  <a:gd name="T1" fmla="*/ 1 h 425"/>
                  <a:gd name="T2" fmla="*/ 1 w 416"/>
                  <a:gd name="T3" fmla="*/ 1 h 425"/>
                  <a:gd name="T4" fmla="*/ 1 w 416"/>
                  <a:gd name="T5" fmla="*/ 1 h 425"/>
                  <a:gd name="T6" fmla="*/ 1 w 416"/>
                  <a:gd name="T7" fmla="*/ 1 h 425"/>
                  <a:gd name="T8" fmla="*/ 1 w 416"/>
                  <a:gd name="T9" fmla="*/ 1 h 425"/>
                  <a:gd name="T10" fmla="*/ 1 w 416"/>
                  <a:gd name="T11" fmla="*/ 1 h 425"/>
                  <a:gd name="T12" fmla="*/ 1 w 416"/>
                  <a:gd name="T13" fmla="*/ 1 h 425"/>
                  <a:gd name="T14" fmla="*/ 1 w 416"/>
                  <a:gd name="T15" fmla="*/ 1 h 425"/>
                  <a:gd name="T16" fmla="*/ 1 w 416"/>
                  <a:gd name="T17" fmla="*/ 1 h 425"/>
                  <a:gd name="T18" fmla="*/ 1 w 416"/>
                  <a:gd name="T19" fmla="*/ 1 h 425"/>
                  <a:gd name="T20" fmla="*/ 1 w 416"/>
                  <a:gd name="T21" fmla="*/ 1 h 425"/>
                  <a:gd name="T22" fmla="*/ 1 w 416"/>
                  <a:gd name="T23" fmla="*/ 1 h 425"/>
                  <a:gd name="T24" fmla="*/ 1 w 416"/>
                  <a:gd name="T25" fmla="*/ 1 h 425"/>
                  <a:gd name="T26" fmla="*/ 1 w 416"/>
                  <a:gd name="T27" fmla="*/ 1 h 425"/>
                  <a:gd name="T28" fmla="*/ 1 w 416"/>
                  <a:gd name="T29" fmla="*/ 1 h 425"/>
                  <a:gd name="T30" fmla="*/ 1 w 416"/>
                  <a:gd name="T31" fmla="*/ 1 h 425"/>
                  <a:gd name="T32" fmla="*/ 1 w 416"/>
                  <a:gd name="T33" fmla="*/ 0 h 425"/>
                  <a:gd name="T34" fmla="*/ 1 w 416"/>
                  <a:gd name="T35" fmla="*/ 1 h 425"/>
                  <a:gd name="T36" fmla="*/ 1 w 416"/>
                  <a:gd name="T37" fmla="*/ 1 h 425"/>
                  <a:gd name="T38" fmla="*/ 1 w 416"/>
                  <a:gd name="T39" fmla="*/ 1 h 425"/>
                  <a:gd name="T40" fmla="*/ 1 w 416"/>
                  <a:gd name="T41" fmla="*/ 1 h 425"/>
                  <a:gd name="T42" fmla="*/ 1 w 416"/>
                  <a:gd name="T43" fmla="*/ 1 h 425"/>
                  <a:gd name="T44" fmla="*/ 1 w 416"/>
                  <a:gd name="T45" fmla="*/ 1 h 425"/>
                  <a:gd name="T46" fmla="*/ 1 w 416"/>
                  <a:gd name="T47" fmla="*/ 1 h 425"/>
                  <a:gd name="T48" fmla="*/ 0 w 416"/>
                  <a:gd name="T49" fmla="*/ 1 h 425"/>
                  <a:gd name="T50" fmla="*/ 1 w 416"/>
                  <a:gd name="T51" fmla="*/ 1 h 425"/>
                  <a:gd name="T52" fmla="*/ 1 w 416"/>
                  <a:gd name="T53" fmla="*/ 1 h 425"/>
                  <a:gd name="T54" fmla="*/ 1 w 416"/>
                  <a:gd name="T55" fmla="*/ 1 h 425"/>
                  <a:gd name="T56" fmla="*/ 1 w 416"/>
                  <a:gd name="T57" fmla="*/ 1 h 425"/>
                  <a:gd name="T58" fmla="*/ 1 w 416"/>
                  <a:gd name="T59" fmla="*/ 1 h 425"/>
                  <a:gd name="T60" fmla="*/ 1 w 416"/>
                  <a:gd name="T61" fmla="*/ 1 h 425"/>
                  <a:gd name="T62" fmla="*/ 1 w 416"/>
                  <a:gd name="T63" fmla="*/ 1 h 4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6" h="425">
                    <a:moveTo>
                      <a:pt x="140" y="423"/>
                    </a:moveTo>
                    <a:lnTo>
                      <a:pt x="164" y="425"/>
                    </a:lnTo>
                    <a:lnTo>
                      <a:pt x="190" y="424"/>
                    </a:lnTo>
                    <a:lnTo>
                      <a:pt x="213" y="422"/>
                    </a:lnTo>
                    <a:lnTo>
                      <a:pt x="236" y="416"/>
                    </a:lnTo>
                    <a:lnTo>
                      <a:pt x="259" y="409"/>
                    </a:lnTo>
                    <a:lnTo>
                      <a:pt x="281" y="400"/>
                    </a:lnTo>
                    <a:lnTo>
                      <a:pt x="300" y="388"/>
                    </a:lnTo>
                    <a:lnTo>
                      <a:pt x="320" y="375"/>
                    </a:lnTo>
                    <a:lnTo>
                      <a:pt x="338" y="360"/>
                    </a:lnTo>
                    <a:lnTo>
                      <a:pt x="355" y="343"/>
                    </a:lnTo>
                    <a:lnTo>
                      <a:pt x="370" y="325"/>
                    </a:lnTo>
                    <a:lnTo>
                      <a:pt x="382" y="305"/>
                    </a:lnTo>
                    <a:lnTo>
                      <a:pt x="393" y="285"/>
                    </a:lnTo>
                    <a:lnTo>
                      <a:pt x="402" y="262"/>
                    </a:lnTo>
                    <a:lnTo>
                      <a:pt x="409" y="239"/>
                    </a:lnTo>
                    <a:lnTo>
                      <a:pt x="413" y="214"/>
                    </a:lnTo>
                    <a:lnTo>
                      <a:pt x="416" y="189"/>
                    </a:lnTo>
                    <a:lnTo>
                      <a:pt x="416" y="165"/>
                    </a:lnTo>
                    <a:lnTo>
                      <a:pt x="413" y="141"/>
                    </a:lnTo>
                    <a:lnTo>
                      <a:pt x="408" y="118"/>
                    </a:lnTo>
                    <a:lnTo>
                      <a:pt x="401" y="95"/>
                    </a:lnTo>
                    <a:lnTo>
                      <a:pt x="390" y="73"/>
                    </a:lnTo>
                    <a:lnTo>
                      <a:pt x="379" y="52"/>
                    </a:lnTo>
                    <a:lnTo>
                      <a:pt x="365" y="32"/>
                    </a:lnTo>
                    <a:lnTo>
                      <a:pt x="355" y="27"/>
                    </a:lnTo>
                    <a:lnTo>
                      <a:pt x="344" y="22"/>
                    </a:lnTo>
                    <a:lnTo>
                      <a:pt x="334" y="17"/>
                    </a:lnTo>
                    <a:lnTo>
                      <a:pt x="322" y="13"/>
                    </a:lnTo>
                    <a:lnTo>
                      <a:pt x="311" y="9"/>
                    </a:lnTo>
                    <a:lnTo>
                      <a:pt x="299" y="6"/>
                    </a:lnTo>
                    <a:lnTo>
                      <a:pt x="288" y="4"/>
                    </a:lnTo>
                    <a:lnTo>
                      <a:pt x="275" y="2"/>
                    </a:lnTo>
                    <a:lnTo>
                      <a:pt x="251" y="0"/>
                    </a:lnTo>
                    <a:lnTo>
                      <a:pt x="227" y="0"/>
                    </a:lnTo>
                    <a:lnTo>
                      <a:pt x="202" y="4"/>
                    </a:lnTo>
                    <a:lnTo>
                      <a:pt x="179" y="8"/>
                    </a:lnTo>
                    <a:lnTo>
                      <a:pt x="158" y="15"/>
                    </a:lnTo>
                    <a:lnTo>
                      <a:pt x="136" y="25"/>
                    </a:lnTo>
                    <a:lnTo>
                      <a:pt x="115" y="36"/>
                    </a:lnTo>
                    <a:lnTo>
                      <a:pt x="96" y="50"/>
                    </a:lnTo>
                    <a:lnTo>
                      <a:pt x="78" y="65"/>
                    </a:lnTo>
                    <a:lnTo>
                      <a:pt x="62" y="81"/>
                    </a:lnTo>
                    <a:lnTo>
                      <a:pt x="47" y="99"/>
                    </a:lnTo>
                    <a:lnTo>
                      <a:pt x="34" y="119"/>
                    </a:lnTo>
                    <a:lnTo>
                      <a:pt x="23" y="139"/>
                    </a:lnTo>
                    <a:lnTo>
                      <a:pt x="14" y="161"/>
                    </a:lnTo>
                    <a:lnTo>
                      <a:pt x="7" y="184"/>
                    </a:lnTo>
                    <a:lnTo>
                      <a:pt x="2" y="209"/>
                    </a:lnTo>
                    <a:lnTo>
                      <a:pt x="0" y="234"/>
                    </a:lnTo>
                    <a:lnTo>
                      <a:pt x="1" y="259"/>
                    </a:lnTo>
                    <a:lnTo>
                      <a:pt x="3" y="283"/>
                    </a:lnTo>
                    <a:lnTo>
                      <a:pt x="9" y="307"/>
                    </a:lnTo>
                    <a:lnTo>
                      <a:pt x="16" y="330"/>
                    </a:lnTo>
                    <a:lnTo>
                      <a:pt x="26" y="351"/>
                    </a:lnTo>
                    <a:lnTo>
                      <a:pt x="38" y="372"/>
                    </a:lnTo>
                    <a:lnTo>
                      <a:pt x="52" y="392"/>
                    </a:lnTo>
                    <a:lnTo>
                      <a:pt x="62" y="398"/>
                    </a:lnTo>
                    <a:lnTo>
                      <a:pt x="72" y="402"/>
                    </a:lnTo>
                    <a:lnTo>
                      <a:pt x="83" y="407"/>
                    </a:lnTo>
                    <a:lnTo>
                      <a:pt x="94" y="411"/>
                    </a:lnTo>
                    <a:lnTo>
                      <a:pt x="105" y="415"/>
                    </a:lnTo>
                    <a:lnTo>
                      <a:pt x="116" y="418"/>
                    </a:lnTo>
                    <a:lnTo>
                      <a:pt x="129" y="421"/>
                    </a:lnTo>
                    <a:lnTo>
                      <a:pt x="140" y="423"/>
                    </a:lnTo>
                    <a:close/>
                  </a:path>
                </a:pathLst>
              </a:custGeom>
              <a:solidFill>
                <a:srgbClr val="9B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59" name="Freeform 6"/>
              <p:cNvSpPr>
                <a:spLocks/>
              </p:cNvSpPr>
              <p:nvPr/>
            </p:nvSpPr>
            <p:spPr bwMode="auto">
              <a:xfrm>
                <a:off x="3314" y="1929"/>
                <a:ext cx="31" cy="40"/>
              </a:xfrm>
              <a:custGeom>
                <a:avLst/>
                <a:gdLst>
                  <a:gd name="T0" fmla="*/ 1 w 61"/>
                  <a:gd name="T1" fmla="*/ 0 h 81"/>
                  <a:gd name="T2" fmla="*/ 1 w 61"/>
                  <a:gd name="T3" fmla="*/ 0 h 81"/>
                  <a:gd name="T4" fmla="*/ 1 w 61"/>
                  <a:gd name="T5" fmla="*/ 0 h 81"/>
                  <a:gd name="T6" fmla="*/ 1 w 61"/>
                  <a:gd name="T7" fmla="*/ 0 h 81"/>
                  <a:gd name="T8" fmla="*/ 1 w 61"/>
                  <a:gd name="T9" fmla="*/ 0 h 81"/>
                  <a:gd name="T10" fmla="*/ 1 w 61"/>
                  <a:gd name="T11" fmla="*/ 0 h 81"/>
                  <a:gd name="T12" fmla="*/ 1 w 61"/>
                  <a:gd name="T13" fmla="*/ 0 h 81"/>
                  <a:gd name="T14" fmla="*/ 1 w 61"/>
                  <a:gd name="T15" fmla="*/ 0 h 81"/>
                  <a:gd name="T16" fmla="*/ 1 w 61"/>
                  <a:gd name="T17" fmla="*/ 0 h 81"/>
                  <a:gd name="T18" fmla="*/ 1 w 61"/>
                  <a:gd name="T19" fmla="*/ 0 h 81"/>
                  <a:gd name="T20" fmla="*/ 1 w 61"/>
                  <a:gd name="T21" fmla="*/ 0 h 81"/>
                  <a:gd name="T22" fmla="*/ 1 w 61"/>
                  <a:gd name="T23" fmla="*/ 0 h 81"/>
                  <a:gd name="T24" fmla="*/ 1 w 61"/>
                  <a:gd name="T25" fmla="*/ 0 h 81"/>
                  <a:gd name="T26" fmla="*/ 1 w 61"/>
                  <a:gd name="T27" fmla="*/ 0 h 81"/>
                  <a:gd name="T28" fmla="*/ 1 w 61"/>
                  <a:gd name="T29" fmla="*/ 0 h 81"/>
                  <a:gd name="T30" fmla="*/ 1 w 61"/>
                  <a:gd name="T31" fmla="*/ 0 h 81"/>
                  <a:gd name="T32" fmla="*/ 1 w 61"/>
                  <a:gd name="T33" fmla="*/ 0 h 81"/>
                  <a:gd name="T34" fmla="*/ 1 w 61"/>
                  <a:gd name="T35" fmla="*/ 0 h 81"/>
                  <a:gd name="T36" fmla="*/ 1 w 61"/>
                  <a:gd name="T37" fmla="*/ 0 h 81"/>
                  <a:gd name="T38" fmla="*/ 1 w 61"/>
                  <a:gd name="T39" fmla="*/ 0 h 81"/>
                  <a:gd name="T40" fmla="*/ 1 w 61"/>
                  <a:gd name="T41" fmla="*/ 0 h 81"/>
                  <a:gd name="T42" fmla="*/ 1 w 61"/>
                  <a:gd name="T43" fmla="*/ 0 h 81"/>
                  <a:gd name="T44" fmla="*/ 0 w 61"/>
                  <a:gd name="T45" fmla="*/ 0 h 81"/>
                  <a:gd name="T46" fmla="*/ 0 w 61"/>
                  <a:gd name="T47" fmla="*/ 0 h 81"/>
                  <a:gd name="T48" fmla="*/ 1 w 61"/>
                  <a:gd name="T49" fmla="*/ 0 h 81"/>
                  <a:gd name="T50" fmla="*/ 1 w 61"/>
                  <a:gd name="T51" fmla="*/ 0 h 81"/>
                  <a:gd name="T52" fmla="*/ 1 w 61"/>
                  <a:gd name="T53" fmla="*/ 0 h 81"/>
                  <a:gd name="T54" fmla="*/ 1 w 61"/>
                  <a:gd name="T55" fmla="*/ 0 h 81"/>
                  <a:gd name="T56" fmla="*/ 1 w 61"/>
                  <a:gd name="T57" fmla="*/ 0 h 81"/>
                  <a:gd name="T58" fmla="*/ 1 w 61"/>
                  <a:gd name="T59" fmla="*/ 0 h 8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1" h="81">
                    <a:moveTo>
                      <a:pt x="31" y="3"/>
                    </a:moveTo>
                    <a:lnTo>
                      <a:pt x="33" y="4"/>
                    </a:lnTo>
                    <a:lnTo>
                      <a:pt x="38" y="7"/>
                    </a:lnTo>
                    <a:lnTo>
                      <a:pt x="45" y="12"/>
                    </a:lnTo>
                    <a:lnTo>
                      <a:pt x="52" y="18"/>
                    </a:lnTo>
                    <a:lnTo>
                      <a:pt x="57" y="26"/>
                    </a:lnTo>
                    <a:lnTo>
                      <a:pt x="61" y="33"/>
                    </a:lnTo>
                    <a:lnTo>
                      <a:pt x="60" y="41"/>
                    </a:lnTo>
                    <a:lnTo>
                      <a:pt x="54" y="48"/>
                    </a:lnTo>
                    <a:lnTo>
                      <a:pt x="46" y="54"/>
                    </a:lnTo>
                    <a:lnTo>
                      <a:pt x="43" y="61"/>
                    </a:lnTo>
                    <a:lnTo>
                      <a:pt x="42" y="68"/>
                    </a:lnTo>
                    <a:lnTo>
                      <a:pt x="39" y="76"/>
                    </a:lnTo>
                    <a:lnTo>
                      <a:pt x="32" y="81"/>
                    </a:lnTo>
                    <a:lnTo>
                      <a:pt x="24" y="79"/>
                    </a:lnTo>
                    <a:lnTo>
                      <a:pt x="18" y="71"/>
                    </a:lnTo>
                    <a:lnTo>
                      <a:pt x="20" y="60"/>
                    </a:lnTo>
                    <a:lnTo>
                      <a:pt x="25" y="50"/>
                    </a:lnTo>
                    <a:lnTo>
                      <a:pt x="26" y="41"/>
                    </a:lnTo>
                    <a:lnTo>
                      <a:pt x="22" y="35"/>
                    </a:lnTo>
                    <a:lnTo>
                      <a:pt x="9" y="33"/>
                    </a:lnTo>
                    <a:lnTo>
                      <a:pt x="3" y="31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3" y="16"/>
                    </a:lnTo>
                    <a:lnTo>
                      <a:pt x="8" y="10"/>
                    </a:lnTo>
                    <a:lnTo>
                      <a:pt x="14" y="5"/>
                    </a:lnTo>
                    <a:lnTo>
                      <a:pt x="20" y="1"/>
                    </a:lnTo>
                    <a:lnTo>
                      <a:pt x="27" y="0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60" name="Freeform 7"/>
              <p:cNvSpPr>
                <a:spLocks/>
              </p:cNvSpPr>
              <p:nvPr/>
            </p:nvSpPr>
            <p:spPr bwMode="auto">
              <a:xfrm>
                <a:off x="3290" y="1934"/>
                <a:ext cx="18" cy="17"/>
              </a:xfrm>
              <a:custGeom>
                <a:avLst/>
                <a:gdLst>
                  <a:gd name="T0" fmla="*/ 1 w 36"/>
                  <a:gd name="T1" fmla="*/ 1 h 33"/>
                  <a:gd name="T2" fmla="*/ 1 w 36"/>
                  <a:gd name="T3" fmla="*/ 1 h 33"/>
                  <a:gd name="T4" fmla="*/ 1 w 36"/>
                  <a:gd name="T5" fmla="*/ 1 h 33"/>
                  <a:gd name="T6" fmla="*/ 1 w 36"/>
                  <a:gd name="T7" fmla="*/ 1 h 33"/>
                  <a:gd name="T8" fmla="*/ 1 w 36"/>
                  <a:gd name="T9" fmla="*/ 1 h 33"/>
                  <a:gd name="T10" fmla="*/ 1 w 36"/>
                  <a:gd name="T11" fmla="*/ 1 h 33"/>
                  <a:gd name="T12" fmla="*/ 1 w 36"/>
                  <a:gd name="T13" fmla="*/ 1 h 33"/>
                  <a:gd name="T14" fmla="*/ 1 w 36"/>
                  <a:gd name="T15" fmla="*/ 1 h 33"/>
                  <a:gd name="T16" fmla="*/ 1 w 36"/>
                  <a:gd name="T17" fmla="*/ 1 h 33"/>
                  <a:gd name="T18" fmla="*/ 1 w 36"/>
                  <a:gd name="T19" fmla="*/ 0 h 33"/>
                  <a:gd name="T20" fmla="*/ 1 w 36"/>
                  <a:gd name="T21" fmla="*/ 0 h 33"/>
                  <a:gd name="T22" fmla="*/ 0 w 36"/>
                  <a:gd name="T23" fmla="*/ 1 h 33"/>
                  <a:gd name="T24" fmla="*/ 1 w 36"/>
                  <a:gd name="T25" fmla="*/ 1 h 33"/>
                  <a:gd name="T26" fmla="*/ 1 w 36"/>
                  <a:gd name="T27" fmla="*/ 1 h 33"/>
                  <a:gd name="T28" fmla="*/ 1 w 36"/>
                  <a:gd name="T29" fmla="*/ 1 h 33"/>
                  <a:gd name="T30" fmla="*/ 1 w 36"/>
                  <a:gd name="T31" fmla="*/ 1 h 33"/>
                  <a:gd name="T32" fmla="*/ 1 w 36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33">
                    <a:moveTo>
                      <a:pt x="14" y="18"/>
                    </a:moveTo>
                    <a:lnTo>
                      <a:pt x="13" y="19"/>
                    </a:lnTo>
                    <a:lnTo>
                      <a:pt x="13" y="24"/>
                    </a:lnTo>
                    <a:lnTo>
                      <a:pt x="15" y="29"/>
                    </a:lnTo>
                    <a:lnTo>
                      <a:pt x="23" y="33"/>
                    </a:lnTo>
                    <a:lnTo>
                      <a:pt x="33" y="32"/>
                    </a:lnTo>
                    <a:lnTo>
                      <a:pt x="36" y="24"/>
                    </a:lnTo>
                    <a:lnTo>
                      <a:pt x="34" y="14"/>
                    </a:lnTo>
                    <a:lnTo>
                      <a:pt x="26" y="4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7" y="8"/>
                    </a:lnTo>
                    <a:lnTo>
                      <a:pt x="12" y="10"/>
                    </a:lnTo>
                    <a:lnTo>
                      <a:pt x="15" y="14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61" name="Freeform 8"/>
              <p:cNvSpPr>
                <a:spLocks/>
              </p:cNvSpPr>
              <p:nvPr/>
            </p:nvSpPr>
            <p:spPr bwMode="auto">
              <a:xfrm>
                <a:off x="3275" y="1931"/>
                <a:ext cx="10" cy="4"/>
              </a:xfrm>
              <a:custGeom>
                <a:avLst/>
                <a:gdLst>
                  <a:gd name="T0" fmla="*/ 0 w 21"/>
                  <a:gd name="T1" fmla="*/ 1 h 8"/>
                  <a:gd name="T2" fmla="*/ 0 w 21"/>
                  <a:gd name="T3" fmla="*/ 1 h 8"/>
                  <a:gd name="T4" fmla="*/ 0 w 21"/>
                  <a:gd name="T5" fmla="*/ 1 h 8"/>
                  <a:gd name="T6" fmla="*/ 0 w 21"/>
                  <a:gd name="T7" fmla="*/ 0 h 8"/>
                  <a:gd name="T8" fmla="*/ 0 w 21"/>
                  <a:gd name="T9" fmla="*/ 1 h 8"/>
                  <a:gd name="T10" fmla="*/ 0 w 21"/>
                  <a:gd name="T11" fmla="*/ 1 h 8"/>
                  <a:gd name="T12" fmla="*/ 0 w 21"/>
                  <a:gd name="T13" fmla="*/ 1 h 8"/>
                  <a:gd name="T14" fmla="*/ 0 w 21"/>
                  <a:gd name="T15" fmla="*/ 1 h 8"/>
                  <a:gd name="T16" fmla="*/ 0 w 21"/>
                  <a:gd name="T17" fmla="*/ 1 h 8"/>
                  <a:gd name="T18" fmla="*/ 0 w 21"/>
                  <a:gd name="T19" fmla="*/ 1 h 8"/>
                  <a:gd name="T20" fmla="*/ 0 w 21"/>
                  <a:gd name="T21" fmla="*/ 1 h 8"/>
                  <a:gd name="T22" fmla="*/ 0 w 21"/>
                  <a:gd name="T23" fmla="*/ 1 h 8"/>
                  <a:gd name="T24" fmla="*/ 0 w 21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8">
                    <a:moveTo>
                      <a:pt x="19" y="3"/>
                    </a:moveTo>
                    <a:lnTo>
                      <a:pt x="17" y="2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6"/>
                    </a:lnTo>
                    <a:lnTo>
                      <a:pt x="12" y="7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62" name="Freeform 9"/>
              <p:cNvSpPr>
                <a:spLocks/>
              </p:cNvSpPr>
              <p:nvPr/>
            </p:nvSpPr>
            <p:spPr bwMode="auto">
              <a:xfrm>
                <a:off x="3211" y="1937"/>
                <a:ext cx="105" cy="210"/>
              </a:xfrm>
              <a:custGeom>
                <a:avLst/>
                <a:gdLst>
                  <a:gd name="T0" fmla="*/ 1 w 210"/>
                  <a:gd name="T1" fmla="*/ 0 h 421"/>
                  <a:gd name="T2" fmla="*/ 1 w 210"/>
                  <a:gd name="T3" fmla="*/ 0 h 421"/>
                  <a:gd name="T4" fmla="*/ 1 w 210"/>
                  <a:gd name="T5" fmla="*/ 0 h 421"/>
                  <a:gd name="T6" fmla="*/ 1 w 210"/>
                  <a:gd name="T7" fmla="*/ 0 h 421"/>
                  <a:gd name="T8" fmla="*/ 1 w 210"/>
                  <a:gd name="T9" fmla="*/ 0 h 421"/>
                  <a:gd name="T10" fmla="*/ 1 w 210"/>
                  <a:gd name="T11" fmla="*/ 0 h 421"/>
                  <a:gd name="T12" fmla="*/ 1 w 210"/>
                  <a:gd name="T13" fmla="*/ 0 h 421"/>
                  <a:gd name="T14" fmla="*/ 1 w 210"/>
                  <a:gd name="T15" fmla="*/ 0 h 421"/>
                  <a:gd name="T16" fmla="*/ 1 w 210"/>
                  <a:gd name="T17" fmla="*/ 0 h 421"/>
                  <a:gd name="T18" fmla="*/ 1 w 210"/>
                  <a:gd name="T19" fmla="*/ 0 h 421"/>
                  <a:gd name="T20" fmla="*/ 1 w 210"/>
                  <a:gd name="T21" fmla="*/ 0 h 421"/>
                  <a:gd name="T22" fmla="*/ 1 w 210"/>
                  <a:gd name="T23" fmla="*/ 0 h 421"/>
                  <a:gd name="T24" fmla="*/ 1 w 210"/>
                  <a:gd name="T25" fmla="*/ 0 h 421"/>
                  <a:gd name="T26" fmla="*/ 1 w 210"/>
                  <a:gd name="T27" fmla="*/ 0 h 421"/>
                  <a:gd name="T28" fmla="*/ 1 w 210"/>
                  <a:gd name="T29" fmla="*/ 0 h 421"/>
                  <a:gd name="T30" fmla="*/ 1 w 210"/>
                  <a:gd name="T31" fmla="*/ 0 h 421"/>
                  <a:gd name="T32" fmla="*/ 1 w 210"/>
                  <a:gd name="T33" fmla="*/ 0 h 421"/>
                  <a:gd name="T34" fmla="*/ 1 w 210"/>
                  <a:gd name="T35" fmla="*/ 0 h 421"/>
                  <a:gd name="T36" fmla="*/ 1 w 210"/>
                  <a:gd name="T37" fmla="*/ 0 h 421"/>
                  <a:gd name="T38" fmla="*/ 1 w 210"/>
                  <a:gd name="T39" fmla="*/ 0 h 421"/>
                  <a:gd name="T40" fmla="*/ 1 w 210"/>
                  <a:gd name="T41" fmla="*/ 0 h 421"/>
                  <a:gd name="T42" fmla="*/ 1 w 210"/>
                  <a:gd name="T43" fmla="*/ 0 h 421"/>
                  <a:gd name="T44" fmla="*/ 1 w 210"/>
                  <a:gd name="T45" fmla="*/ 0 h 421"/>
                  <a:gd name="T46" fmla="*/ 1 w 210"/>
                  <a:gd name="T47" fmla="*/ 0 h 421"/>
                  <a:gd name="T48" fmla="*/ 1 w 210"/>
                  <a:gd name="T49" fmla="*/ 0 h 421"/>
                  <a:gd name="T50" fmla="*/ 1 w 210"/>
                  <a:gd name="T51" fmla="*/ 0 h 421"/>
                  <a:gd name="T52" fmla="*/ 1 w 210"/>
                  <a:gd name="T53" fmla="*/ 0 h 421"/>
                  <a:gd name="T54" fmla="*/ 1 w 210"/>
                  <a:gd name="T55" fmla="*/ 0 h 421"/>
                  <a:gd name="T56" fmla="*/ 1 w 210"/>
                  <a:gd name="T57" fmla="*/ 0 h 421"/>
                  <a:gd name="T58" fmla="*/ 1 w 210"/>
                  <a:gd name="T59" fmla="*/ 0 h 421"/>
                  <a:gd name="T60" fmla="*/ 1 w 210"/>
                  <a:gd name="T61" fmla="*/ 0 h 421"/>
                  <a:gd name="T62" fmla="*/ 1 w 210"/>
                  <a:gd name="T63" fmla="*/ 0 h 421"/>
                  <a:gd name="T64" fmla="*/ 1 w 210"/>
                  <a:gd name="T65" fmla="*/ 0 h 421"/>
                  <a:gd name="T66" fmla="*/ 1 w 210"/>
                  <a:gd name="T67" fmla="*/ 0 h 421"/>
                  <a:gd name="T68" fmla="*/ 1 w 210"/>
                  <a:gd name="T69" fmla="*/ 0 h 421"/>
                  <a:gd name="T70" fmla="*/ 1 w 210"/>
                  <a:gd name="T71" fmla="*/ 0 h 421"/>
                  <a:gd name="T72" fmla="*/ 1 w 210"/>
                  <a:gd name="T73" fmla="*/ 0 h 421"/>
                  <a:gd name="T74" fmla="*/ 1 w 210"/>
                  <a:gd name="T75" fmla="*/ 0 h 421"/>
                  <a:gd name="T76" fmla="*/ 1 w 210"/>
                  <a:gd name="T77" fmla="*/ 0 h 421"/>
                  <a:gd name="T78" fmla="*/ 1 w 210"/>
                  <a:gd name="T79" fmla="*/ 0 h 421"/>
                  <a:gd name="T80" fmla="*/ 1 w 210"/>
                  <a:gd name="T81" fmla="*/ 0 h 421"/>
                  <a:gd name="T82" fmla="*/ 1 w 210"/>
                  <a:gd name="T83" fmla="*/ 0 h 421"/>
                  <a:gd name="T84" fmla="*/ 1 w 210"/>
                  <a:gd name="T85" fmla="*/ 0 h 421"/>
                  <a:gd name="T86" fmla="*/ 1 w 210"/>
                  <a:gd name="T87" fmla="*/ 0 h 421"/>
                  <a:gd name="T88" fmla="*/ 1 w 210"/>
                  <a:gd name="T89" fmla="*/ 0 h 421"/>
                  <a:gd name="T90" fmla="*/ 1 w 210"/>
                  <a:gd name="T91" fmla="*/ 0 h 421"/>
                  <a:gd name="T92" fmla="*/ 1 w 210"/>
                  <a:gd name="T93" fmla="*/ 0 h 421"/>
                  <a:gd name="T94" fmla="*/ 1 w 210"/>
                  <a:gd name="T95" fmla="*/ 0 h 421"/>
                  <a:gd name="T96" fmla="*/ 1 w 210"/>
                  <a:gd name="T97" fmla="*/ 0 h 421"/>
                  <a:gd name="T98" fmla="*/ 1 w 210"/>
                  <a:gd name="T99" fmla="*/ 0 h 421"/>
                  <a:gd name="T100" fmla="*/ 1 w 210"/>
                  <a:gd name="T101" fmla="*/ 0 h 421"/>
                  <a:gd name="T102" fmla="*/ 1 w 210"/>
                  <a:gd name="T103" fmla="*/ 0 h 421"/>
                  <a:gd name="T104" fmla="*/ 1 w 210"/>
                  <a:gd name="T105" fmla="*/ 0 h 421"/>
                  <a:gd name="T106" fmla="*/ 1 w 210"/>
                  <a:gd name="T107" fmla="*/ 0 h 421"/>
                  <a:gd name="T108" fmla="*/ 1 w 210"/>
                  <a:gd name="T109" fmla="*/ 0 h 421"/>
                  <a:gd name="T110" fmla="*/ 1 w 210"/>
                  <a:gd name="T111" fmla="*/ 0 h 421"/>
                  <a:gd name="T112" fmla="*/ 1 w 210"/>
                  <a:gd name="T113" fmla="*/ 0 h 421"/>
                  <a:gd name="T114" fmla="*/ 1 w 210"/>
                  <a:gd name="T115" fmla="*/ 0 h 421"/>
                  <a:gd name="T116" fmla="*/ 1 w 210"/>
                  <a:gd name="T117" fmla="*/ 0 h 421"/>
                  <a:gd name="T118" fmla="*/ 1 w 210"/>
                  <a:gd name="T119" fmla="*/ 0 h 421"/>
                  <a:gd name="T120" fmla="*/ 1 w 210"/>
                  <a:gd name="T121" fmla="*/ 0 h 421"/>
                  <a:gd name="T122" fmla="*/ 1 w 210"/>
                  <a:gd name="T123" fmla="*/ 0 h 421"/>
                  <a:gd name="T124" fmla="*/ 1 w 210"/>
                  <a:gd name="T125" fmla="*/ 0 h 4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0" h="421">
                    <a:moveTo>
                      <a:pt x="13" y="78"/>
                    </a:moveTo>
                    <a:lnTo>
                      <a:pt x="0" y="97"/>
                    </a:lnTo>
                    <a:lnTo>
                      <a:pt x="3" y="115"/>
                    </a:lnTo>
                    <a:lnTo>
                      <a:pt x="9" y="126"/>
                    </a:lnTo>
                    <a:lnTo>
                      <a:pt x="13" y="131"/>
                    </a:lnTo>
                    <a:lnTo>
                      <a:pt x="13" y="140"/>
                    </a:lnTo>
                    <a:lnTo>
                      <a:pt x="13" y="148"/>
                    </a:lnTo>
                    <a:lnTo>
                      <a:pt x="14" y="156"/>
                    </a:lnTo>
                    <a:lnTo>
                      <a:pt x="18" y="163"/>
                    </a:lnTo>
                    <a:lnTo>
                      <a:pt x="22" y="170"/>
                    </a:lnTo>
                    <a:lnTo>
                      <a:pt x="28" y="176"/>
                    </a:lnTo>
                    <a:lnTo>
                      <a:pt x="36" y="180"/>
                    </a:lnTo>
                    <a:lnTo>
                      <a:pt x="47" y="184"/>
                    </a:lnTo>
                    <a:lnTo>
                      <a:pt x="60" y="193"/>
                    </a:lnTo>
                    <a:lnTo>
                      <a:pt x="65" y="201"/>
                    </a:lnTo>
                    <a:lnTo>
                      <a:pt x="68" y="209"/>
                    </a:lnTo>
                    <a:lnTo>
                      <a:pt x="77" y="212"/>
                    </a:lnTo>
                    <a:lnTo>
                      <a:pt x="87" y="214"/>
                    </a:lnTo>
                    <a:lnTo>
                      <a:pt x="91" y="216"/>
                    </a:lnTo>
                    <a:lnTo>
                      <a:pt x="89" y="222"/>
                    </a:lnTo>
                    <a:lnTo>
                      <a:pt x="79" y="230"/>
                    </a:lnTo>
                    <a:lnTo>
                      <a:pt x="73" y="236"/>
                    </a:lnTo>
                    <a:lnTo>
                      <a:pt x="71" y="245"/>
                    </a:lnTo>
                    <a:lnTo>
                      <a:pt x="71" y="254"/>
                    </a:lnTo>
                    <a:lnTo>
                      <a:pt x="73" y="263"/>
                    </a:lnTo>
                    <a:lnTo>
                      <a:pt x="77" y="272"/>
                    </a:lnTo>
                    <a:lnTo>
                      <a:pt x="81" y="282"/>
                    </a:lnTo>
                    <a:lnTo>
                      <a:pt x="88" y="290"/>
                    </a:lnTo>
                    <a:lnTo>
                      <a:pt x="95" y="294"/>
                    </a:lnTo>
                    <a:lnTo>
                      <a:pt x="103" y="309"/>
                    </a:lnTo>
                    <a:lnTo>
                      <a:pt x="103" y="333"/>
                    </a:lnTo>
                    <a:lnTo>
                      <a:pt x="101" y="363"/>
                    </a:lnTo>
                    <a:lnTo>
                      <a:pt x="102" y="392"/>
                    </a:lnTo>
                    <a:lnTo>
                      <a:pt x="108" y="412"/>
                    </a:lnTo>
                    <a:lnTo>
                      <a:pt x="118" y="420"/>
                    </a:lnTo>
                    <a:lnTo>
                      <a:pt x="126" y="421"/>
                    </a:lnTo>
                    <a:lnTo>
                      <a:pt x="130" y="421"/>
                    </a:lnTo>
                    <a:lnTo>
                      <a:pt x="127" y="413"/>
                    </a:lnTo>
                    <a:lnTo>
                      <a:pt x="123" y="399"/>
                    </a:lnTo>
                    <a:lnTo>
                      <a:pt x="124" y="384"/>
                    </a:lnTo>
                    <a:lnTo>
                      <a:pt x="135" y="375"/>
                    </a:lnTo>
                    <a:lnTo>
                      <a:pt x="143" y="371"/>
                    </a:lnTo>
                    <a:lnTo>
                      <a:pt x="148" y="366"/>
                    </a:lnTo>
                    <a:lnTo>
                      <a:pt x="151" y="359"/>
                    </a:lnTo>
                    <a:lnTo>
                      <a:pt x="155" y="353"/>
                    </a:lnTo>
                    <a:lnTo>
                      <a:pt x="158" y="346"/>
                    </a:lnTo>
                    <a:lnTo>
                      <a:pt x="162" y="339"/>
                    </a:lnTo>
                    <a:lnTo>
                      <a:pt x="166" y="335"/>
                    </a:lnTo>
                    <a:lnTo>
                      <a:pt x="174" y="331"/>
                    </a:lnTo>
                    <a:lnTo>
                      <a:pt x="186" y="324"/>
                    </a:lnTo>
                    <a:lnTo>
                      <a:pt x="191" y="314"/>
                    </a:lnTo>
                    <a:lnTo>
                      <a:pt x="195" y="301"/>
                    </a:lnTo>
                    <a:lnTo>
                      <a:pt x="206" y="287"/>
                    </a:lnTo>
                    <a:lnTo>
                      <a:pt x="210" y="280"/>
                    </a:lnTo>
                    <a:lnTo>
                      <a:pt x="210" y="275"/>
                    </a:lnTo>
                    <a:lnTo>
                      <a:pt x="207" y="270"/>
                    </a:lnTo>
                    <a:lnTo>
                      <a:pt x="201" y="264"/>
                    </a:lnTo>
                    <a:lnTo>
                      <a:pt x="193" y="260"/>
                    </a:lnTo>
                    <a:lnTo>
                      <a:pt x="186" y="255"/>
                    </a:lnTo>
                    <a:lnTo>
                      <a:pt x="179" y="250"/>
                    </a:lnTo>
                    <a:lnTo>
                      <a:pt x="176" y="245"/>
                    </a:lnTo>
                    <a:lnTo>
                      <a:pt x="169" y="234"/>
                    </a:lnTo>
                    <a:lnTo>
                      <a:pt x="161" y="226"/>
                    </a:lnTo>
                    <a:lnTo>
                      <a:pt x="151" y="219"/>
                    </a:lnTo>
                    <a:lnTo>
                      <a:pt x="144" y="212"/>
                    </a:lnTo>
                    <a:lnTo>
                      <a:pt x="141" y="209"/>
                    </a:lnTo>
                    <a:lnTo>
                      <a:pt x="135" y="207"/>
                    </a:lnTo>
                    <a:lnTo>
                      <a:pt x="127" y="206"/>
                    </a:lnTo>
                    <a:lnTo>
                      <a:pt x="119" y="204"/>
                    </a:lnTo>
                    <a:lnTo>
                      <a:pt x="111" y="204"/>
                    </a:lnTo>
                    <a:lnTo>
                      <a:pt x="103" y="204"/>
                    </a:lnTo>
                    <a:lnTo>
                      <a:pt x="97" y="204"/>
                    </a:lnTo>
                    <a:lnTo>
                      <a:pt x="94" y="206"/>
                    </a:lnTo>
                    <a:lnTo>
                      <a:pt x="88" y="206"/>
                    </a:lnTo>
                    <a:lnTo>
                      <a:pt x="82" y="204"/>
                    </a:lnTo>
                    <a:lnTo>
                      <a:pt x="78" y="201"/>
                    </a:lnTo>
                    <a:lnTo>
                      <a:pt x="78" y="196"/>
                    </a:lnTo>
                    <a:lnTo>
                      <a:pt x="80" y="192"/>
                    </a:lnTo>
                    <a:lnTo>
                      <a:pt x="83" y="187"/>
                    </a:lnTo>
                    <a:lnTo>
                      <a:pt x="85" y="184"/>
                    </a:lnTo>
                    <a:lnTo>
                      <a:pt x="80" y="181"/>
                    </a:lnTo>
                    <a:lnTo>
                      <a:pt x="74" y="180"/>
                    </a:lnTo>
                    <a:lnTo>
                      <a:pt x="73" y="180"/>
                    </a:lnTo>
                    <a:lnTo>
                      <a:pt x="74" y="177"/>
                    </a:lnTo>
                    <a:lnTo>
                      <a:pt x="77" y="169"/>
                    </a:lnTo>
                    <a:lnTo>
                      <a:pt x="77" y="164"/>
                    </a:lnTo>
                    <a:lnTo>
                      <a:pt x="73" y="165"/>
                    </a:lnTo>
                    <a:lnTo>
                      <a:pt x="67" y="170"/>
                    </a:lnTo>
                    <a:lnTo>
                      <a:pt x="58" y="171"/>
                    </a:lnTo>
                    <a:lnTo>
                      <a:pt x="51" y="168"/>
                    </a:lnTo>
                    <a:lnTo>
                      <a:pt x="48" y="161"/>
                    </a:lnTo>
                    <a:lnTo>
                      <a:pt x="50" y="154"/>
                    </a:lnTo>
                    <a:lnTo>
                      <a:pt x="55" y="144"/>
                    </a:lnTo>
                    <a:lnTo>
                      <a:pt x="59" y="141"/>
                    </a:lnTo>
                    <a:lnTo>
                      <a:pt x="64" y="139"/>
                    </a:lnTo>
                    <a:lnTo>
                      <a:pt x="71" y="138"/>
                    </a:lnTo>
                    <a:lnTo>
                      <a:pt x="77" y="138"/>
                    </a:lnTo>
                    <a:lnTo>
                      <a:pt x="82" y="139"/>
                    </a:lnTo>
                    <a:lnTo>
                      <a:pt x="88" y="140"/>
                    </a:lnTo>
                    <a:lnTo>
                      <a:pt x="91" y="142"/>
                    </a:lnTo>
                    <a:lnTo>
                      <a:pt x="94" y="146"/>
                    </a:lnTo>
                    <a:lnTo>
                      <a:pt x="96" y="151"/>
                    </a:lnTo>
                    <a:lnTo>
                      <a:pt x="98" y="156"/>
                    </a:lnTo>
                    <a:lnTo>
                      <a:pt x="102" y="157"/>
                    </a:lnTo>
                    <a:lnTo>
                      <a:pt x="103" y="155"/>
                    </a:lnTo>
                    <a:lnTo>
                      <a:pt x="103" y="149"/>
                    </a:lnTo>
                    <a:lnTo>
                      <a:pt x="104" y="144"/>
                    </a:lnTo>
                    <a:lnTo>
                      <a:pt x="106" y="139"/>
                    </a:lnTo>
                    <a:lnTo>
                      <a:pt x="113" y="134"/>
                    </a:lnTo>
                    <a:lnTo>
                      <a:pt x="121" y="128"/>
                    </a:lnTo>
                    <a:lnTo>
                      <a:pt x="128" y="120"/>
                    </a:lnTo>
                    <a:lnTo>
                      <a:pt x="134" y="113"/>
                    </a:lnTo>
                    <a:lnTo>
                      <a:pt x="143" y="106"/>
                    </a:lnTo>
                    <a:lnTo>
                      <a:pt x="153" y="103"/>
                    </a:lnTo>
                    <a:lnTo>
                      <a:pt x="163" y="102"/>
                    </a:lnTo>
                    <a:lnTo>
                      <a:pt x="170" y="101"/>
                    </a:lnTo>
                    <a:lnTo>
                      <a:pt x="174" y="97"/>
                    </a:lnTo>
                    <a:lnTo>
                      <a:pt x="173" y="91"/>
                    </a:lnTo>
                    <a:lnTo>
                      <a:pt x="172" y="88"/>
                    </a:lnTo>
                    <a:lnTo>
                      <a:pt x="173" y="86"/>
                    </a:lnTo>
                    <a:lnTo>
                      <a:pt x="186" y="86"/>
                    </a:lnTo>
                    <a:lnTo>
                      <a:pt x="199" y="83"/>
                    </a:lnTo>
                    <a:lnTo>
                      <a:pt x="200" y="77"/>
                    </a:lnTo>
                    <a:lnTo>
                      <a:pt x="193" y="66"/>
                    </a:lnTo>
                    <a:lnTo>
                      <a:pt x="185" y="57"/>
                    </a:lnTo>
                    <a:lnTo>
                      <a:pt x="177" y="51"/>
                    </a:lnTo>
                    <a:lnTo>
                      <a:pt x="170" y="50"/>
                    </a:lnTo>
                    <a:lnTo>
                      <a:pt x="162" y="55"/>
                    </a:lnTo>
                    <a:lnTo>
                      <a:pt x="155" y="64"/>
                    </a:lnTo>
                    <a:lnTo>
                      <a:pt x="148" y="72"/>
                    </a:lnTo>
                    <a:lnTo>
                      <a:pt x="143" y="74"/>
                    </a:lnTo>
                    <a:lnTo>
                      <a:pt x="140" y="72"/>
                    </a:lnTo>
                    <a:lnTo>
                      <a:pt x="139" y="64"/>
                    </a:lnTo>
                    <a:lnTo>
                      <a:pt x="135" y="58"/>
                    </a:lnTo>
                    <a:lnTo>
                      <a:pt x="128" y="57"/>
                    </a:lnTo>
                    <a:lnTo>
                      <a:pt x="121" y="57"/>
                    </a:lnTo>
                    <a:lnTo>
                      <a:pt x="118" y="51"/>
                    </a:lnTo>
                    <a:lnTo>
                      <a:pt x="120" y="47"/>
                    </a:lnTo>
                    <a:lnTo>
                      <a:pt x="124" y="43"/>
                    </a:lnTo>
                    <a:lnTo>
                      <a:pt x="131" y="40"/>
                    </a:lnTo>
                    <a:lnTo>
                      <a:pt x="139" y="37"/>
                    </a:lnTo>
                    <a:lnTo>
                      <a:pt x="146" y="36"/>
                    </a:lnTo>
                    <a:lnTo>
                      <a:pt x="153" y="35"/>
                    </a:lnTo>
                    <a:lnTo>
                      <a:pt x="156" y="35"/>
                    </a:lnTo>
                    <a:lnTo>
                      <a:pt x="158" y="35"/>
                    </a:lnTo>
                    <a:lnTo>
                      <a:pt x="164" y="33"/>
                    </a:lnTo>
                    <a:lnTo>
                      <a:pt x="161" y="28"/>
                    </a:lnTo>
                    <a:lnTo>
                      <a:pt x="156" y="24"/>
                    </a:lnTo>
                    <a:lnTo>
                      <a:pt x="155" y="19"/>
                    </a:lnTo>
                    <a:lnTo>
                      <a:pt x="155" y="15"/>
                    </a:lnTo>
                    <a:lnTo>
                      <a:pt x="151" y="13"/>
                    </a:lnTo>
                    <a:lnTo>
                      <a:pt x="147" y="13"/>
                    </a:lnTo>
                    <a:lnTo>
                      <a:pt x="144" y="18"/>
                    </a:lnTo>
                    <a:lnTo>
                      <a:pt x="142" y="22"/>
                    </a:lnTo>
                    <a:lnTo>
                      <a:pt x="138" y="24"/>
                    </a:lnTo>
                    <a:lnTo>
                      <a:pt x="133" y="21"/>
                    </a:lnTo>
                    <a:lnTo>
                      <a:pt x="134" y="17"/>
                    </a:lnTo>
                    <a:lnTo>
                      <a:pt x="135" y="13"/>
                    </a:lnTo>
                    <a:lnTo>
                      <a:pt x="130" y="13"/>
                    </a:lnTo>
                    <a:lnTo>
                      <a:pt x="123" y="12"/>
                    </a:lnTo>
                    <a:lnTo>
                      <a:pt x="117" y="10"/>
                    </a:lnTo>
                    <a:lnTo>
                      <a:pt x="115" y="5"/>
                    </a:lnTo>
                    <a:lnTo>
                      <a:pt x="115" y="3"/>
                    </a:lnTo>
                    <a:lnTo>
                      <a:pt x="111" y="0"/>
                    </a:lnTo>
                    <a:lnTo>
                      <a:pt x="103" y="0"/>
                    </a:lnTo>
                    <a:lnTo>
                      <a:pt x="97" y="3"/>
                    </a:lnTo>
                    <a:lnTo>
                      <a:pt x="96" y="6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5" y="12"/>
                    </a:lnTo>
                    <a:lnTo>
                      <a:pt x="81" y="12"/>
                    </a:lnTo>
                    <a:lnTo>
                      <a:pt x="77" y="12"/>
                    </a:lnTo>
                    <a:lnTo>
                      <a:pt x="72" y="11"/>
                    </a:lnTo>
                    <a:lnTo>
                      <a:pt x="66" y="11"/>
                    </a:lnTo>
                    <a:lnTo>
                      <a:pt x="62" y="10"/>
                    </a:lnTo>
                    <a:lnTo>
                      <a:pt x="56" y="9"/>
                    </a:lnTo>
                    <a:lnTo>
                      <a:pt x="50" y="7"/>
                    </a:lnTo>
                    <a:lnTo>
                      <a:pt x="45" y="11"/>
                    </a:lnTo>
                    <a:lnTo>
                      <a:pt x="41" y="14"/>
                    </a:lnTo>
                    <a:lnTo>
                      <a:pt x="36" y="18"/>
                    </a:lnTo>
                    <a:lnTo>
                      <a:pt x="32" y="21"/>
                    </a:lnTo>
                    <a:lnTo>
                      <a:pt x="28" y="25"/>
                    </a:lnTo>
                    <a:lnTo>
                      <a:pt x="24" y="28"/>
                    </a:lnTo>
                    <a:lnTo>
                      <a:pt x="19" y="33"/>
                    </a:lnTo>
                    <a:lnTo>
                      <a:pt x="15" y="36"/>
                    </a:lnTo>
                    <a:lnTo>
                      <a:pt x="22" y="44"/>
                    </a:lnTo>
                    <a:lnTo>
                      <a:pt x="25" y="55"/>
                    </a:lnTo>
                    <a:lnTo>
                      <a:pt x="22" y="66"/>
                    </a:lnTo>
                    <a:lnTo>
                      <a:pt x="13" y="78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63" name="Freeform 10"/>
              <p:cNvSpPr>
                <a:spLocks/>
              </p:cNvSpPr>
              <p:nvPr/>
            </p:nvSpPr>
            <p:spPr bwMode="auto">
              <a:xfrm>
                <a:off x="3336" y="2008"/>
                <a:ext cx="88" cy="123"/>
              </a:xfrm>
              <a:custGeom>
                <a:avLst/>
                <a:gdLst>
                  <a:gd name="T0" fmla="*/ 0 w 177"/>
                  <a:gd name="T1" fmla="*/ 0 h 247"/>
                  <a:gd name="T2" fmla="*/ 0 w 177"/>
                  <a:gd name="T3" fmla="*/ 0 h 247"/>
                  <a:gd name="T4" fmla="*/ 0 w 177"/>
                  <a:gd name="T5" fmla="*/ 0 h 247"/>
                  <a:gd name="T6" fmla="*/ 0 w 177"/>
                  <a:gd name="T7" fmla="*/ 0 h 247"/>
                  <a:gd name="T8" fmla="*/ 0 w 177"/>
                  <a:gd name="T9" fmla="*/ 0 h 247"/>
                  <a:gd name="T10" fmla="*/ 0 w 177"/>
                  <a:gd name="T11" fmla="*/ 0 h 247"/>
                  <a:gd name="T12" fmla="*/ 0 w 177"/>
                  <a:gd name="T13" fmla="*/ 0 h 247"/>
                  <a:gd name="T14" fmla="*/ 0 w 177"/>
                  <a:gd name="T15" fmla="*/ 0 h 247"/>
                  <a:gd name="T16" fmla="*/ 0 w 177"/>
                  <a:gd name="T17" fmla="*/ 0 h 247"/>
                  <a:gd name="T18" fmla="*/ 0 w 177"/>
                  <a:gd name="T19" fmla="*/ 0 h 247"/>
                  <a:gd name="T20" fmla="*/ 0 w 177"/>
                  <a:gd name="T21" fmla="*/ 0 h 247"/>
                  <a:gd name="T22" fmla="*/ 0 w 177"/>
                  <a:gd name="T23" fmla="*/ 0 h 247"/>
                  <a:gd name="T24" fmla="*/ 0 w 177"/>
                  <a:gd name="T25" fmla="*/ 0 h 247"/>
                  <a:gd name="T26" fmla="*/ 0 w 177"/>
                  <a:gd name="T27" fmla="*/ 0 h 247"/>
                  <a:gd name="T28" fmla="*/ 0 w 177"/>
                  <a:gd name="T29" fmla="*/ 0 h 247"/>
                  <a:gd name="T30" fmla="*/ 0 w 177"/>
                  <a:gd name="T31" fmla="*/ 0 h 247"/>
                  <a:gd name="T32" fmla="*/ 0 w 177"/>
                  <a:gd name="T33" fmla="*/ 0 h 247"/>
                  <a:gd name="T34" fmla="*/ 0 w 177"/>
                  <a:gd name="T35" fmla="*/ 0 h 247"/>
                  <a:gd name="T36" fmla="*/ 0 w 177"/>
                  <a:gd name="T37" fmla="*/ 0 h 247"/>
                  <a:gd name="T38" fmla="*/ 0 w 177"/>
                  <a:gd name="T39" fmla="*/ 0 h 247"/>
                  <a:gd name="T40" fmla="*/ 0 w 177"/>
                  <a:gd name="T41" fmla="*/ 0 h 247"/>
                  <a:gd name="T42" fmla="*/ 0 w 177"/>
                  <a:gd name="T43" fmla="*/ 0 h 247"/>
                  <a:gd name="T44" fmla="*/ 0 w 177"/>
                  <a:gd name="T45" fmla="*/ 0 h 247"/>
                  <a:gd name="T46" fmla="*/ 0 w 177"/>
                  <a:gd name="T47" fmla="*/ 0 h 247"/>
                  <a:gd name="T48" fmla="*/ 0 w 177"/>
                  <a:gd name="T49" fmla="*/ 0 h 247"/>
                  <a:gd name="T50" fmla="*/ 0 w 177"/>
                  <a:gd name="T51" fmla="*/ 0 h 247"/>
                  <a:gd name="T52" fmla="*/ 0 w 177"/>
                  <a:gd name="T53" fmla="*/ 0 h 247"/>
                  <a:gd name="T54" fmla="*/ 0 w 177"/>
                  <a:gd name="T55" fmla="*/ 0 h 247"/>
                  <a:gd name="T56" fmla="*/ 0 w 177"/>
                  <a:gd name="T57" fmla="*/ 0 h 247"/>
                  <a:gd name="T58" fmla="*/ 0 w 177"/>
                  <a:gd name="T59" fmla="*/ 0 h 247"/>
                  <a:gd name="T60" fmla="*/ 0 w 177"/>
                  <a:gd name="T61" fmla="*/ 0 h 247"/>
                  <a:gd name="T62" fmla="*/ 0 w 177"/>
                  <a:gd name="T63" fmla="*/ 0 h 247"/>
                  <a:gd name="T64" fmla="*/ 0 w 177"/>
                  <a:gd name="T65" fmla="*/ 0 h 247"/>
                  <a:gd name="T66" fmla="*/ 0 w 177"/>
                  <a:gd name="T67" fmla="*/ 0 h 247"/>
                  <a:gd name="T68" fmla="*/ 0 w 177"/>
                  <a:gd name="T69" fmla="*/ 0 h 247"/>
                  <a:gd name="T70" fmla="*/ 0 w 177"/>
                  <a:gd name="T71" fmla="*/ 0 h 247"/>
                  <a:gd name="T72" fmla="*/ 0 w 177"/>
                  <a:gd name="T73" fmla="*/ 0 h 247"/>
                  <a:gd name="T74" fmla="*/ 0 w 177"/>
                  <a:gd name="T75" fmla="*/ 0 h 247"/>
                  <a:gd name="T76" fmla="*/ 0 w 177"/>
                  <a:gd name="T77" fmla="*/ 0 h 247"/>
                  <a:gd name="T78" fmla="*/ 0 w 177"/>
                  <a:gd name="T79" fmla="*/ 0 h 247"/>
                  <a:gd name="T80" fmla="*/ 0 w 177"/>
                  <a:gd name="T81" fmla="*/ 0 h 247"/>
                  <a:gd name="T82" fmla="*/ 0 w 177"/>
                  <a:gd name="T83" fmla="*/ 0 h 247"/>
                  <a:gd name="T84" fmla="*/ 0 w 177"/>
                  <a:gd name="T85" fmla="*/ 0 h 247"/>
                  <a:gd name="T86" fmla="*/ 0 w 177"/>
                  <a:gd name="T87" fmla="*/ 0 h 247"/>
                  <a:gd name="T88" fmla="*/ 0 w 177"/>
                  <a:gd name="T89" fmla="*/ 0 h 247"/>
                  <a:gd name="T90" fmla="*/ 0 w 177"/>
                  <a:gd name="T91" fmla="*/ 0 h 247"/>
                  <a:gd name="T92" fmla="*/ 0 w 177"/>
                  <a:gd name="T93" fmla="*/ 0 h 247"/>
                  <a:gd name="T94" fmla="*/ 0 w 177"/>
                  <a:gd name="T95" fmla="*/ 0 h 2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77" h="247">
                    <a:moveTo>
                      <a:pt x="159" y="58"/>
                    </a:moveTo>
                    <a:lnTo>
                      <a:pt x="159" y="58"/>
                    </a:lnTo>
                    <a:lnTo>
                      <a:pt x="154" y="52"/>
                    </a:lnTo>
                    <a:lnTo>
                      <a:pt x="151" y="47"/>
                    </a:lnTo>
                    <a:lnTo>
                      <a:pt x="150" y="42"/>
                    </a:lnTo>
                    <a:lnTo>
                      <a:pt x="154" y="37"/>
                    </a:lnTo>
                    <a:lnTo>
                      <a:pt x="149" y="34"/>
                    </a:lnTo>
                    <a:lnTo>
                      <a:pt x="145" y="31"/>
                    </a:lnTo>
                    <a:lnTo>
                      <a:pt x="140" y="29"/>
                    </a:lnTo>
                    <a:lnTo>
                      <a:pt x="134" y="28"/>
                    </a:lnTo>
                    <a:lnTo>
                      <a:pt x="130" y="27"/>
                    </a:lnTo>
                    <a:lnTo>
                      <a:pt x="124" y="27"/>
                    </a:lnTo>
                    <a:lnTo>
                      <a:pt x="118" y="28"/>
                    </a:lnTo>
                    <a:lnTo>
                      <a:pt x="113" y="29"/>
                    </a:lnTo>
                    <a:lnTo>
                      <a:pt x="108" y="29"/>
                    </a:lnTo>
                    <a:lnTo>
                      <a:pt x="103" y="26"/>
                    </a:lnTo>
                    <a:lnTo>
                      <a:pt x="98" y="21"/>
                    </a:lnTo>
                    <a:lnTo>
                      <a:pt x="95" y="14"/>
                    </a:lnTo>
                    <a:lnTo>
                      <a:pt x="89" y="8"/>
                    </a:lnTo>
                    <a:lnTo>
                      <a:pt x="83" y="2"/>
                    </a:lnTo>
                    <a:lnTo>
                      <a:pt x="75" y="0"/>
                    </a:lnTo>
                    <a:lnTo>
                      <a:pt x="65" y="0"/>
                    </a:lnTo>
                    <a:lnTo>
                      <a:pt x="63" y="4"/>
                    </a:lnTo>
                    <a:lnTo>
                      <a:pt x="60" y="7"/>
                    </a:lnTo>
                    <a:lnTo>
                      <a:pt x="57" y="8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49" y="7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47" y="7"/>
                    </a:lnTo>
                    <a:lnTo>
                      <a:pt x="45" y="8"/>
                    </a:lnTo>
                    <a:lnTo>
                      <a:pt x="43" y="9"/>
                    </a:lnTo>
                    <a:lnTo>
                      <a:pt x="39" y="13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9" y="42"/>
                    </a:lnTo>
                    <a:lnTo>
                      <a:pt x="4" y="52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84"/>
                    </a:lnTo>
                    <a:lnTo>
                      <a:pt x="5" y="92"/>
                    </a:lnTo>
                    <a:lnTo>
                      <a:pt x="9" y="98"/>
                    </a:lnTo>
                    <a:lnTo>
                      <a:pt x="14" y="103"/>
                    </a:lnTo>
                    <a:lnTo>
                      <a:pt x="21" y="106"/>
                    </a:lnTo>
                    <a:lnTo>
                      <a:pt x="29" y="107"/>
                    </a:lnTo>
                    <a:lnTo>
                      <a:pt x="37" y="107"/>
                    </a:lnTo>
                    <a:lnTo>
                      <a:pt x="45" y="107"/>
                    </a:lnTo>
                    <a:lnTo>
                      <a:pt x="55" y="110"/>
                    </a:lnTo>
                    <a:lnTo>
                      <a:pt x="64" y="114"/>
                    </a:lnTo>
                    <a:lnTo>
                      <a:pt x="71" y="120"/>
                    </a:lnTo>
                    <a:lnTo>
                      <a:pt x="77" y="129"/>
                    </a:lnTo>
                    <a:lnTo>
                      <a:pt x="80" y="138"/>
                    </a:lnTo>
                    <a:lnTo>
                      <a:pt x="80" y="151"/>
                    </a:lnTo>
                    <a:lnTo>
                      <a:pt x="77" y="164"/>
                    </a:lnTo>
                    <a:lnTo>
                      <a:pt x="73" y="176"/>
                    </a:lnTo>
                    <a:lnTo>
                      <a:pt x="72" y="190"/>
                    </a:lnTo>
                    <a:lnTo>
                      <a:pt x="73" y="204"/>
                    </a:lnTo>
                    <a:lnTo>
                      <a:pt x="75" y="218"/>
                    </a:lnTo>
                    <a:lnTo>
                      <a:pt x="80" y="229"/>
                    </a:lnTo>
                    <a:lnTo>
                      <a:pt x="86" y="239"/>
                    </a:lnTo>
                    <a:lnTo>
                      <a:pt x="93" y="244"/>
                    </a:lnTo>
                    <a:lnTo>
                      <a:pt x="100" y="247"/>
                    </a:lnTo>
                    <a:lnTo>
                      <a:pt x="108" y="239"/>
                    </a:lnTo>
                    <a:lnTo>
                      <a:pt x="115" y="232"/>
                    </a:lnTo>
                    <a:lnTo>
                      <a:pt x="121" y="224"/>
                    </a:lnTo>
                    <a:lnTo>
                      <a:pt x="128" y="214"/>
                    </a:lnTo>
                    <a:lnTo>
                      <a:pt x="135" y="206"/>
                    </a:lnTo>
                    <a:lnTo>
                      <a:pt x="141" y="197"/>
                    </a:lnTo>
                    <a:lnTo>
                      <a:pt x="147" y="187"/>
                    </a:lnTo>
                    <a:lnTo>
                      <a:pt x="151" y="178"/>
                    </a:lnTo>
                    <a:lnTo>
                      <a:pt x="153" y="174"/>
                    </a:lnTo>
                    <a:lnTo>
                      <a:pt x="153" y="171"/>
                    </a:lnTo>
                    <a:lnTo>
                      <a:pt x="153" y="167"/>
                    </a:lnTo>
                    <a:lnTo>
                      <a:pt x="151" y="163"/>
                    </a:lnTo>
                    <a:lnTo>
                      <a:pt x="151" y="153"/>
                    </a:lnTo>
                    <a:lnTo>
                      <a:pt x="156" y="145"/>
                    </a:lnTo>
                    <a:lnTo>
                      <a:pt x="162" y="137"/>
                    </a:lnTo>
                    <a:lnTo>
                      <a:pt x="170" y="129"/>
                    </a:lnTo>
                    <a:lnTo>
                      <a:pt x="171" y="122"/>
                    </a:lnTo>
                    <a:lnTo>
                      <a:pt x="173" y="115"/>
                    </a:lnTo>
                    <a:lnTo>
                      <a:pt x="174" y="108"/>
                    </a:lnTo>
                    <a:lnTo>
                      <a:pt x="176" y="100"/>
                    </a:lnTo>
                    <a:lnTo>
                      <a:pt x="176" y="99"/>
                    </a:lnTo>
                    <a:lnTo>
                      <a:pt x="176" y="98"/>
                    </a:lnTo>
                    <a:lnTo>
                      <a:pt x="177" y="98"/>
                    </a:lnTo>
                    <a:lnTo>
                      <a:pt x="170" y="90"/>
                    </a:lnTo>
                    <a:lnTo>
                      <a:pt x="164" y="80"/>
                    </a:lnTo>
                    <a:lnTo>
                      <a:pt x="161" y="69"/>
                    </a:lnTo>
                    <a:lnTo>
                      <a:pt x="159" y="58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64" name="Freeform 11"/>
              <p:cNvSpPr>
                <a:spLocks/>
              </p:cNvSpPr>
              <p:nvPr/>
            </p:nvSpPr>
            <p:spPr bwMode="auto">
              <a:xfrm>
                <a:off x="3405" y="2006"/>
                <a:ext cx="20" cy="48"/>
              </a:xfrm>
              <a:custGeom>
                <a:avLst/>
                <a:gdLst>
                  <a:gd name="T0" fmla="*/ 1 w 39"/>
                  <a:gd name="T1" fmla="*/ 0 h 97"/>
                  <a:gd name="T2" fmla="*/ 1 w 39"/>
                  <a:gd name="T3" fmla="*/ 0 h 97"/>
                  <a:gd name="T4" fmla="*/ 1 w 39"/>
                  <a:gd name="T5" fmla="*/ 0 h 97"/>
                  <a:gd name="T6" fmla="*/ 1 w 39"/>
                  <a:gd name="T7" fmla="*/ 0 h 97"/>
                  <a:gd name="T8" fmla="*/ 1 w 39"/>
                  <a:gd name="T9" fmla="*/ 0 h 97"/>
                  <a:gd name="T10" fmla="*/ 1 w 39"/>
                  <a:gd name="T11" fmla="*/ 0 h 97"/>
                  <a:gd name="T12" fmla="*/ 1 w 39"/>
                  <a:gd name="T13" fmla="*/ 0 h 97"/>
                  <a:gd name="T14" fmla="*/ 1 w 39"/>
                  <a:gd name="T15" fmla="*/ 0 h 97"/>
                  <a:gd name="T16" fmla="*/ 1 w 39"/>
                  <a:gd name="T17" fmla="*/ 0 h 97"/>
                  <a:gd name="T18" fmla="*/ 1 w 39"/>
                  <a:gd name="T19" fmla="*/ 0 h 97"/>
                  <a:gd name="T20" fmla="*/ 1 w 39"/>
                  <a:gd name="T21" fmla="*/ 0 h 97"/>
                  <a:gd name="T22" fmla="*/ 1 w 39"/>
                  <a:gd name="T23" fmla="*/ 0 h 97"/>
                  <a:gd name="T24" fmla="*/ 1 w 39"/>
                  <a:gd name="T25" fmla="*/ 0 h 97"/>
                  <a:gd name="T26" fmla="*/ 1 w 39"/>
                  <a:gd name="T27" fmla="*/ 0 h 97"/>
                  <a:gd name="T28" fmla="*/ 1 w 39"/>
                  <a:gd name="T29" fmla="*/ 0 h 97"/>
                  <a:gd name="T30" fmla="*/ 1 w 39"/>
                  <a:gd name="T31" fmla="*/ 0 h 97"/>
                  <a:gd name="T32" fmla="*/ 1 w 39"/>
                  <a:gd name="T33" fmla="*/ 0 h 97"/>
                  <a:gd name="T34" fmla="*/ 1 w 39"/>
                  <a:gd name="T35" fmla="*/ 0 h 97"/>
                  <a:gd name="T36" fmla="*/ 1 w 39"/>
                  <a:gd name="T37" fmla="*/ 0 h 97"/>
                  <a:gd name="T38" fmla="*/ 1 w 39"/>
                  <a:gd name="T39" fmla="*/ 0 h 97"/>
                  <a:gd name="T40" fmla="*/ 1 w 39"/>
                  <a:gd name="T41" fmla="*/ 0 h 97"/>
                  <a:gd name="T42" fmla="*/ 1 w 39"/>
                  <a:gd name="T43" fmla="*/ 0 h 97"/>
                  <a:gd name="T44" fmla="*/ 1 w 39"/>
                  <a:gd name="T45" fmla="*/ 0 h 97"/>
                  <a:gd name="T46" fmla="*/ 1 w 39"/>
                  <a:gd name="T47" fmla="*/ 0 h 97"/>
                  <a:gd name="T48" fmla="*/ 1 w 39"/>
                  <a:gd name="T49" fmla="*/ 0 h 97"/>
                  <a:gd name="T50" fmla="*/ 1 w 39"/>
                  <a:gd name="T51" fmla="*/ 0 h 97"/>
                  <a:gd name="T52" fmla="*/ 1 w 39"/>
                  <a:gd name="T53" fmla="*/ 0 h 97"/>
                  <a:gd name="T54" fmla="*/ 1 w 39"/>
                  <a:gd name="T55" fmla="*/ 0 h 97"/>
                  <a:gd name="T56" fmla="*/ 1 w 39"/>
                  <a:gd name="T57" fmla="*/ 0 h 97"/>
                  <a:gd name="T58" fmla="*/ 1 w 39"/>
                  <a:gd name="T59" fmla="*/ 0 h 97"/>
                  <a:gd name="T60" fmla="*/ 1 w 39"/>
                  <a:gd name="T61" fmla="*/ 0 h 97"/>
                  <a:gd name="T62" fmla="*/ 0 w 39"/>
                  <a:gd name="T63" fmla="*/ 0 h 97"/>
                  <a:gd name="T64" fmla="*/ 1 w 39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97">
                    <a:moveTo>
                      <a:pt x="2" y="12"/>
                    </a:moveTo>
                    <a:lnTo>
                      <a:pt x="10" y="20"/>
                    </a:lnTo>
                    <a:lnTo>
                      <a:pt x="16" y="27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7" y="42"/>
                    </a:lnTo>
                    <a:lnTo>
                      <a:pt x="19" y="46"/>
                    </a:lnTo>
                    <a:lnTo>
                      <a:pt x="20" y="49"/>
                    </a:lnTo>
                    <a:lnTo>
                      <a:pt x="20" y="54"/>
                    </a:lnTo>
                    <a:lnTo>
                      <a:pt x="20" y="55"/>
                    </a:lnTo>
                    <a:lnTo>
                      <a:pt x="20" y="57"/>
                    </a:lnTo>
                    <a:lnTo>
                      <a:pt x="20" y="58"/>
                    </a:lnTo>
                    <a:lnTo>
                      <a:pt x="20" y="61"/>
                    </a:lnTo>
                    <a:lnTo>
                      <a:pt x="25" y="68"/>
                    </a:lnTo>
                    <a:lnTo>
                      <a:pt x="27" y="77"/>
                    </a:lnTo>
                    <a:lnTo>
                      <a:pt x="32" y="87"/>
                    </a:lnTo>
                    <a:lnTo>
                      <a:pt x="38" y="97"/>
                    </a:lnTo>
                    <a:lnTo>
                      <a:pt x="39" y="71"/>
                    </a:lnTo>
                    <a:lnTo>
                      <a:pt x="38" y="46"/>
                    </a:lnTo>
                    <a:lnTo>
                      <a:pt x="34" y="23"/>
                    </a:lnTo>
                    <a:lnTo>
                      <a:pt x="29" y="0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65" name="Freeform 12"/>
              <p:cNvSpPr>
                <a:spLocks/>
              </p:cNvSpPr>
              <p:nvPr/>
            </p:nvSpPr>
            <p:spPr bwMode="auto">
              <a:xfrm>
                <a:off x="3354" y="1960"/>
                <a:ext cx="65" cy="51"/>
              </a:xfrm>
              <a:custGeom>
                <a:avLst/>
                <a:gdLst>
                  <a:gd name="T0" fmla="*/ 1 w 130"/>
                  <a:gd name="T1" fmla="*/ 1 h 101"/>
                  <a:gd name="T2" fmla="*/ 1 w 130"/>
                  <a:gd name="T3" fmla="*/ 1 h 101"/>
                  <a:gd name="T4" fmla="*/ 1 w 130"/>
                  <a:gd name="T5" fmla="*/ 1 h 101"/>
                  <a:gd name="T6" fmla="*/ 1 w 130"/>
                  <a:gd name="T7" fmla="*/ 1 h 101"/>
                  <a:gd name="T8" fmla="*/ 1 w 130"/>
                  <a:gd name="T9" fmla="*/ 1 h 101"/>
                  <a:gd name="T10" fmla="*/ 1 w 130"/>
                  <a:gd name="T11" fmla="*/ 1 h 101"/>
                  <a:gd name="T12" fmla="*/ 1 w 130"/>
                  <a:gd name="T13" fmla="*/ 1 h 101"/>
                  <a:gd name="T14" fmla="*/ 1 w 130"/>
                  <a:gd name="T15" fmla="*/ 1 h 101"/>
                  <a:gd name="T16" fmla="*/ 1 w 130"/>
                  <a:gd name="T17" fmla="*/ 1 h 101"/>
                  <a:gd name="T18" fmla="*/ 1 w 130"/>
                  <a:gd name="T19" fmla="*/ 1 h 101"/>
                  <a:gd name="T20" fmla="*/ 1 w 130"/>
                  <a:gd name="T21" fmla="*/ 1 h 101"/>
                  <a:gd name="T22" fmla="*/ 1 w 130"/>
                  <a:gd name="T23" fmla="*/ 1 h 101"/>
                  <a:gd name="T24" fmla="*/ 1 w 130"/>
                  <a:gd name="T25" fmla="*/ 1 h 101"/>
                  <a:gd name="T26" fmla="*/ 1 w 130"/>
                  <a:gd name="T27" fmla="*/ 1 h 101"/>
                  <a:gd name="T28" fmla="*/ 1 w 130"/>
                  <a:gd name="T29" fmla="*/ 1 h 101"/>
                  <a:gd name="T30" fmla="*/ 1 w 130"/>
                  <a:gd name="T31" fmla="*/ 1 h 101"/>
                  <a:gd name="T32" fmla="*/ 1 w 130"/>
                  <a:gd name="T33" fmla="*/ 1 h 101"/>
                  <a:gd name="T34" fmla="*/ 1 w 130"/>
                  <a:gd name="T35" fmla="*/ 1 h 101"/>
                  <a:gd name="T36" fmla="*/ 1 w 130"/>
                  <a:gd name="T37" fmla="*/ 1 h 101"/>
                  <a:gd name="T38" fmla="*/ 1 w 130"/>
                  <a:gd name="T39" fmla="*/ 1 h 101"/>
                  <a:gd name="T40" fmla="*/ 1 w 130"/>
                  <a:gd name="T41" fmla="*/ 1 h 101"/>
                  <a:gd name="T42" fmla="*/ 1 w 130"/>
                  <a:gd name="T43" fmla="*/ 1 h 101"/>
                  <a:gd name="T44" fmla="*/ 1 w 130"/>
                  <a:gd name="T45" fmla="*/ 1 h 101"/>
                  <a:gd name="T46" fmla="*/ 1 w 130"/>
                  <a:gd name="T47" fmla="*/ 1 h 101"/>
                  <a:gd name="T48" fmla="*/ 1 w 130"/>
                  <a:gd name="T49" fmla="*/ 1 h 101"/>
                  <a:gd name="T50" fmla="*/ 1 w 130"/>
                  <a:gd name="T51" fmla="*/ 1 h 101"/>
                  <a:gd name="T52" fmla="*/ 1 w 130"/>
                  <a:gd name="T53" fmla="*/ 1 h 101"/>
                  <a:gd name="T54" fmla="*/ 1 w 130"/>
                  <a:gd name="T55" fmla="*/ 1 h 101"/>
                  <a:gd name="T56" fmla="*/ 1 w 130"/>
                  <a:gd name="T57" fmla="*/ 1 h 101"/>
                  <a:gd name="T58" fmla="*/ 1 w 130"/>
                  <a:gd name="T59" fmla="*/ 1 h 101"/>
                  <a:gd name="T60" fmla="*/ 1 w 130"/>
                  <a:gd name="T61" fmla="*/ 1 h 101"/>
                  <a:gd name="T62" fmla="*/ 1 w 130"/>
                  <a:gd name="T63" fmla="*/ 1 h 1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0" h="101">
                    <a:moveTo>
                      <a:pt x="73" y="5"/>
                    </a:moveTo>
                    <a:lnTo>
                      <a:pt x="65" y="16"/>
                    </a:lnTo>
                    <a:lnTo>
                      <a:pt x="56" y="22"/>
                    </a:lnTo>
                    <a:lnTo>
                      <a:pt x="50" y="26"/>
                    </a:lnTo>
                    <a:lnTo>
                      <a:pt x="49" y="32"/>
                    </a:lnTo>
                    <a:lnTo>
                      <a:pt x="54" y="40"/>
                    </a:lnTo>
                    <a:lnTo>
                      <a:pt x="62" y="40"/>
                    </a:lnTo>
                    <a:lnTo>
                      <a:pt x="69" y="37"/>
                    </a:lnTo>
                    <a:lnTo>
                      <a:pt x="73" y="31"/>
                    </a:lnTo>
                    <a:lnTo>
                      <a:pt x="76" y="26"/>
                    </a:lnTo>
                    <a:lnTo>
                      <a:pt x="82" y="25"/>
                    </a:lnTo>
                    <a:lnTo>
                      <a:pt x="88" y="27"/>
                    </a:lnTo>
                    <a:lnTo>
                      <a:pt x="89" y="33"/>
                    </a:lnTo>
                    <a:lnTo>
                      <a:pt x="87" y="40"/>
                    </a:lnTo>
                    <a:lnTo>
                      <a:pt x="81" y="46"/>
                    </a:lnTo>
                    <a:lnTo>
                      <a:pt x="72" y="49"/>
                    </a:lnTo>
                    <a:lnTo>
                      <a:pt x="59" y="48"/>
                    </a:lnTo>
                    <a:lnTo>
                      <a:pt x="49" y="46"/>
                    </a:lnTo>
                    <a:lnTo>
                      <a:pt x="41" y="47"/>
                    </a:lnTo>
                    <a:lnTo>
                      <a:pt x="37" y="48"/>
                    </a:lnTo>
                    <a:lnTo>
                      <a:pt x="36" y="49"/>
                    </a:lnTo>
                    <a:lnTo>
                      <a:pt x="34" y="50"/>
                    </a:lnTo>
                    <a:lnTo>
                      <a:pt x="28" y="53"/>
                    </a:lnTo>
                    <a:lnTo>
                      <a:pt x="22" y="57"/>
                    </a:lnTo>
                    <a:lnTo>
                      <a:pt x="21" y="64"/>
                    </a:lnTo>
                    <a:lnTo>
                      <a:pt x="21" y="70"/>
                    </a:lnTo>
                    <a:lnTo>
                      <a:pt x="20" y="73"/>
                    </a:lnTo>
                    <a:lnTo>
                      <a:pt x="16" y="73"/>
                    </a:lnTo>
                    <a:lnTo>
                      <a:pt x="8" y="72"/>
                    </a:lnTo>
                    <a:lnTo>
                      <a:pt x="1" y="75"/>
                    </a:lnTo>
                    <a:lnTo>
                      <a:pt x="0" y="83"/>
                    </a:lnTo>
                    <a:lnTo>
                      <a:pt x="4" y="93"/>
                    </a:lnTo>
                    <a:lnTo>
                      <a:pt x="12" y="100"/>
                    </a:lnTo>
                    <a:lnTo>
                      <a:pt x="16" y="98"/>
                    </a:lnTo>
                    <a:lnTo>
                      <a:pt x="21" y="96"/>
                    </a:lnTo>
                    <a:lnTo>
                      <a:pt x="26" y="95"/>
                    </a:lnTo>
                    <a:lnTo>
                      <a:pt x="29" y="94"/>
                    </a:lnTo>
                    <a:lnTo>
                      <a:pt x="30" y="91"/>
                    </a:lnTo>
                    <a:lnTo>
                      <a:pt x="32" y="87"/>
                    </a:lnTo>
                    <a:lnTo>
                      <a:pt x="35" y="84"/>
                    </a:lnTo>
                    <a:lnTo>
                      <a:pt x="38" y="82"/>
                    </a:lnTo>
                    <a:lnTo>
                      <a:pt x="47" y="80"/>
                    </a:lnTo>
                    <a:lnTo>
                      <a:pt x="57" y="83"/>
                    </a:lnTo>
                    <a:lnTo>
                      <a:pt x="64" y="87"/>
                    </a:lnTo>
                    <a:lnTo>
                      <a:pt x="69" y="93"/>
                    </a:lnTo>
                    <a:lnTo>
                      <a:pt x="76" y="99"/>
                    </a:lnTo>
                    <a:lnTo>
                      <a:pt x="87" y="101"/>
                    </a:lnTo>
                    <a:lnTo>
                      <a:pt x="96" y="99"/>
                    </a:lnTo>
                    <a:lnTo>
                      <a:pt x="103" y="92"/>
                    </a:lnTo>
                    <a:lnTo>
                      <a:pt x="109" y="86"/>
                    </a:lnTo>
                    <a:lnTo>
                      <a:pt x="117" y="84"/>
                    </a:lnTo>
                    <a:lnTo>
                      <a:pt x="125" y="84"/>
                    </a:lnTo>
                    <a:lnTo>
                      <a:pt x="130" y="86"/>
                    </a:lnTo>
                    <a:lnTo>
                      <a:pt x="126" y="75"/>
                    </a:lnTo>
                    <a:lnTo>
                      <a:pt x="121" y="63"/>
                    </a:lnTo>
                    <a:lnTo>
                      <a:pt x="115" y="52"/>
                    </a:lnTo>
                    <a:lnTo>
                      <a:pt x="110" y="40"/>
                    </a:lnTo>
                    <a:lnTo>
                      <a:pt x="103" y="30"/>
                    </a:lnTo>
                    <a:lnTo>
                      <a:pt x="96" y="19"/>
                    </a:lnTo>
                    <a:lnTo>
                      <a:pt x="88" y="9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5" y="2"/>
                    </a:lnTo>
                    <a:lnTo>
                      <a:pt x="74" y="3"/>
                    </a:lnTo>
                    <a:lnTo>
                      <a:pt x="73" y="5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66" name="Freeform 13"/>
              <p:cNvSpPr>
                <a:spLocks/>
              </p:cNvSpPr>
              <p:nvPr/>
            </p:nvSpPr>
            <p:spPr bwMode="auto">
              <a:xfrm>
                <a:off x="3411" y="2026"/>
                <a:ext cx="5" cy="10"/>
              </a:xfrm>
              <a:custGeom>
                <a:avLst/>
                <a:gdLst>
                  <a:gd name="T0" fmla="*/ 1 w 9"/>
                  <a:gd name="T1" fmla="*/ 0 h 21"/>
                  <a:gd name="T2" fmla="*/ 0 w 9"/>
                  <a:gd name="T3" fmla="*/ 0 h 21"/>
                  <a:gd name="T4" fmla="*/ 1 w 9"/>
                  <a:gd name="T5" fmla="*/ 0 h 21"/>
                  <a:gd name="T6" fmla="*/ 1 w 9"/>
                  <a:gd name="T7" fmla="*/ 0 h 21"/>
                  <a:gd name="T8" fmla="*/ 1 w 9"/>
                  <a:gd name="T9" fmla="*/ 0 h 21"/>
                  <a:gd name="T10" fmla="*/ 1 w 9"/>
                  <a:gd name="T11" fmla="*/ 0 h 21"/>
                  <a:gd name="T12" fmla="*/ 1 w 9"/>
                  <a:gd name="T13" fmla="*/ 0 h 21"/>
                  <a:gd name="T14" fmla="*/ 1 w 9"/>
                  <a:gd name="T15" fmla="*/ 0 h 21"/>
                  <a:gd name="T16" fmla="*/ 1 w 9"/>
                  <a:gd name="T17" fmla="*/ 0 h 21"/>
                  <a:gd name="T18" fmla="*/ 1 w 9"/>
                  <a:gd name="T19" fmla="*/ 0 h 21"/>
                  <a:gd name="T20" fmla="*/ 1 w 9"/>
                  <a:gd name="T21" fmla="*/ 0 h 21"/>
                  <a:gd name="T22" fmla="*/ 1 w 9"/>
                  <a:gd name="T23" fmla="*/ 0 h 21"/>
                  <a:gd name="T24" fmla="*/ 1 w 9"/>
                  <a:gd name="T25" fmla="*/ 0 h 21"/>
                  <a:gd name="T26" fmla="*/ 1 w 9"/>
                  <a:gd name="T27" fmla="*/ 0 h 21"/>
                  <a:gd name="T28" fmla="*/ 1 w 9"/>
                  <a:gd name="T29" fmla="*/ 0 h 21"/>
                  <a:gd name="T30" fmla="*/ 1 w 9"/>
                  <a:gd name="T31" fmla="*/ 0 h 21"/>
                  <a:gd name="T32" fmla="*/ 1 w 9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0"/>
                    </a:moveTo>
                    <a:lnTo>
                      <a:pt x="0" y="5"/>
                    </a:lnTo>
                    <a:lnTo>
                      <a:pt x="1" y="10"/>
                    </a:lnTo>
                    <a:lnTo>
                      <a:pt x="4" y="15"/>
                    </a:lnTo>
                    <a:lnTo>
                      <a:pt x="9" y="21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67" name="Freeform 14"/>
              <p:cNvSpPr>
                <a:spLocks/>
              </p:cNvSpPr>
              <p:nvPr/>
            </p:nvSpPr>
            <p:spPr bwMode="auto">
              <a:xfrm>
                <a:off x="3360" y="2008"/>
                <a:ext cx="9" cy="4"/>
              </a:xfrm>
              <a:custGeom>
                <a:avLst/>
                <a:gdLst>
                  <a:gd name="T0" fmla="*/ 1 w 17"/>
                  <a:gd name="T1" fmla="*/ 1 h 8"/>
                  <a:gd name="T2" fmla="*/ 1 w 17"/>
                  <a:gd name="T3" fmla="*/ 1 h 8"/>
                  <a:gd name="T4" fmla="*/ 1 w 17"/>
                  <a:gd name="T5" fmla="*/ 1 h 8"/>
                  <a:gd name="T6" fmla="*/ 1 w 17"/>
                  <a:gd name="T7" fmla="*/ 1 h 8"/>
                  <a:gd name="T8" fmla="*/ 1 w 17"/>
                  <a:gd name="T9" fmla="*/ 0 h 8"/>
                  <a:gd name="T10" fmla="*/ 1 w 17"/>
                  <a:gd name="T11" fmla="*/ 1 h 8"/>
                  <a:gd name="T12" fmla="*/ 1 w 17"/>
                  <a:gd name="T13" fmla="*/ 1 h 8"/>
                  <a:gd name="T14" fmla="*/ 1 w 17"/>
                  <a:gd name="T15" fmla="*/ 1 h 8"/>
                  <a:gd name="T16" fmla="*/ 0 w 17"/>
                  <a:gd name="T17" fmla="*/ 1 h 8"/>
                  <a:gd name="T18" fmla="*/ 1 w 17"/>
                  <a:gd name="T19" fmla="*/ 1 h 8"/>
                  <a:gd name="T20" fmla="*/ 1 w 17"/>
                  <a:gd name="T21" fmla="*/ 1 h 8"/>
                  <a:gd name="T22" fmla="*/ 1 w 17"/>
                  <a:gd name="T23" fmla="*/ 1 h 8"/>
                  <a:gd name="T24" fmla="*/ 1 w 17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8">
                    <a:moveTo>
                      <a:pt x="3" y="7"/>
                    </a:moveTo>
                    <a:lnTo>
                      <a:pt x="9" y="8"/>
                    </a:lnTo>
                    <a:lnTo>
                      <a:pt x="12" y="7"/>
                    </a:lnTo>
                    <a:lnTo>
                      <a:pt x="15" y="4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68" name="Freeform 15"/>
              <p:cNvSpPr>
                <a:spLocks/>
              </p:cNvSpPr>
              <p:nvPr/>
            </p:nvSpPr>
            <p:spPr bwMode="auto">
              <a:xfrm>
                <a:off x="3360" y="1976"/>
                <a:ext cx="7" cy="11"/>
              </a:xfrm>
              <a:custGeom>
                <a:avLst/>
                <a:gdLst>
                  <a:gd name="T0" fmla="*/ 0 w 15"/>
                  <a:gd name="T1" fmla="*/ 1 h 22"/>
                  <a:gd name="T2" fmla="*/ 0 w 15"/>
                  <a:gd name="T3" fmla="*/ 1 h 22"/>
                  <a:gd name="T4" fmla="*/ 0 w 15"/>
                  <a:gd name="T5" fmla="*/ 1 h 22"/>
                  <a:gd name="T6" fmla="*/ 0 w 15"/>
                  <a:gd name="T7" fmla="*/ 1 h 22"/>
                  <a:gd name="T8" fmla="*/ 0 w 15"/>
                  <a:gd name="T9" fmla="*/ 1 h 22"/>
                  <a:gd name="T10" fmla="*/ 0 w 15"/>
                  <a:gd name="T11" fmla="*/ 1 h 22"/>
                  <a:gd name="T12" fmla="*/ 0 w 15"/>
                  <a:gd name="T13" fmla="*/ 1 h 22"/>
                  <a:gd name="T14" fmla="*/ 0 w 15"/>
                  <a:gd name="T15" fmla="*/ 1 h 22"/>
                  <a:gd name="T16" fmla="*/ 0 w 15"/>
                  <a:gd name="T17" fmla="*/ 1 h 22"/>
                  <a:gd name="T18" fmla="*/ 0 w 15"/>
                  <a:gd name="T19" fmla="*/ 1 h 22"/>
                  <a:gd name="T20" fmla="*/ 0 w 15"/>
                  <a:gd name="T21" fmla="*/ 1 h 22"/>
                  <a:gd name="T22" fmla="*/ 0 w 15"/>
                  <a:gd name="T23" fmla="*/ 0 h 22"/>
                  <a:gd name="T24" fmla="*/ 0 w 15"/>
                  <a:gd name="T25" fmla="*/ 1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22">
                    <a:moveTo>
                      <a:pt x="15" y="2"/>
                    </a:moveTo>
                    <a:lnTo>
                      <a:pt x="15" y="5"/>
                    </a:lnTo>
                    <a:lnTo>
                      <a:pt x="14" y="10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4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7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7108" name="AutoShape 16"/>
            <p:cNvSpPr>
              <a:spLocks noChangeArrowheads="1"/>
            </p:cNvSpPr>
            <p:nvPr/>
          </p:nvSpPr>
          <p:spPr bwMode="auto">
            <a:xfrm>
              <a:off x="381000" y="1143000"/>
              <a:ext cx="1295400" cy="685800"/>
            </a:xfrm>
            <a:prstGeom prst="wedgeEllipseCallout">
              <a:avLst>
                <a:gd name="adj1" fmla="val 37134"/>
                <a:gd name="adj2" fmla="val 80324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Courier New" panose="02070309020205020404" pitchFamily="49" charset="0"/>
                </a:rPr>
                <a:t>Hello</a:t>
              </a:r>
            </a:p>
          </p:txBody>
        </p:sp>
        <p:pic>
          <p:nvPicPr>
            <p:cNvPr id="47109" name="Picture 17" descr="j029298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2006600"/>
              <a:ext cx="1143000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110" name="Group 18"/>
            <p:cNvGrpSpPr>
              <a:grpSpLocks/>
            </p:cNvGrpSpPr>
            <p:nvPr/>
          </p:nvGrpSpPr>
          <p:grpSpPr bwMode="auto">
            <a:xfrm>
              <a:off x="1524000" y="2082800"/>
              <a:ext cx="304800" cy="762000"/>
              <a:chOff x="1104" y="1296"/>
              <a:chExt cx="192" cy="480"/>
            </a:xfrm>
          </p:grpSpPr>
          <p:sp>
            <p:nvSpPr>
              <p:cNvPr id="47154" name="Line 19"/>
              <p:cNvSpPr>
                <a:spLocks noChangeShapeType="1"/>
              </p:cNvSpPr>
              <p:nvPr/>
            </p:nvSpPr>
            <p:spPr bwMode="auto">
              <a:xfrm>
                <a:off x="1200" y="1344"/>
                <a:ext cx="0" cy="43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55" name="Oval 20"/>
              <p:cNvSpPr>
                <a:spLocks noChangeArrowheads="1"/>
              </p:cNvSpPr>
              <p:nvPr/>
            </p:nvSpPr>
            <p:spPr bwMode="auto">
              <a:xfrm>
                <a:off x="1136" y="1296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47156" name="Line 21"/>
              <p:cNvSpPr>
                <a:spLocks noChangeShapeType="1"/>
              </p:cNvSpPr>
              <p:nvPr/>
            </p:nvSpPr>
            <p:spPr bwMode="auto">
              <a:xfrm flipH="1">
                <a:off x="1104" y="1776"/>
                <a:ext cx="19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7111" name="Freeform 22"/>
            <p:cNvSpPr>
              <a:spLocks/>
            </p:cNvSpPr>
            <p:nvPr/>
          </p:nvSpPr>
          <p:spPr bwMode="auto">
            <a:xfrm>
              <a:off x="1676400" y="2768600"/>
              <a:ext cx="533400" cy="393700"/>
            </a:xfrm>
            <a:custGeom>
              <a:avLst/>
              <a:gdLst>
                <a:gd name="T0" fmla="*/ 0 w 336"/>
                <a:gd name="T1" fmla="*/ 2147483646 h 248"/>
                <a:gd name="T2" fmla="*/ 2147483646 w 336"/>
                <a:gd name="T3" fmla="*/ 2147483646 h 248"/>
                <a:gd name="T4" fmla="*/ 2147483646 w 336"/>
                <a:gd name="T5" fmla="*/ 2147483646 h 248"/>
                <a:gd name="T6" fmla="*/ 2147483646 w 336"/>
                <a:gd name="T7" fmla="*/ 0 h 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248">
                  <a:moveTo>
                    <a:pt x="0" y="48"/>
                  </a:moveTo>
                  <a:cubicBezTo>
                    <a:pt x="52" y="140"/>
                    <a:pt x="104" y="232"/>
                    <a:pt x="144" y="240"/>
                  </a:cubicBezTo>
                  <a:cubicBezTo>
                    <a:pt x="184" y="248"/>
                    <a:pt x="208" y="136"/>
                    <a:pt x="240" y="96"/>
                  </a:cubicBezTo>
                  <a:cubicBezTo>
                    <a:pt x="272" y="56"/>
                    <a:pt x="304" y="28"/>
                    <a:pt x="3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16" name="Line 39"/>
            <p:cNvSpPr>
              <a:spLocks noChangeShapeType="1"/>
            </p:cNvSpPr>
            <p:nvPr/>
          </p:nvSpPr>
          <p:spPr bwMode="auto">
            <a:xfrm>
              <a:off x="3200400" y="2540000"/>
              <a:ext cx="6858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17" name="Line 40"/>
            <p:cNvSpPr>
              <a:spLocks noChangeShapeType="1"/>
            </p:cNvSpPr>
            <p:nvPr/>
          </p:nvSpPr>
          <p:spPr bwMode="auto">
            <a:xfrm>
              <a:off x="4800600" y="2540000"/>
              <a:ext cx="6858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pic>
          <p:nvPicPr>
            <p:cNvPr id="47118" name="Picture 41" descr="j029298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006600"/>
              <a:ext cx="1143000" cy="112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9" name="Freeform 42"/>
            <p:cNvSpPr>
              <a:spLocks/>
            </p:cNvSpPr>
            <p:nvPr/>
          </p:nvSpPr>
          <p:spPr bwMode="auto">
            <a:xfrm>
              <a:off x="6400800" y="2959100"/>
              <a:ext cx="533400" cy="393700"/>
            </a:xfrm>
            <a:custGeom>
              <a:avLst/>
              <a:gdLst>
                <a:gd name="T0" fmla="*/ 0 w 336"/>
                <a:gd name="T1" fmla="*/ 2147483646 h 248"/>
                <a:gd name="T2" fmla="*/ 2147483646 w 336"/>
                <a:gd name="T3" fmla="*/ 2147483646 h 248"/>
                <a:gd name="T4" fmla="*/ 2147483646 w 336"/>
                <a:gd name="T5" fmla="*/ 2147483646 h 248"/>
                <a:gd name="T6" fmla="*/ 2147483646 w 336"/>
                <a:gd name="T7" fmla="*/ 0 h 2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6" h="248">
                  <a:moveTo>
                    <a:pt x="0" y="48"/>
                  </a:moveTo>
                  <a:cubicBezTo>
                    <a:pt x="52" y="140"/>
                    <a:pt x="104" y="232"/>
                    <a:pt x="144" y="240"/>
                  </a:cubicBezTo>
                  <a:cubicBezTo>
                    <a:pt x="184" y="248"/>
                    <a:pt x="208" y="136"/>
                    <a:pt x="240" y="96"/>
                  </a:cubicBezTo>
                  <a:cubicBezTo>
                    <a:pt x="272" y="56"/>
                    <a:pt x="304" y="28"/>
                    <a:pt x="3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20" name="Rectangle 43"/>
            <p:cNvSpPr>
              <a:spLocks noChangeArrowheads="1"/>
            </p:cNvSpPr>
            <p:nvPr/>
          </p:nvSpPr>
          <p:spPr bwMode="auto">
            <a:xfrm>
              <a:off x="6705600" y="2311400"/>
              <a:ext cx="457200" cy="68580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2"/>
              </a:extrusionClr>
              <a:contourClr>
                <a:schemeClr val="bg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47121" name="Oval 44"/>
            <p:cNvSpPr>
              <a:spLocks noChangeArrowheads="1"/>
            </p:cNvSpPr>
            <p:nvPr/>
          </p:nvSpPr>
          <p:spPr bwMode="auto">
            <a:xfrm>
              <a:off x="6819900" y="2387600"/>
              <a:ext cx="228600" cy="228600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47122" name="AutoShape 45"/>
            <p:cNvSpPr>
              <a:spLocks noChangeArrowheads="1"/>
            </p:cNvSpPr>
            <p:nvPr/>
          </p:nvSpPr>
          <p:spPr bwMode="auto">
            <a:xfrm>
              <a:off x="7239000" y="1066800"/>
              <a:ext cx="1422400" cy="762000"/>
            </a:xfrm>
            <a:prstGeom prst="wedgeEllipseCallout">
              <a:avLst>
                <a:gd name="adj1" fmla="val -35417"/>
                <a:gd name="adj2" fmla="val 9083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Courier New" panose="02070309020205020404" pitchFamily="49" charset="0"/>
                </a:rPr>
                <a:t>Hello</a:t>
              </a:r>
            </a:p>
          </p:txBody>
        </p:sp>
        <p:sp>
          <p:nvSpPr>
            <p:cNvPr id="47124" name="Rectangle 47"/>
            <p:cNvSpPr>
              <a:spLocks noChangeArrowheads="1"/>
            </p:cNvSpPr>
            <p:nvPr/>
          </p:nvSpPr>
          <p:spPr bwMode="auto">
            <a:xfrm>
              <a:off x="3200400" y="2203450"/>
              <a:ext cx="673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0" i="1">
                  <a:latin typeface="Courier New" panose="02070309020205020404" pitchFamily="49" charset="0"/>
                </a:rPr>
                <a:t>1010</a:t>
              </a:r>
            </a:p>
          </p:txBody>
        </p:sp>
        <p:sp>
          <p:nvSpPr>
            <p:cNvPr id="47125" name="Rectangle 48"/>
            <p:cNvSpPr>
              <a:spLocks noChangeArrowheads="1"/>
            </p:cNvSpPr>
            <p:nvPr/>
          </p:nvSpPr>
          <p:spPr bwMode="auto">
            <a:xfrm>
              <a:off x="4800600" y="2203450"/>
              <a:ext cx="673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0" i="1">
                  <a:latin typeface="Courier New" panose="02070309020205020404" pitchFamily="49" charset="0"/>
                </a:rPr>
                <a:t>1010</a:t>
              </a: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131763" y="4038600"/>
            <a:ext cx="8783637" cy="2600325"/>
            <a:chOff x="131763" y="4038600"/>
            <a:chExt cx="8783637" cy="2600325"/>
          </a:xfrm>
        </p:grpSpPr>
        <p:sp>
          <p:nvSpPr>
            <p:cNvPr id="47112" name="Line 23"/>
            <p:cNvSpPr>
              <a:spLocks noChangeShapeType="1"/>
            </p:cNvSpPr>
            <p:nvPr/>
          </p:nvSpPr>
          <p:spPr bwMode="auto">
            <a:xfrm>
              <a:off x="279400" y="5765800"/>
              <a:ext cx="4572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47113" name="Group 24"/>
            <p:cNvGrpSpPr>
              <a:grpSpLocks/>
            </p:cNvGrpSpPr>
            <p:nvPr/>
          </p:nvGrpSpPr>
          <p:grpSpPr bwMode="auto">
            <a:xfrm>
              <a:off x="4064000" y="4038600"/>
              <a:ext cx="892175" cy="914400"/>
              <a:chOff x="3182" y="1920"/>
              <a:chExt cx="243" cy="243"/>
            </a:xfrm>
          </p:grpSpPr>
          <p:sp>
            <p:nvSpPr>
              <p:cNvPr id="47142" name="Freeform 25"/>
              <p:cNvSpPr>
                <a:spLocks/>
              </p:cNvSpPr>
              <p:nvPr/>
            </p:nvSpPr>
            <p:spPr bwMode="auto">
              <a:xfrm>
                <a:off x="3208" y="1936"/>
                <a:ext cx="217" cy="227"/>
              </a:xfrm>
              <a:custGeom>
                <a:avLst/>
                <a:gdLst>
                  <a:gd name="T0" fmla="*/ 1 w 434"/>
                  <a:gd name="T1" fmla="*/ 1 h 454"/>
                  <a:gd name="T2" fmla="*/ 1 w 434"/>
                  <a:gd name="T3" fmla="*/ 1 h 454"/>
                  <a:gd name="T4" fmla="*/ 1 w 434"/>
                  <a:gd name="T5" fmla="*/ 1 h 454"/>
                  <a:gd name="T6" fmla="*/ 1 w 434"/>
                  <a:gd name="T7" fmla="*/ 1 h 454"/>
                  <a:gd name="T8" fmla="*/ 1 w 434"/>
                  <a:gd name="T9" fmla="*/ 1 h 454"/>
                  <a:gd name="T10" fmla="*/ 1 w 434"/>
                  <a:gd name="T11" fmla="*/ 1 h 454"/>
                  <a:gd name="T12" fmla="*/ 1 w 434"/>
                  <a:gd name="T13" fmla="*/ 1 h 454"/>
                  <a:gd name="T14" fmla="*/ 1 w 434"/>
                  <a:gd name="T15" fmla="*/ 1 h 454"/>
                  <a:gd name="T16" fmla="*/ 1 w 434"/>
                  <a:gd name="T17" fmla="*/ 1 h 454"/>
                  <a:gd name="T18" fmla="*/ 1 w 434"/>
                  <a:gd name="T19" fmla="*/ 1 h 454"/>
                  <a:gd name="T20" fmla="*/ 1 w 434"/>
                  <a:gd name="T21" fmla="*/ 1 h 454"/>
                  <a:gd name="T22" fmla="*/ 1 w 434"/>
                  <a:gd name="T23" fmla="*/ 1 h 454"/>
                  <a:gd name="T24" fmla="*/ 1 w 434"/>
                  <a:gd name="T25" fmla="*/ 1 h 454"/>
                  <a:gd name="T26" fmla="*/ 1 w 434"/>
                  <a:gd name="T27" fmla="*/ 1 h 454"/>
                  <a:gd name="T28" fmla="*/ 1 w 434"/>
                  <a:gd name="T29" fmla="*/ 1 h 454"/>
                  <a:gd name="T30" fmla="*/ 1 w 434"/>
                  <a:gd name="T31" fmla="*/ 1 h 454"/>
                  <a:gd name="T32" fmla="*/ 1 w 434"/>
                  <a:gd name="T33" fmla="*/ 1 h 454"/>
                  <a:gd name="T34" fmla="*/ 1 w 434"/>
                  <a:gd name="T35" fmla="*/ 1 h 454"/>
                  <a:gd name="T36" fmla="*/ 1 w 434"/>
                  <a:gd name="T37" fmla="*/ 1 h 454"/>
                  <a:gd name="T38" fmla="*/ 1 w 434"/>
                  <a:gd name="T39" fmla="*/ 1 h 454"/>
                  <a:gd name="T40" fmla="*/ 1 w 434"/>
                  <a:gd name="T41" fmla="*/ 1 h 454"/>
                  <a:gd name="T42" fmla="*/ 1 w 434"/>
                  <a:gd name="T43" fmla="*/ 1 h 454"/>
                  <a:gd name="T44" fmla="*/ 1 w 434"/>
                  <a:gd name="T45" fmla="*/ 1 h 454"/>
                  <a:gd name="T46" fmla="*/ 1 w 434"/>
                  <a:gd name="T47" fmla="*/ 1 h 454"/>
                  <a:gd name="T48" fmla="*/ 1 w 434"/>
                  <a:gd name="T49" fmla="*/ 1 h 454"/>
                  <a:gd name="T50" fmla="*/ 1 w 434"/>
                  <a:gd name="T51" fmla="*/ 1 h 454"/>
                  <a:gd name="T52" fmla="*/ 1 w 434"/>
                  <a:gd name="T53" fmla="*/ 1 h 454"/>
                  <a:gd name="T54" fmla="*/ 1 w 434"/>
                  <a:gd name="T55" fmla="*/ 1 h 454"/>
                  <a:gd name="T56" fmla="*/ 1 w 434"/>
                  <a:gd name="T57" fmla="*/ 1 h 454"/>
                  <a:gd name="T58" fmla="*/ 1 w 434"/>
                  <a:gd name="T59" fmla="*/ 1 h 454"/>
                  <a:gd name="T60" fmla="*/ 1 w 434"/>
                  <a:gd name="T61" fmla="*/ 1 h 454"/>
                  <a:gd name="T62" fmla="*/ 1 w 434"/>
                  <a:gd name="T63" fmla="*/ 1 h 45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34" h="454">
                    <a:moveTo>
                      <a:pt x="432" y="243"/>
                    </a:moveTo>
                    <a:lnTo>
                      <a:pt x="434" y="207"/>
                    </a:lnTo>
                    <a:lnTo>
                      <a:pt x="430" y="170"/>
                    </a:lnTo>
                    <a:lnTo>
                      <a:pt x="422" y="135"/>
                    </a:lnTo>
                    <a:lnTo>
                      <a:pt x="409" y="103"/>
                    </a:lnTo>
                    <a:lnTo>
                      <a:pt x="390" y="72"/>
                    </a:lnTo>
                    <a:lnTo>
                      <a:pt x="368" y="44"/>
                    </a:lnTo>
                    <a:lnTo>
                      <a:pt x="343" y="21"/>
                    </a:lnTo>
                    <a:lnTo>
                      <a:pt x="313" y="0"/>
                    </a:lnTo>
                    <a:lnTo>
                      <a:pt x="327" y="20"/>
                    </a:lnTo>
                    <a:lnTo>
                      <a:pt x="338" y="41"/>
                    </a:lnTo>
                    <a:lnTo>
                      <a:pt x="349" y="63"/>
                    </a:lnTo>
                    <a:lnTo>
                      <a:pt x="356" y="86"/>
                    </a:lnTo>
                    <a:lnTo>
                      <a:pt x="361" y="109"/>
                    </a:lnTo>
                    <a:lnTo>
                      <a:pt x="364" y="133"/>
                    </a:lnTo>
                    <a:lnTo>
                      <a:pt x="364" y="157"/>
                    </a:lnTo>
                    <a:lnTo>
                      <a:pt x="361" y="182"/>
                    </a:lnTo>
                    <a:lnTo>
                      <a:pt x="357" y="207"/>
                    </a:lnTo>
                    <a:lnTo>
                      <a:pt x="350" y="230"/>
                    </a:lnTo>
                    <a:lnTo>
                      <a:pt x="341" y="253"/>
                    </a:lnTo>
                    <a:lnTo>
                      <a:pt x="330" y="273"/>
                    </a:lnTo>
                    <a:lnTo>
                      <a:pt x="318" y="293"/>
                    </a:lnTo>
                    <a:lnTo>
                      <a:pt x="303" y="311"/>
                    </a:lnTo>
                    <a:lnTo>
                      <a:pt x="286" y="328"/>
                    </a:lnTo>
                    <a:lnTo>
                      <a:pt x="268" y="343"/>
                    </a:lnTo>
                    <a:lnTo>
                      <a:pt x="248" y="356"/>
                    </a:lnTo>
                    <a:lnTo>
                      <a:pt x="229" y="368"/>
                    </a:lnTo>
                    <a:lnTo>
                      <a:pt x="207" y="377"/>
                    </a:lnTo>
                    <a:lnTo>
                      <a:pt x="184" y="384"/>
                    </a:lnTo>
                    <a:lnTo>
                      <a:pt x="161" y="390"/>
                    </a:lnTo>
                    <a:lnTo>
                      <a:pt x="138" y="392"/>
                    </a:lnTo>
                    <a:lnTo>
                      <a:pt x="112" y="393"/>
                    </a:lnTo>
                    <a:lnTo>
                      <a:pt x="88" y="391"/>
                    </a:lnTo>
                    <a:lnTo>
                      <a:pt x="77" y="389"/>
                    </a:lnTo>
                    <a:lnTo>
                      <a:pt x="64" y="386"/>
                    </a:lnTo>
                    <a:lnTo>
                      <a:pt x="53" y="383"/>
                    </a:lnTo>
                    <a:lnTo>
                      <a:pt x="42" y="379"/>
                    </a:lnTo>
                    <a:lnTo>
                      <a:pt x="31" y="375"/>
                    </a:lnTo>
                    <a:lnTo>
                      <a:pt x="20" y="370"/>
                    </a:lnTo>
                    <a:lnTo>
                      <a:pt x="10" y="366"/>
                    </a:lnTo>
                    <a:lnTo>
                      <a:pt x="0" y="360"/>
                    </a:lnTo>
                    <a:lnTo>
                      <a:pt x="15" y="377"/>
                    </a:lnTo>
                    <a:lnTo>
                      <a:pt x="31" y="393"/>
                    </a:lnTo>
                    <a:lnTo>
                      <a:pt x="49" y="408"/>
                    </a:lnTo>
                    <a:lnTo>
                      <a:pt x="69" y="421"/>
                    </a:lnTo>
                    <a:lnTo>
                      <a:pt x="88" y="431"/>
                    </a:lnTo>
                    <a:lnTo>
                      <a:pt x="110" y="440"/>
                    </a:lnTo>
                    <a:lnTo>
                      <a:pt x="133" y="447"/>
                    </a:lnTo>
                    <a:lnTo>
                      <a:pt x="157" y="452"/>
                    </a:lnTo>
                    <a:lnTo>
                      <a:pt x="183" y="454"/>
                    </a:lnTo>
                    <a:lnTo>
                      <a:pt x="207" y="454"/>
                    </a:lnTo>
                    <a:lnTo>
                      <a:pt x="231" y="451"/>
                    </a:lnTo>
                    <a:lnTo>
                      <a:pt x="254" y="446"/>
                    </a:lnTo>
                    <a:lnTo>
                      <a:pt x="276" y="438"/>
                    </a:lnTo>
                    <a:lnTo>
                      <a:pt x="298" y="429"/>
                    </a:lnTo>
                    <a:lnTo>
                      <a:pt x="319" y="417"/>
                    </a:lnTo>
                    <a:lnTo>
                      <a:pt x="338" y="405"/>
                    </a:lnTo>
                    <a:lnTo>
                      <a:pt x="356" y="390"/>
                    </a:lnTo>
                    <a:lnTo>
                      <a:pt x="372" y="372"/>
                    </a:lnTo>
                    <a:lnTo>
                      <a:pt x="387" y="355"/>
                    </a:lnTo>
                    <a:lnTo>
                      <a:pt x="399" y="334"/>
                    </a:lnTo>
                    <a:lnTo>
                      <a:pt x="411" y="314"/>
                    </a:lnTo>
                    <a:lnTo>
                      <a:pt x="420" y="292"/>
                    </a:lnTo>
                    <a:lnTo>
                      <a:pt x="427" y="268"/>
                    </a:lnTo>
                    <a:lnTo>
                      <a:pt x="432" y="243"/>
                    </a:lnTo>
                    <a:close/>
                  </a:path>
                </a:pathLst>
              </a:custGeom>
              <a:solidFill>
                <a:srgbClr val="60C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43" name="Freeform 26"/>
              <p:cNvSpPr>
                <a:spLocks/>
              </p:cNvSpPr>
              <p:nvPr/>
            </p:nvSpPr>
            <p:spPr bwMode="auto">
              <a:xfrm>
                <a:off x="3182" y="1920"/>
                <a:ext cx="208" cy="213"/>
              </a:xfrm>
              <a:custGeom>
                <a:avLst/>
                <a:gdLst>
                  <a:gd name="T0" fmla="*/ 1 w 416"/>
                  <a:gd name="T1" fmla="*/ 1 h 425"/>
                  <a:gd name="T2" fmla="*/ 1 w 416"/>
                  <a:gd name="T3" fmla="*/ 1 h 425"/>
                  <a:gd name="T4" fmla="*/ 1 w 416"/>
                  <a:gd name="T5" fmla="*/ 1 h 425"/>
                  <a:gd name="T6" fmla="*/ 1 w 416"/>
                  <a:gd name="T7" fmla="*/ 1 h 425"/>
                  <a:gd name="T8" fmla="*/ 1 w 416"/>
                  <a:gd name="T9" fmla="*/ 1 h 425"/>
                  <a:gd name="T10" fmla="*/ 1 w 416"/>
                  <a:gd name="T11" fmla="*/ 1 h 425"/>
                  <a:gd name="T12" fmla="*/ 1 w 416"/>
                  <a:gd name="T13" fmla="*/ 1 h 425"/>
                  <a:gd name="T14" fmla="*/ 1 w 416"/>
                  <a:gd name="T15" fmla="*/ 1 h 425"/>
                  <a:gd name="T16" fmla="*/ 1 w 416"/>
                  <a:gd name="T17" fmla="*/ 1 h 425"/>
                  <a:gd name="T18" fmla="*/ 1 w 416"/>
                  <a:gd name="T19" fmla="*/ 1 h 425"/>
                  <a:gd name="T20" fmla="*/ 1 w 416"/>
                  <a:gd name="T21" fmla="*/ 1 h 425"/>
                  <a:gd name="T22" fmla="*/ 1 w 416"/>
                  <a:gd name="T23" fmla="*/ 1 h 425"/>
                  <a:gd name="T24" fmla="*/ 1 w 416"/>
                  <a:gd name="T25" fmla="*/ 1 h 425"/>
                  <a:gd name="T26" fmla="*/ 1 w 416"/>
                  <a:gd name="T27" fmla="*/ 1 h 425"/>
                  <a:gd name="T28" fmla="*/ 1 w 416"/>
                  <a:gd name="T29" fmla="*/ 1 h 425"/>
                  <a:gd name="T30" fmla="*/ 1 w 416"/>
                  <a:gd name="T31" fmla="*/ 1 h 425"/>
                  <a:gd name="T32" fmla="*/ 1 w 416"/>
                  <a:gd name="T33" fmla="*/ 0 h 425"/>
                  <a:gd name="T34" fmla="*/ 1 w 416"/>
                  <a:gd name="T35" fmla="*/ 1 h 425"/>
                  <a:gd name="T36" fmla="*/ 1 w 416"/>
                  <a:gd name="T37" fmla="*/ 1 h 425"/>
                  <a:gd name="T38" fmla="*/ 1 w 416"/>
                  <a:gd name="T39" fmla="*/ 1 h 425"/>
                  <a:gd name="T40" fmla="*/ 1 w 416"/>
                  <a:gd name="T41" fmla="*/ 1 h 425"/>
                  <a:gd name="T42" fmla="*/ 1 w 416"/>
                  <a:gd name="T43" fmla="*/ 1 h 425"/>
                  <a:gd name="T44" fmla="*/ 1 w 416"/>
                  <a:gd name="T45" fmla="*/ 1 h 425"/>
                  <a:gd name="T46" fmla="*/ 1 w 416"/>
                  <a:gd name="T47" fmla="*/ 1 h 425"/>
                  <a:gd name="T48" fmla="*/ 0 w 416"/>
                  <a:gd name="T49" fmla="*/ 1 h 425"/>
                  <a:gd name="T50" fmla="*/ 1 w 416"/>
                  <a:gd name="T51" fmla="*/ 1 h 425"/>
                  <a:gd name="T52" fmla="*/ 1 w 416"/>
                  <a:gd name="T53" fmla="*/ 1 h 425"/>
                  <a:gd name="T54" fmla="*/ 1 w 416"/>
                  <a:gd name="T55" fmla="*/ 1 h 425"/>
                  <a:gd name="T56" fmla="*/ 1 w 416"/>
                  <a:gd name="T57" fmla="*/ 1 h 425"/>
                  <a:gd name="T58" fmla="*/ 1 w 416"/>
                  <a:gd name="T59" fmla="*/ 1 h 425"/>
                  <a:gd name="T60" fmla="*/ 1 w 416"/>
                  <a:gd name="T61" fmla="*/ 1 h 425"/>
                  <a:gd name="T62" fmla="*/ 1 w 416"/>
                  <a:gd name="T63" fmla="*/ 1 h 4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16" h="425">
                    <a:moveTo>
                      <a:pt x="140" y="423"/>
                    </a:moveTo>
                    <a:lnTo>
                      <a:pt x="164" y="425"/>
                    </a:lnTo>
                    <a:lnTo>
                      <a:pt x="190" y="424"/>
                    </a:lnTo>
                    <a:lnTo>
                      <a:pt x="213" y="422"/>
                    </a:lnTo>
                    <a:lnTo>
                      <a:pt x="236" y="416"/>
                    </a:lnTo>
                    <a:lnTo>
                      <a:pt x="259" y="409"/>
                    </a:lnTo>
                    <a:lnTo>
                      <a:pt x="281" y="400"/>
                    </a:lnTo>
                    <a:lnTo>
                      <a:pt x="300" y="388"/>
                    </a:lnTo>
                    <a:lnTo>
                      <a:pt x="320" y="375"/>
                    </a:lnTo>
                    <a:lnTo>
                      <a:pt x="338" y="360"/>
                    </a:lnTo>
                    <a:lnTo>
                      <a:pt x="355" y="343"/>
                    </a:lnTo>
                    <a:lnTo>
                      <a:pt x="370" y="325"/>
                    </a:lnTo>
                    <a:lnTo>
                      <a:pt x="382" y="305"/>
                    </a:lnTo>
                    <a:lnTo>
                      <a:pt x="393" y="285"/>
                    </a:lnTo>
                    <a:lnTo>
                      <a:pt x="402" y="262"/>
                    </a:lnTo>
                    <a:lnTo>
                      <a:pt x="409" y="239"/>
                    </a:lnTo>
                    <a:lnTo>
                      <a:pt x="413" y="214"/>
                    </a:lnTo>
                    <a:lnTo>
                      <a:pt x="416" y="189"/>
                    </a:lnTo>
                    <a:lnTo>
                      <a:pt x="416" y="165"/>
                    </a:lnTo>
                    <a:lnTo>
                      <a:pt x="413" y="141"/>
                    </a:lnTo>
                    <a:lnTo>
                      <a:pt x="408" y="118"/>
                    </a:lnTo>
                    <a:lnTo>
                      <a:pt x="401" y="95"/>
                    </a:lnTo>
                    <a:lnTo>
                      <a:pt x="390" y="73"/>
                    </a:lnTo>
                    <a:lnTo>
                      <a:pt x="379" y="52"/>
                    </a:lnTo>
                    <a:lnTo>
                      <a:pt x="365" y="32"/>
                    </a:lnTo>
                    <a:lnTo>
                      <a:pt x="355" y="27"/>
                    </a:lnTo>
                    <a:lnTo>
                      <a:pt x="344" y="22"/>
                    </a:lnTo>
                    <a:lnTo>
                      <a:pt x="334" y="17"/>
                    </a:lnTo>
                    <a:lnTo>
                      <a:pt x="322" y="13"/>
                    </a:lnTo>
                    <a:lnTo>
                      <a:pt x="311" y="9"/>
                    </a:lnTo>
                    <a:lnTo>
                      <a:pt x="299" y="6"/>
                    </a:lnTo>
                    <a:lnTo>
                      <a:pt x="288" y="4"/>
                    </a:lnTo>
                    <a:lnTo>
                      <a:pt x="275" y="2"/>
                    </a:lnTo>
                    <a:lnTo>
                      <a:pt x="251" y="0"/>
                    </a:lnTo>
                    <a:lnTo>
                      <a:pt x="227" y="0"/>
                    </a:lnTo>
                    <a:lnTo>
                      <a:pt x="202" y="4"/>
                    </a:lnTo>
                    <a:lnTo>
                      <a:pt x="179" y="8"/>
                    </a:lnTo>
                    <a:lnTo>
                      <a:pt x="158" y="15"/>
                    </a:lnTo>
                    <a:lnTo>
                      <a:pt x="136" y="25"/>
                    </a:lnTo>
                    <a:lnTo>
                      <a:pt x="115" y="36"/>
                    </a:lnTo>
                    <a:lnTo>
                      <a:pt x="96" y="50"/>
                    </a:lnTo>
                    <a:lnTo>
                      <a:pt x="78" y="65"/>
                    </a:lnTo>
                    <a:lnTo>
                      <a:pt x="62" y="81"/>
                    </a:lnTo>
                    <a:lnTo>
                      <a:pt x="47" y="99"/>
                    </a:lnTo>
                    <a:lnTo>
                      <a:pt x="34" y="119"/>
                    </a:lnTo>
                    <a:lnTo>
                      <a:pt x="23" y="139"/>
                    </a:lnTo>
                    <a:lnTo>
                      <a:pt x="14" y="161"/>
                    </a:lnTo>
                    <a:lnTo>
                      <a:pt x="7" y="184"/>
                    </a:lnTo>
                    <a:lnTo>
                      <a:pt x="2" y="209"/>
                    </a:lnTo>
                    <a:lnTo>
                      <a:pt x="0" y="234"/>
                    </a:lnTo>
                    <a:lnTo>
                      <a:pt x="1" y="259"/>
                    </a:lnTo>
                    <a:lnTo>
                      <a:pt x="3" y="283"/>
                    </a:lnTo>
                    <a:lnTo>
                      <a:pt x="9" y="307"/>
                    </a:lnTo>
                    <a:lnTo>
                      <a:pt x="16" y="330"/>
                    </a:lnTo>
                    <a:lnTo>
                      <a:pt x="26" y="351"/>
                    </a:lnTo>
                    <a:lnTo>
                      <a:pt x="38" y="372"/>
                    </a:lnTo>
                    <a:lnTo>
                      <a:pt x="52" y="392"/>
                    </a:lnTo>
                    <a:lnTo>
                      <a:pt x="62" y="398"/>
                    </a:lnTo>
                    <a:lnTo>
                      <a:pt x="72" y="402"/>
                    </a:lnTo>
                    <a:lnTo>
                      <a:pt x="83" y="407"/>
                    </a:lnTo>
                    <a:lnTo>
                      <a:pt x="94" y="411"/>
                    </a:lnTo>
                    <a:lnTo>
                      <a:pt x="105" y="415"/>
                    </a:lnTo>
                    <a:lnTo>
                      <a:pt x="116" y="418"/>
                    </a:lnTo>
                    <a:lnTo>
                      <a:pt x="129" y="421"/>
                    </a:lnTo>
                    <a:lnTo>
                      <a:pt x="140" y="423"/>
                    </a:lnTo>
                    <a:close/>
                  </a:path>
                </a:pathLst>
              </a:custGeom>
              <a:solidFill>
                <a:srgbClr val="9B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44" name="Freeform 27"/>
              <p:cNvSpPr>
                <a:spLocks/>
              </p:cNvSpPr>
              <p:nvPr/>
            </p:nvSpPr>
            <p:spPr bwMode="auto">
              <a:xfrm>
                <a:off x="3314" y="1929"/>
                <a:ext cx="31" cy="40"/>
              </a:xfrm>
              <a:custGeom>
                <a:avLst/>
                <a:gdLst>
                  <a:gd name="T0" fmla="*/ 1 w 61"/>
                  <a:gd name="T1" fmla="*/ 0 h 81"/>
                  <a:gd name="T2" fmla="*/ 1 w 61"/>
                  <a:gd name="T3" fmla="*/ 0 h 81"/>
                  <a:gd name="T4" fmla="*/ 1 w 61"/>
                  <a:gd name="T5" fmla="*/ 0 h 81"/>
                  <a:gd name="T6" fmla="*/ 1 w 61"/>
                  <a:gd name="T7" fmla="*/ 0 h 81"/>
                  <a:gd name="T8" fmla="*/ 1 w 61"/>
                  <a:gd name="T9" fmla="*/ 0 h 81"/>
                  <a:gd name="T10" fmla="*/ 1 w 61"/>
                  <a:gd name="T11" fmla="*/ 0 h 81"/>
                  <a:gd name="T12" fmla="*/ 1 w 61"/>
                  <a:gd name="T13" fmla="*/ 0 h 81"/>
                  <a:gd name="T14" fmla="*/ 1 w 61"/>
                  <a:gd name="T15" fmla="*/ 0 h 81"/>
                  <a:gd name="T16" fmla="*/ 1 w 61"/>
                  <a:gd name="T17" fmla="*/ 0 h 81"/>
                  <a:gd name="T18" fmla="*/ 1 w 61"/>
                  <a:gd name="T19" fmla="*/ 0 h 81"/>
                  <a:gd name="T20" fmla="*/ 1 w 61"/>
                  <a:gd name="T21" fmla="*/ 0 h 81"/>
                  <a:gd name="T22" fmla="*/ 1 w 61"/>
                  <a:gd name="T23" fmla="*/ 0 h 81"/>
                  <a:gd name="T24" fmla="*/ 1 w 61"/>
                  <a:gd name="T25" fmla="*/ 0 h 81"/>
                  <a:gd name="T26" fmla="*/ 1 w 61"/>
                  <a:gd name="T27" fmla="*/ 0 h 81"/>
                  <a:gd name="T28" fmla="*/ 1 w 61"/>
                  <a:gd name="T29" fmla="*/ 0 h 81"/>
                  <a:gd name="T30" fmla="*/ 1 w 61"/>
                  <a:gd name="T31" fmla="*/ 0 h 81"/>
                  <a:gd name="T32" fmla="*/ 1 w 61"/>
                  <a:gd name="T33" fmla="*/ 0 h 81"/>
                  <a:gd name="T34" fmla="*/ 1 w 61"/>
                  <a:gd name="T35" fmla="*/ 0 h 81"/>
                  <a:gd name="T36" fmla="*/ 1 w 61"/>
                  <a:gd name="T37" fmla="*/ 0 h 81"/>
                  <a:gd name="T38" fmla="*/ 1 w 61"/>
                  <a:gd name="T39" fmla="*/ 0 h 81"/>
                  <a:gd name="T40" fmla="*/ 1 w 61"/>
                  <a:gd name="T41" fmla="*/ 0 h 81"/>
                  <a:gd name="T42" fmla="*/ 1 w 61"/>
                  <a:gd name="T43" fmla="*/ 0 h 81"/>
                  <a:gd name="T44" fmla="*/ 0 w 61"/>
                  <a:gd name="T45" fmla="*/ 0 h 81"/>
                  <a:gd name="T46" fmla="*/ 0 w 61"/>
                  <a:gd name="T47" fmla="*/ 0 h 81"/>
                  <a:gd name="T48" fmla="*/ 1 w 61"/>
                  <a:gd name="T49" fmla="*/ 0 h 81"/>
                  <a:gd name="T50" fmla="*/ 1 w 61"/>
                  <a:gd name="T51" fmla="*/ 0 h 81"/>
                  <a:gd name="T52" fmla="*/ 1 w 61"/>
                  <a:gd name="T53" fmla="*/ 0 h 81"/>
                  <a:gd name="T54" fmla="*/ 1 w 61"/>
                  <a:gd name="T55" fmla="*/ 0 h 81"/>
                  <a:gd name="T56" fmla="*/ 1 w 61"/>
                  <a:gd name="T57" fmla="*/ 0 h 81"/>
                  <a:gd name="T58" fmla="*/ 1 w 61"/>
                  <a:gd name="T59" fmla="*/ 0 h 8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1" h="81">
                    <a:moveTo>
                      <a:pt x="31" y="3"/>
                    </a:moveTo>
                    <a:lnTo>
                      <a:pt x="33" y="4"/>
                    </a:lnTo>
                    <a:lnTo>
                      <a:pt x="38" y="7"/>
                    </a:lnTo>
                    <a:lnTo>
                      <a:pt x="45" y="12"/>
                    </a:lnTo>
                    <a:lnTo>
                      <a:pt x="52" y="18"/>
                    </a:lnTo>
                    <a:lnTo>
                      <a:pt x="57" y="26"/>
                    </a:lnTo>
                    <a:lnTo>
                      <a:pt x="61" y="33"/>
                    </a:lnTo>
                    <a:lnTo>
                      <a:pt x="60" y="41"/>
                    </a:lnTo>
                    <a:lnTo>
                      <a:pt x="54" y="48"/>
                    </a:lnTo>
                    <a:lnTo>
                      <a:pt x="46" y="54"/>
                    </a:lnTo>
                    <a:lnTo>
                      <a:pt x="43" y="61"/>
                    </a:lnTo>
                    <a:lnTo>
                      <a:pt x="42" y="68"/>
                    </a:lnTo>
                    <a:lnTo>
                      <a:pt x="39" y="76"/>
                    </a:lnTo>
                    <a:lnTo>
                      <a:pt x="32" y="81"/>
                    </a:lnTo>
                    <a:lnTo>
                      <a:pt x="24" y="79"/>
                    </a:lnTo>
                    <a:lnTo>
                      <a:pt x="18" y="71"/>
                    </a:lnTo>
                    <a:lnTo>
                      <a:pt x="20" y="60"/>
                    </a:lnTo>
                    <a:lnTo>
                      <a:pt x="25" y="50"/>
                    </a:lnTo>
                    <a:lnTo>
                      <a:pt x="26" y="41"/>
                    </a:lnTo>
                    <a:lnTo>
                      <a:pt x="22" y="35"/>
                    </a:lnTo>
                    <a:lnTo>
                      <a:pt x="9" y="33"/>
                    </a:lnTo>
                    <a:lnTo>
                      <a:pt x="3" y="31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3" y="16"/>
                    </a:lnTo>
                    <a:lnTo>
                      <a:pt x="8" y="10"/>
                    </a:lnTo>
                    <a:lnTo>
                      <a:pt x="14" y="5"/>
                    </a:lnTo>
                    <a:lnTo>
                      <a:pt x="20" y="1"/>
                    </a:lnTo>
                    <a:lnTo>
                      <a:pt x="27" y="0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45" name="Freeform 28"/>
              <p:cNvSpPr>
                <a:spLocks/>
              </p:cNvSpPr>
              <p:nvPr/>
            </p:nvSpPr>
            <p:spPr bwMode="auto">
              <a:xfrm>
                <a:off x="3290" y="1934"/>
                <a:ext cx="18" cy="17"/>
              </a:xfrm>
              <a:custGeom>
                <a:avLst/>
                <a:gdLst>
                  <a:gd name="T0" fmla="*/ 1 w 36"/>
                  <a:gd name="T1" fmla="*/ 1 h 33"/>
                  <a:gd name="T2" fmla="*/ 1 w 36"/>
                  <a:gd name="T3" fmla="*/ 1 h 33"/>
                  <a:gd name="T4" fmla="*/ 1 w 36"/>
                  <a:gd name="T5" fmla="*/ 1 h 33"/>
                  <a:gd name="T6" fmla="*/ 1 w 36"/>
                  <a:gd name="T7" fmla="*/ 1 h 33"/>
                  <a:gd name="T8" fmla="*/ 1 w 36"/>
                  <a:gd name="T9" fmla="*/ 1 h 33"/>
                  <a:gd name="T10" fmla="*/ 1 w 36"/>
                  <a:gd name="T11" fmla="*/ 1 h 33"/>
                  <a:gd name="T12" fmla="*/ 1 w 36"/>
                  <a:gd name="T13" fmla="*/ 1 h 33"/>
                  <a:gd name="T14" fmla="*/ 1 w 36"/>
                  <a:gd name="T15" fmla="*/ 1 h 33"/>
                  <a:gd name="T16" fmla="*/ 1 w 36"/>
                  <a:gd name="T17" fmla="*/ 1 h 33"/>
                  <a:gd name="T18" fmla="*/ 1 w 36"/>
                  <a:gd name="T19" fmla="*/ 0 h 33"/>
                  <a:gd name="T20" fmla="*/ 1 w 36"/>
                  <a:gd name="T21" fmla="*/ 0 h 33"/>
                  <a:gd name="T22" fmla="*/ 0 w 36"/>
                  <a:gd name="T23" fmla="*/ 1 h 33"/>
                  <a:gd name="T24" fmla="*/ 1 w 36"/>
                  <a:gd name="T25" fmla="*/ 1 h 33"/>
                  <a:gd name="T26" fmla="*/ 1 w 36"/>
                  <a:gd name="T27" fmla="*/ 1 h 33"/>
                  <a:gd name="T28" fmla="*/ 1 w 36"/>
                  <a:gd name="T29" fmla="*/ 1 h 33"/>
                  <a:gd name="T30" fmla="*/ 1 w 36"/>
                  <a:gd name="T31" fmla="*/ 1 h 33"/>
                  <a:gd name="T32" fmla="*/ 1 w 36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33">
                    <a:moveTo>
                      <a:pt x="14" y="18"/>
                    </a:moveTo>
                    <a:lnTo>
                      <a:pt x="13" y="19"/>
                    </a:lnTo>
                    <a:lnTo>
                      <a:pt x="13" y="24"/>
                    </a:lnTo>
                    <a:lnTo>
                      <a:pt x="15" y="29"/>
                    </a:lnTo>
                    <a:lnTo>
                      <a:pt x="23" y="33"/>
                    </a:lnTo>
                    <a:lnTo>
                      <a:pt x="33" y="32"/>
                    </a:lnTo>
                    <a:lnTo>
                      <a:pt x="36" y="24"/>
                    </a:lnTo>
                    <a:lnTo>
                      <a:pt x="34" y="14"/>
                    </a:lnTo>
                    <a:lnTo>
                      <a:pt x="26" y="4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7" y="8"/>
                    </a:lnTo>
                    <a:lnTo>
                      <a:pt x="12" y="10"/>
                    </a:lnTo>
                    <a:lnTo>
                      <a:pt x="15" y="14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46" name="Freeform 29"/>
              <p:cNvSpPr>
                <a:spLocks/>
              </p:cNvSpPr>
              <p:nvPr/>
            </p:nvSpPr>
            <p:spPr bwMode="auto">
              <a:xfrm>
                <a:off x="3275" y="1931"/>
                <a:ext cx="10" cy="4"/>
              </a:xfrm>
              <a:custGeom>
                <a:avLst/>
                <a:gdLst>
                  <a:gd name="T0" fmla="*/ 0 w 21"/>
                  <a:gd name="T1" fmla="*/ 1 h 8"/>
                  <a:gd name="T2" fmla="*/ 0 w 21"/>
                  <a:gd name="T3" fmla="*/ 1 h 8"/>
                  <a:gd name="T4" fmla="*/ 0 w 21"/>
                  <a:gd name="T5" fmla="*/ 1 h 8"/>
                  <a:gd name="T6" fmla="*/ 0 w 21"/>
                  <a:gd name="T7" fmla="*/ 0 h 8"/>
                  <a:gd name="T8" fmla="*/ 0 w 21"/>
                  <a:gd name="T9" fmla="*/ 1 h 8"/>
                  <a:gd name="T10" fmla="*/ 0 w 21"/>
                  <a:gd name="T11" fmla="*/ 1 h 8"/>
                  <a:gd name="T12" fmla="*/ 0 w 21"/>
                  <a:gd name="T13" fmla="*/ 1 h 8"/>
                  <a:gd name="T14" fmla="*/ 0 w 21"/>
                  <a:gd name="T15" fmla="*/ 1 h 8"/>
                  <a:gd name="T16" fmla="*/ 0 w 21"/>
                  <a:gd name="T17" fmla="*/ 1 h 8"/>
                  <a:gd name="T18" fmla="*/ 0 w 21"/>
                  <a:gd name="T19" fmla="*/ 1 h 8"/>
                  <a:gd name="T20" fmla="*/ 0 w 21"/>
                  <a:gd name="T21" fmla="*/ 1 h 8"/>
                  <a:gd name="T22" fmla="*/ 0 w 21"/>
                  <a:gd name="T23" fmla="*/ 1 h 8"/>
                  <a:gd name="T24" fmla="*/ 0 w 21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8">
                    <a:moveTo>
                      <a:pt x="19" y="3"/>
                    </a:moveTo>
                    <a:lnTo>
                      <a:pt x="17" y="2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6"/>
                    </a:lnTo>
                    <a:lnTo>
                      <a:pt x="12" y="7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47" name="Freeform 30"/>
              <p:cNvSpPr>
                <a:spLocks/>
              </p:cNvSpPr>
              <p:nvPr/>
            </p:nvSpPr>
            <p:spPr bwMode="auto">
              <a:xfrm>
                <a:off x="3211" y="1937"/>
                <a:ext cx="105" cy="210"/>
              </a:xfrm>
              <a:custGeom>
                <a:avLst/>
                <a:gdLst>
                  <a:gd name="T0" fmla="*/ 1 w 210"/>
                  <a:gd name="T1" fmla="*/ 0 h 421"/>
                  <a:gd name="T2" fmla="*/ 1 w 210"/>
                  <a:gd name="T3" fmla="*/ 0 h 421"/>
                  <a:gd name="T4" fmla="*/ 1 w 210"/>
                  <a:gd name="T5" fmla="*/ 0 h 421"/>
                  <a:gd name="T6" fmla="*/ 1 w 210"/>
                  <a:gd name="T7" fmla="*/ 0 h 421"/>
                  <a:gd name="T8" fmla="*/ 1 w 210"/>
                  <a:gd name="T9" fmla="*/ 0 h 421"/>
                  <a:gd name="T10" fmla="*/ 1 w 210"/>
                  <a:gd name="T11" fmla="*/ 0 h 421"/>
                  <a:gd name="T12" fmla="*/ 1 w 210"/>
                  <a:gd name="T13" fmla="*/ 0 h 421"/>
                  <a:gd name="T14" fmla="*/ 1 w 210"/>
                  <a:gd name="T15" fmla="*/ 0 h 421"/>
                  <a:gd name="T16" fmla="*/ 1 w 210"/>
                  <a:gd name="T17" fmla="*/ 0 h 421"/>
                  <a:gd name="T18" fmla="*/ 1 w 210"/>
                  <a:gd name="T19" fmla="*/ 0 h 421"/>
                  <a:gd name="T20" fmla="*/ 1 w 210"/>
                  <a:gd name="T21" fmla="*/ 0 h 421"/>
                  <a:gd name="T22" fmla="*/ 1 w 210"/>
                  <a:gd name="T23" fmla="*/ 0 h 421"/>
                  <a:gd name="T24" fmla="*/ 1 w 210"/>
                  <a:gd name="T25" fmla="*/ 0 h 421"/>
                  <a:gd name="T26" fmla="*/ 1 w 210"/>
                  <a:gd name="T27" fmla="*/ 0 h 421"/>
                  <a:gd name="T28" fmla="*/ 1 w 210"/>
                  <a:gd name="T29" fmla="*/ 0 h 421"/>
                  <a:gd name="T30" fmla="*/ 1 w 210"/>
                  <a:gd name="T31" fmla="*/ 0 h 421"/>
                  <a:gd name="T32" fmla="*/ 1 w 210"/>
                  <a:gd name="T33" fmla="*/ 0 h 421"/>
                  <a:gd name="T34" fmla="*/ 1 w 210"/>
                  <a:gd name="T35" fmla="*/ 0 h 421"/>
                  <a:gd name="T36" fmla="*/ 1 w 210"/>
                  <a:gd name="T37" fmla="*/ 0 h 421"/>
                  <a:gd name="T38" fmla="*/ 1 w 210"/>
                  <a:gd name="T39" fmla="*/ 0 h 421"/>
                  <a:gd name="T40" fmla="*/ 1 w 210"/>
                  <a:gd name="T41" fmla="*/ 0 h 421"/>
                  <a:gd name="T42" fmla="*/ 1 w 210"/>
                  <a:gd name="T43" fmla="*/ 0 h 421"/>
                  <a:gd name="T44" fmla="*/ 1 w 210"/>
                  <a:gd name="T45" fmla="*/ 0 h 421"/>
                  <a:gd name="T46" fmla="*/ 1 w 210"/>
                  <a:gd name="T47" fmla="*/ 0 h 421"/>
                  <a:gd name="T48" fmla="*/ 1 w 210"/>
                  <a:gd name="T49" fmla="*/ 0 h 421"/>
                  <a:gd name="T50" fmla="*/ 1 w 210"/>
                  <a:gd name="T51" fmla="*/ 0 h 421"/>
                  <a:gd name="T52" fmla="*/ 1 w 210"/>
                  <a:gd name="T53" fmla="*/ 0 h 421"/>
                  <a:gd name="T54" fmla="*/ 1 w 210"/>
                  <a:gd name="T55" fmla="*/ 0 h 421"/>
                  <a:gd name="T56" fmla="*/ 1 w 210"/>
                  <a:gd name="T57" fmla="*/ 0 h 421"/>
                  <a:gd name="T58" fmla="*/ 1 w 210"/>
                  <a:gd name="T59" fmla="*/ 0 h 421"/>
                  <a:gd name="T60" fmla="*/ 1 w 210"/>
                  <a:gd name="T61" fmla="*/ 0 h 421"/>
                  <a:gd name="T62" fmla="*/ 1 w 210"/>
                  <a:gd name="T63" fmla="*/ 0 h 421"/>
                  <a:gd name="T64" fmla="*/ 1 w 210"/>
                  <a:gd name="T65" fmla="*/ 0 h 421"/>
                  <a:gd name="T66" fmla="*/ 1 w 210"/>
                  <a:gd name="T67" fmla="*/ 0 h 421"/>
                  <a:gd name="T68" fmla="*/ 1 w 210"/>
                  <a:gd name="T69" fmla="*/ 0 h 421"/>
                  <a:gd name="T70" fmla="*/ 1 w 210"/>
                  <a:gd name="T71" fmla="*/ 0 h 421"/>
                  <a:gd name="T72" fmla="*/ 1 w 210"/>
                  <a:gd name="T73" fmla="*/ 0 h 421"/>
                  <a:gd name="T74" fmla="*/ 1 w 210"/>
                  <a:gd name="T75" fmla="*/ 0 h 421"/>
                  <a:gd name="T76" fmla="*/ 1 w 210"/>
                  <a:gd name="T77" fmla="*/ 0 h 421"/>
                  <a:gd name="T78" fmla="*/ 1 w 210"/>
                  <a:gd name="T79" fmla="*/ 0 h 421"/>
                  <a:gd name="T80" fmla="*/ 1 w 210"/>
                  <a:gd name="T81" fmla="*/ 0 h 421"/>
                  <a:gd name="T82" fmla="*/ 1 w 210"/>
                  <a:gd name="T83" fmla="*/ 0 h 421"/>
                  <a:gd name="T84" fmla="*/ 1 w 210"/>
                  <a:gd name="T85" fmla="*/ 0 h 421"/>
                  <a:gd name="T86" fmla="*/ 1 w 210"/>
                  <a:gd name="T87" fmla="*/ 0 h 421"/>
                  <a:gd name="T88" fmla="*/ 1 w 210"/>
                  <a:gd name="T89" fmla="*/ 0 h 421"/>
                  <a:gd name="T90" fmla="*/ 1 w 210"/>
                  <a:gd name="T91" fmla="*/ 0 h 421"/>
                  <a:gd name="T92" fmla="*/ 1 w 210"/>
                  <a:gd name="T93" fmla="*/ 0 h 421"/>
                  <a:gd name="T94" fmla="*/ 1 w 210"/>
                  <a:gd name="T95" fmla="*/ 0 h 421"/>
                  <a:gd name="T96" fmla="*/ 1 w 210"/>
                  <a:gd name="T97" fmla="*/ 0 h 421"/>
                  <a:gd name="T98" fmla="*/ 1 w 210"/>
                  <a:gd name="T99" fmla="*/ 0 h 421"/>
                  <a:gd name="T100" fmla="*/ 1 w 210"/>
                  <a:gd name="T101" fmla="*/ 0 h 421"/>
                  <a:gd name="T102" fmla="*/ 1 w 210"/>
                  <a:gd name="T103" fmla="*/ 0 h 421"/>
                  <a:gd name="T104" fmla="*/ 1 w 210"/>
                  <a:gd name="T105" fmla="*/ 0 h 421"/>
                  <a:gd name="T106" fmla="*/ 1 w 210"/>
                  <a:gd name="T107" fmla="*/ 0 h 421"/>
                  <a:gd name="T108" fmla="*/ 1 w 210"/>
                  <a:gd name="T109" fmla="*/ 0 h 421"/>
                  <a:gd name="T110" fmla="*/ 1 w 210"/>
                  <a:gd name="T111" fmla="*/ 0 h 421"/>
                  <a:gd name="T112" fmla="*/ 1 w 210"/>
                  <a:gd name="T113" fmla="*/ 0 h 421"/>
                  <a:gd name="T114" fmla="*/ 1 w 210"/>
                  <a:gd name="T115" fmla="*/ 0 h 421"/>
                  <a:gd name="T116" fmla="*/ 1 w 210"/>
                  <a:gd name="T117" fmla="*/ 0 h 421"/>
                  <a:gd name="T118" fmla="*/ 1 w 210"/>
                  <a:gd name="T119" fmla="*/ 0 h 421"/>
                  <a:gd name="T120" fmla="*/ 1 w 210"/>
                  <a:gd name="T121" fmla="*/ 0 h 421"/>
                  <a:gd name="T122" fmla="*/ 1 w 210"/>
                  <a:gd name="T123" fmla="*/ 0 h 421"/>
                  <a:gd name="T124" fmla="*/ 1 w 210"/>
                  <a:gd name="T125" fmla="*/ 0 h 42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10" h="421">
                    <a:moveTo>
                      <a:pt x="13" y="78"/>
                    </a:moveTo>
                    <a:lnTo>
                      <a:pt x="0" y="97"/>
                    </a:lnTo>
                    <a:lnTo>
                      <a:pt x="3" y="115"/>
                    </a:lnTo>
                    <a:lnTo>
                      <a:pt x="9" y="126"/>
                    </a:lnTo>
                    <a:lnTo>
                      <a:pt x="13" y="131"/>
                    </a:lnTo>
                    <a:lnTo>
                      <a:pt x="13" y="140"/>
                    </a:lnTo>
                    <a:lnTo>
                      <a:pt x="13" y="148"/>
                    </a:lnTo>
                    <a:lnTo>
                      <a:pt x="14" y="156"/>
                    </a:lnTo>
                    <a:lnTo>
                      <a:pt x="18" y="163"/>
                    </a:lnTo>
                    <a:lnTo>
                      <a:pt x="22" y="170"/>
                    </a:lnTo>
                    <a:lnTo>
                      <a:pt x="28" y="176"/>
                    </a:lnTo>
                    <a:lnTo>
                      <a:pt x="36" y="180"/>
                    </a:lnTo>
                    <a:lnTo>
                      <a:pt x="47" y="184"/>
                    </a:lnTo>
                    <a:lnTo>
                      <a:pt x="60" y="193"/>
                    </a:lnTo>
                    <a:lnTo>
                      <a:pt x="65" y="201"/>
                    </a:lnTo>
                    <a:lnTo>
                      <a:pt x="68" y="209"/>
                    </a:lnTo>
                    <a:lnTo>
                      <a:pt x="77" y="212"/>
                    </a:lnTo>
                    <a:lnTo>
                      <a:pt x="87" y="214"/>
                    </a:lnTo>
                    <a:lnTo>
                      <a:pt x="91" y="216"/>
                    </a:lnTo>
                    <a:lnTo>
                      <a:pt x="89" y="222"/>
                    </a:lnTo>
                    <a:lnTo>
                      <a:pt x="79" y="230"/>
                    </a:lnTo>
                    <a:lnTo>
                      <a:pt x="73" y="236"/>
                    </a:lnTo>
                    <a:lnTo>
                      <a:pt x="71" y="245"/>
                    </a:lnTo>
                    <a:lnTo>
                      <a:pt x="71" y="254"/>
                    </a:lnTo>
                    <a:lnTo>
                      <a:pt x="73" y="263"/>
                    </a:lnTo>
                    <a:lnTo>
                      <a:pt x="77" y="272"/>
                    </a:lnTo>
                    <a:lnTo>
                      <a:pt x="81" y="282"/>
                    </a:lnTo>
                    <a:lnTo>
                      <a:pt x="88" y="290"/>
                    </a:lnTo>
                    <a:lnTo>
                      <a:pt x="95" y="294"/>
                    </a:lnTo>
                    <a:lnTo>
                      <a:pt x="103" y="309"/>
                    </a:lnTo>
                    <a:lnTo>
                      <a:pt x="103" y="333"/>
                    </a:lnTo>
                    <a:lnTo>
                      <a:pt x="101" y="363"/>
                    </a:lnTo>
                    <a:lnTo>
                      <a:pt x="102" y="392"/>
                    </a:lnTo>
                    <a:lnTo>
                      <a:pt x="108" y="412"/>
                    </a:lnTo>
                    <a:lnTo>
                      <a:pt x="118" y="420"/>
                    </a:lnTo>
                    <a:lnTo>
                      <a:pt x="126" y="421"/>
                    </a:lnTo>
                    <a:lnTo>
                      <a:pt x="130" y="421"/>
                    </a:lnTo>
                    <a:lnTo>
                      <a:pt x="127" y="413"/>
                    </a:lnTo>
                    <a:lnTo>
                      <a:pt x="123" y="399"/>
                    </a:lnTo>
                    <a:lnTo>
                      <a:pt x="124" y="384"/>
                    </a:lnTo>
                    <a:lnTo>
                      <a:pt x="135" y="375"/>
                    </a:lnTo>
                    <a:lnTo>
                      <a:pt x="143" y="371"/>
                    </a:lnTo>
                    <a:lnTo>
                      <a:pt x="148" y="366"/>
                    </a:lnTo>
                    <a:lnTo>
                      <a:pt x="151" y="359"/>
                    </a:lnTo>
                    <a:lnTo>
                      <a:pt x="155" y="353"/>
                    </a:lnTo>
                    <a:lnTo>
                      <a:pt x="158" y="346"/>
                    </a:lnTo>
                    <a:lnTo>
                      <a:pt x="162" y="339"/>
                    </a:lnTo>
                    <a:lnTo>
                      <a:pt x="166" y="335"/>
                    </a:lnTo>
                    <a:lnTo>
                      <a:pt x="174" y="331"/>
                    </a:lnTo>
                    <a:lnTo>
                      <a:pt x="186" y="324"/>
                    </a:lnTo>
                    <a:lnTo>
                      <a:pt x="191" y="314"/>
                    </a:lnTo>
                    <a:lnTo>
                      <a:pt x="195" y="301"/>
                    </a:lnTo>
                    <a:lnTo>
                      <a:pt x="206" y="287"/>
                    </a:lnTo>
                    <a:lnTo>
                      <a:pt x="210" y="280"/>
                    </a:lnTo>
                    <a:lnTo>
                      <a:pt x="210" y="275"/>
                    </a:lnTo>
                    <a:lnTo>
                      <a:pt x="207" y="270"/>
                    </a:lnTo>
                    <a:lnTo>
                      <a:pt x="201" y="264"/>
                    </a:lnTo>
                    <a:lnTo>
                      <a:pt x="193" y="260"/>
                    </a:lnTo>
                    <a:lnTo>
                      <a:pt x="186" y="255"/>
                    </a:lnTo>
                    <a:lnTo>
                      <a:pt x="179" y="250"/>
                    </a:lnTo>
                    <a:lnTo>
                      <a:pt x="176" y="245"/>
                    </a:lnTo>
                    <a:lnTo>
                      <a:pt x="169" y="234"/>
                    </a:lnTo>
                    <a:lnTo>
                      <a:pt x="161" y="226"/>
                    </a:lnTo>
                    <a:lnTo>
                      <a:pt x="151" y="219"/>
                    </a:lnTo>
                    <a:lnTo>
                      <a:pt x="144" y="212"/>
                    </a:lnTo>
                    <a:lnTo>
                      <a:pt x="141" y="209"/>
                    </a:lnTo>
                    <a:lnTo>
                      <a:pt x="135" y="207"/>
                    </a:lnTo>
                    <a:lnTo>
                      <a:pt x="127" y="206"/>
                    </a:lnTo>
                    <a:lnTo>
                      <a:pt x="119" y="204"/>
                    </a:lnTo>
                    <a:lnTo>
                      <a:pt x="111" y="204"/>
                    </a:lnTo>
                    <a:lnTo>
                      <a:pt x="103" y="204"/>
                    </a:lnTo>
                    <a:lnTo>
                      <a:pt x="97" y="204"/>
                    </a:lnTo>
                    <a:lnTo>
                      <a:pt x="94" y="206"/>
                    </a:lnTo>
                    <a:lnTo>
                      <a:pt x="88" y="206"/>
                    </a:lnTo>
                    <a:lnTo>
                      <a:pt x="82" y="204"/>
                    </a:lnTo>
                    <a:lnTo>
                      <a:pt x="78" y="201"/>
                    </a:lnTo>
                    <a:lnTo>
                      <a:pt x="78" y="196"/>
                    </a:lnTo>
                    <a:lnTo>
                      <a:pt x="80" y="192"/>
                    </a:lnTo>
                    <a:lnTo>
                      <a:pt x="83" y="187"/>
                    </a:lnTo>
                    <a:lnTo>
                      <a:pt x="85" y="184"/>
                    </a:lnTo>
                    <a:lnTo>
                      <a:pt x="80" y="181"/>
                    </a:lnTo>
                    <a:lnTo>
                      <a:pt x="74" y="180"/>
                    </a:lnTo>
                    <a:lnTo>
                      <a:pt x="73" y="180"/>
                    </a:lnTo>
                    <a:lnTo>
                      <a:pt x="74" y="177"/>
                    </a:lnTo>
                    <a:lnTo>
                      <a:pt x="77" y="169"/>
                    </a:lnTo>
                    <a:lnTo>
                      <a:pt x="77" y="164"/>
                    </a:lnTo>
                    <a:lnTo>
                      <a:pt x="73" y="165"/>
                    </a:lnTo>
                    <a:lnTo>
                      <a:pt x="67" y="170"/>
                    </a:lnTo>
                    <a:lnTo>
                      <a:pt x="58" y="171"/>
                    </a:lnTo>
                    <a:lnTo>
                      <a:pt x="51" y="168"/>
                    </a:lnTo>
                    <a:lnTo>
                      <a:pt x="48" y="161"/>
                    </a:lnTo>
                    <a:lnTo>
                      <a:pt x="50" y="154"/>
                    </a:lnTo>
                    <a:lnTo>
                      <a:pt x="55" y="144"/>
                    </a:lnTo>
                    <a:lnTo>
                      <a:pt x="59" y="141"/>
                    </a:lnTo>
                    <a:lnTo>
                      <a:pt x="64" y="139"/>
                    </a:lnTo>
                    <a:lnTo>
                      <a:pt x="71" y="138"/>
                    </a:lnTo>
                    <a:lnTo>
                      <a:pt x="77" y="138"/>
                    </a:lnTo>
                    <a:lnTo>
                      <a:pt x="82" y="139"/>
                    </a:lnTo>
                    <a:lnTo>
                      <a:pt x="88" y="140"/>
                    </a:lnTo>
                    <a:lnTo>
                      <a:pt x="91" y="142"/>
                    </a:lnTo>
                    <a:lnTo>
                      <a:pt x="94" y="146"/>
                    </a:lnTo>
                    <a:lnTo>
                      <a:pt x="96" y="151"/>
                    </a:lnTo>
                    <a:lnTo>
                      <a:pt x="98" y="156"/>
                    </a:lnTo>
                    <a:lnTo>
                      <a:pt x="102" y="157"/>
                    </a:lnTo>
                    <a:lnTo>
                      <a:pt x="103" y="155"/>
                    </a:lnTo>
                    <a:lnTo>
                      <a:pt x="103" y="149"/>
                    </a:lnTo>
                    <a:lnTo>
                      <a:pt x="104" y="144"/>
                    </a:lnTo>
                    <a:lnTo>
                      <a:pt x="106" y="139"/>
                    </a:lnTo>
                    <a:lnTo>
                      <a:pt x="113" y="134"/>
                    </a:lnTo>
                    <a:lnTo>
                      <a:pt x="121" y="128"/>
                    </a:lnTo>
                    <a:lnTo>
                      <a:pt x="128" y="120"/>
                    </a:lnTo>
                    <a:lnTo>
                      <a:pt x="134" y="113"/>
                    </a:lnTo>
                    <a:lnTo>
                      <a:pt x="143" y="106"/>
                    </a:lnTo>
                    <a:lnTo>
                      <a:pt x="153" y="103"/>
                    </a:lnTo>
                    <a:lnTo>
                      <a:pt x="163" y="102"/>
                    </a:lnTo>
                    <a:lnTo>
                      <a:pt x="170" y="101"/>
                    </a:lnTo>
                    <a:lnTo>
                      <a:pt x="174" y="97"/>
                    </a:lnTo>
                    <a:lnTo>
                      <a:pt x="173" y="91"/>
                    </a:lnTo>
                    <a:lnTo>
                      <a:pt x="172" y="88"/>
                    </a:lnTo>
                    <a:lnTo>
                      <a:pt x="173" y="86"/>
                    </a:lnTo>
                    <a:lnTo>
                      <a:pt x="186" y="86"/>
                    </a:lnTo>
                    <a:lnTo>
                      <a:pt x="199" y="83"/>
                    </a:lnTo>
                    <a:lnTo>
                      <a:pt x="200" y="77"/>
                    </a:lnTo>
                    <a:lnTo>
                      <a:pt x="193" y="66"/>
                    </a:lnTo>
                    <a:lnTo>
                      <a:pt x="185" y="57"/>
                    </a:lnTo>
                    <a:lnTo>
                      <a:pt x="177" y="51"/>
                    </a:lnTo>
                    <a:lnTo>
                      <a:pt x="170" y="50"/>
                    </a:lnTo>
                    <a:lnTo>
                      <a:pt x="162" y="55"/>
                    </a:lnTo>
                    <a:lnTo>
                      <a:pt x="155" y="64"/>
                    </a:lnTo>
                    <a:lnTo>
                      <a:pt x="148" y="72"/>
                    </a:lnTo>
                    <a:lnTo>
                      <a:pt x="143" y="74"/>
                    </a:lnTo>
                    <a:lnTo>
                      <a:pt x="140" y="72"/>
                    </a:lnTo>
                    <a:lnTo>
                      <a:pt x="139" y="64"/>
                    </a:lnTo>
                    <a:lnTo>
                      <a:pt x="135" y="58"/>
                    </a:lnTo>
                    <a:lnTo>
                      <a:pt x="128" y="57"/>
                    </a:lnTo>
                    <a:lnTo>
                      <a:pt x="121" y="57"/>
                    </a:lnTo>
                    <a:lnTo>
                      <a:pt x="118" y="51"/>
                    </a:lnTo>
                    <a:lnTo>
                      <a:pt x="120" y="47"/>
                    </a:lnTo>
                    <a:lnTo>
                      <a:pt x="124" y="43"/>
                    </a:lnTo>
                    <a:lnTo>
                      <a:pt x="131" y="40"/>
                    </a:lnTo>
                    <a:lnTo>
                      <a:pt x="139" y="37"/>
                    </a:lnTo>
                    <a:lnTo>
                      <a:pt x="146" y="36"/>
                    </a:lnTo>
                    <a:lnTo>
                      <a:pt x="153" y="35"/>
                    </a:lnTo>
                    <a:lnTo>
                      <a:pt x="156" y="35"/>
                    </a:lnTo>
                    <a:lnTo>
                      <a:pt x="158" y="35"/>
                    </a:lnTo>
                    <a:lnTo>
                      <a:pt x="164" y="33"/>
                    </a:lnTo>
                    <a:lnTo>
                      <a:pt x="161" y="28"/>
                    </a:lnTo>
                    <a:lnTo>
                      <a:pt x="156" y="24"/>
                    </a:lnTo>
                    <a:lnTo>
                      <a:pt x="155" y="19"/>
                    </a:lnTo>
                    <a:lnTo>
                      <a:pt x="155" y="15"/>
                    </a:lnTo>
                    <a:lnTo>
                      <a:pt x="151" y="13"/>
                    </a:lnTo>
                    <a:lnTo>
                      <a:pt x="147" y="13"/>
                    </a:lnTo>
                    <a:lnTo>
                      <a:pt x="144" y="18"/>
                    </a:lnTo>
                    <a:lnTo>
                      <a:pt x="142" y="22"/>
                    </a:lnTo>
                    <a:lnTo>
                      <a:pt x="138" y="24"/>
                    </a:lnTo>
                    <a:lnTo>
                      <a:pt x="133" y="21"/>
                    </a:lnTo>
                    <a:lnTo>
                      <a:pt x="134" y="17"/>
                    </a:lnTo>
                    <a:lnTo>
                      <a:pt x="135" y="13"/>
                    </a:lnTo>
                    <a:lnTo>
                      <a:pt x="130" y="13"/>
                    </a:lnTo>
                    <a:lnTo>
                      <a:pt x="123" y="12"/>
                    </a:lnTo>
                    <a:lnTo>
                      <a:pt x="117" y="10"/>
                    </a:lnTo>
                    <a:lnTo>
                      <a:pt x="115" y="5"/>
                    </a:lnTo>
                    <a:lnTo>
                      <a:pt x="115" y="3"/>
                    </a:lnTo>
                    <a:lnTo>
                      <a:pt x="111" y="0"/>
                    </a:lnTo>
                    <a:lnTo>
                      <a:pt x="103" y="0"/>
                    </a:lnTo>
                    <a:lnTo>
                      <a:pt x="97" y="3"/>
                    </a:lnTo>
                    <a:lnTo>
                      <a:pt x="96" y="6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5" y="12"/>
                    </a:lnTo>
                    <a:lnTo>
                      <a:pt x="81" y="12"/>
                    </a:lnTo>
                    <a:lnTo>
                      <a:pt x="77" y="12"/>
                    </a:lnTo>
                    <a:lnTo>
                      <a:pt x="72" y="11"/>
                    </a:lnTo>
                    <a:lnTo>
                      <a:pt x="66" y="11"/>
                    </a:lnTo>
                    <a:lnTo>
                      <a:pt x="62" y="10"/>
                    </a:lnTo>
                    <a:lnTo>
                      <a:pt x="56" y="9"/>
                    </a:lnTo>
                    <a:lnTo>
                      <a:pt x="50" y="7"/>
                    </a:lnTo>
                    <a:lnTo>
                      <a:pt x="45" y="11"/>
                    </a:lnTo>
                    <a:lnTo>
                      <a:pt x="41" y="14"/>
                    </a:lnTo>
                    <a:lnTo>
                      <a:pt x="36" y="18"/>
                    </a:lnTo>
                    <a:lnTo>
                      <a:pt x="32" y="21"/>
                    </a:lnTo>
                    <a:lnTo>
                      <a:pt x="28" y="25"/>
                    </a:lnTo>
                    <a:lnTo>
                      <a:pt x="24" y="28"/>
                    </a:lnTo>
                    <a:lnTo>
                      <a:pt x="19" y="33"/>
                    </a:lnTo>
                    <a:lnTo>
                      <a:pt x="15" y="36"/>
                    </a:lnTo>
                    <a:lnTo>
                      <a:pt x="22" y="44"/>
                    </a:lnTo>
                    <a:lnTo>
                      <a:pt x="25" y="55"/>
                    </a:lnTo>
                    <a:lnTo>
                      <a:pt x="22" y="66"/>
                    </a:lnTo>
                    <a:lnTo>
                      <a:pt x="13" y="78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48" name="Freeform 31"/>
              <p:cNvSpPr>
                <a:spLocks/>
              </p:cNvSpPr>
              <p:nvPr/>
            </p:nvSpPr>
            <p:spPr bwMode="auto">
              <a:xfrm>
                <a:off x="3336" y="2008"/>
                <a:ext cx="88" cy="123"/>
              </a:xfrm>
              <a:custGeom>
                <a:avLst/>
                <a:gdLst>
                  <a:gd name="T0" fmla="*/ 0 w 177"/>
                  <a:gd name="T1" fmla="*/ 0 h 247"/>
                  <a:gd name="T2" fmla="*/ 0 w 177"/>
                  <a:gd name="T3" fmla="*/ 0 h 247"/>
                  <a:gd name="T4" fmla="*/ 0 w 177"/>
                  <a:gd name="T5" fmla="*/ 0 h 247"/>
                  <a:gd name="T6" fmla="*/ 0 w 177"/>
                  <a:gd name="T7" fmla="*/ 0 h 247"/>
                  <a:gd name="T8" fmla="*/ 0 w 177"/>
                  <a:gd name="T9" fmla="*/ 0 h 247"/>
                  <a:gd name="T10" fmla="*/ 0 w 177"/>
                  <a:gd name="T11" fmla="*/ 0 h 247"/>
                  <a:gd name="T12" fmla="*/ 0 w 177"/>
                  <a:gd name="T13" fmla="*/ 0 h 247"/>
                  <a:gd name="T14" fmla="*/ 0 w 177"/>
                  <a:gd name="T15" fmla="*/ 0 h 247"/>
                  <a:gd name="T16" fmla="*/ 0 w 177"/>
                  <a:gd name="T17" fmla="*/ 0 h 247"/>
                  <a:gd name="T18" fmla="*/ 0 w 177"/>
                  <a:gd name="T19" fmla="*/ 0 h 247"/>
                  <a:gd name="T20" fmla="*/ 0 w 177"/>
                  <a:gd name="T21" fmla="*/ 0 h 247"/>
                  <a:gd name="T22" fmla="*/ 0 w 177"/>
                  <a:gd name="T23" fmla="*/ 0 h 247"/>
                  <a:gd name="T24" fmla="*/ 0 w 177"/>
                  <a:gd name="T25" fmla="*/ 0 h 247"/>
                  <a:gd name="T26" fmla="*/ 0 w 177"/>
                  <a:gd name="T27" fmla="*/ 0 h 247"/>
                  <a:gd name="T28" fmla="*/ 0 w 177"/>
                  <a:gd name="T29" fmla="*/ 0 h 247"/>
                  <a:gd name="T30" fmla="*/ 0 w 177"/>
                  <a:gd name="T31" fmla="*/ 0 h 247"/>
                  <a:gd name="T32" fmla="*/ 0 w 177"/>
                  <a:gd name="T33" fmla="*/ 0 h 247"/>
                  <a:gd name="T34" fmla="*/ 0 w 177"/>
                  <a:gd name="T35" fmla="*/ 0 h 247"/>
                  <a:gd name="T36" fmla="*/ 0 w 177"/>
                  <a:gd name="T37" fmla="*/ 0 h 247"/>
                  <a:gd name="T38" fmla="*/ 0 w 177"/>
                  <a:gd name="T39" fmla="*/ 0 h 247"/>
                  <a:gd name="T40" fmla="*/ 0 w 177"/>
                  <a:gd name="T41" fmla="*/ 0 h 247"/>
                  <a:gd name="T42" fmla="*/ 0 w 177"/>
                  <a:gd name="T43" fmla="*/ 0 h 247"/>
                  <a:gd name="T44" fmla="*/ 0 w 177"/>
                  <a:gd name="T45" fmla="*/ 0 h 247"/>
                  <a:gd name="T46" fmla="*/ 0 w 177"/>
                  <a:gd name="T47" fmla="*/ 0 h 247"/>
                  <a:gd name="T48" fmla="*/ 0 w 177"/>
                  <a:gd name="T49" fmla="*/ 0 h 247"/>
                  <a:gd name="T50" fmla="*/ 0 w 177"/>
                  <a:gd name="T51" fmla="*/ 0 h 247"/>
                  <a:gd name="T52" fmla="*/ 0 w 177"/>
                  <a:gd name="T53" fmla="*/ 0 h 247"/>
                  <a:gd name="T54" fmla="*/ 0 w 177"/>
                  <a:gd name="T55" fmla="*/ 0 h 247"/>
                  <a:gd name="T56" fmla="*/ 0 w 177"/>
                  <a:gd name="T57" fmla="*/ 0 h 247"/>
                  <a:gd name="T58" fmla="*/ 0 w 177"/>
                  <a:gd name="T59" fmla="*/ 0 h 247"/>
                  <a:gd name="T60" fmla="*/ 0 w 177"/>
                  <a:gd name="T61" fmla="*/ 0 h 247"/>
                  <a:gd name="T62" fmla="*/ 0 w 177"/>
                  <a:gd name="T63" fmla="*/ 0 h 247"/>
                  <a:gd name="T64" fmla="*/ 0 w 177"/>
                  <a:gd name="T65" fmla="*/ 0 h 247"/>
                  <a:gd name="T66" fmla="*/ 0 w 177"/>
                  <a:gd name="T67" fmla="*/ 0 h 247"/>
                  <a:gd name="T68" fmla="*/ 0 w 177"/>
                  <a:gd name="T69" fmla="*/ 0 h 247"/>
                  <a:gd name="T70" fmla="*/ 0 w 177"/>
                  <a:gd name="T71" fmla="*/ 0 h 247"/>
                  <a:gd name="T72" fmla="*/ 0 w 177"/>
                  <a:gd name="T73" fmla="*/ 0 h 247"/>
                  <a:gd name="T74" fmla="*/ 0 w 177"/>
                  <a:gd name="T75" fmla="*/ 0 h 247"/>
                  <a:gd name="T76" fmla="*/ 0 w 177"/>
                  <a:gd name="T77" fmla="*/ 0 h 247"/>
                  <a:gd name="T78" fmla="*/ 0 w 177"/>
                  <a:gd name="T79" fmla="*/ 0 h 247"/>
                  <a:gd name="T80" fmla="*/ 0 w 177"/>
                  <a:gd name="T81" fmla="*/ 0 h 247"/>
                  <a:gd name="T82" fmla="*/ 0 w 177"/>
                  <a:gd name="T83" fmla="*/ 0 h 247"/>
                  <a:gd name="T84" fmla="*/ 0 w 177"/>
                  <a:gd name="T85" fmla="*/ 0 h 247"/>
                  <a:gd name="T86" fmla="*/ 0 w 177"/>
                  <a:gd name="T87" fmla="*/ 0 h 247"/>
                  <a:gd name="T88" fmla="*/ 0 w 177"/>
                  <a:gd name="T89" fmla="*/ 0 h 247"/>
                  <a:gd name="T90" fmla="*/ 0 w 177"/>
                  <a:gd name="T91" fmla="*/ 0 h 247"/>
                  <a:gd name="T92" fmla="*/ 0 w 177"/>
                  <a:gd name="T93" fmla="*/ 0 h 247"/>
                  <a:gd name="T94" fmla="*/ 0 w 177"/>
                  <a:gd name="T95" fmla="*/ 0 h 2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77" h="247">
                    <a:moveTo>
                      <a:pt x="159" y="58"/>
                    </a:moveTo>
                    <a:lnTo>
                      <a:pt x="159" y="58"/>
                    </a:lnTo>
                    <a:lnTo>
                      <a:pt x="154" y="52"/>
                    </a:lnTo>
                    <a:lnTo>
                      <a:pt x="151" y="47"/>
                    </a:lnTo>
                    <a:lnTo>
                      <a:pt x="150" y="42"/>
                    </a:lnTo>
                    <a:lnTo>
                      <a:pt x="154" y="37"/>
                    </a:lnTo>
                    <a:lnTo>
                      <a:pt x="149" y="34"/>
                    </a:lnTo>
                    <a:lnTo>
                      <a:pt x="145" y="31"/>
                    </a:lnTo>
                    <a:lnTo>
                      <a:pt x="140" y="29"/>
                    </a:lnTo>
                    <a:lnTo>
                      <a:pt x="134" y="28"/>
                    </a:lnTo>
                    <a:lnTo>
                      <a:pt x="130" y="27"/>
                    </a:lnTo>
                    <a:lnTo>
                      <a:pt x="124" y="27"/>
                    </a:lnTo>
                    <a:lnTo>
                      <a:pt x="118" y="28"/>
                    </a:lnTo>
                    <a:lnTo>
                      <a:pt x="113" y="29"/>
                    </a:lnTo>
                    <a:lnTo>
                      <a:pt x="108" y="29"/>
                    </a:lnTo>
                    <a:lnTo>
                      <a:pt x="103" y="26"/>
                    </a:lnTo>
                    <a:lnTo>
                      <a:pt x="98" y="21"/>
                    </a:lnTo>
                    <a:lnTo>
                      <a:pt x="95" y="14"/>
                    </a:lnTo>
                    <a:lnTo>
                      <a:pt x="89" y="8"/>
                    </a:lnTo>
                    <a:lnTo>
                      <a:pt x="83" y="2"/>
                    </a:lnTo>
                    <a:lnTo>
                      <a:pt x="75" y="0"/>
                    </a:lnTo>
                    <a:lnTo>
                      <a:pt x="65" y="0"/>
                    </a:lnTo>
                    <a:lnTo>
                      <a:pt x="63" y="4"/>
                    </a:lnTo>
                    <a:lnTo>
                      <a:pt x="60" y="7"/>
                    </a:lnTo>
                    <a:lnTo>
                      <a:pt x="57" y="8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49" y="7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47" y="7"/>
                    </a:lnTo>
                    <a:lnTo>
                      <a:pt x="45" y="8"/>
                    </a:lnTo>
                    <a:lnTo>
                      <a:pt x="43" y="9"/>
                    </a:lnTo>
                    <a:lnTo>
                      <a:pt x="39" y="13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9" y="42"/>
                    </a:lnTo>
                    <a:lnTo>
                      <a:pt x="4" y="52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84"/>
                    </a:lnTo>
                    <a:lnTo>
                      <a:pt x="5" y="92"/>
                    </a:lnTo>
                    <a:lnTo>
                      <a:pt x="9" y="98"/>
                    </a:lnTo>
                    <a:lnTo>
                      <a:pt x="14" y="103"/>
                    </a:lnTo>
                    <a:lnTo>
                      <a:pt x="21" y="106"/>
                    </a:lnTo>
                    <a:lnTo>
                      <a:pt x="29" y="107"/>
                    </a:lnTo>
                    <a:lnTo>
                      <a:pt x="37" y="107"/>
                    </a:lnTo>
                    <a:lnTo>
                      <a:pt x="45" y="107"/>
                    </a:lnTo>
                    <a:lnTo>
                      <a:pt x="55" y="110"/>
                    </a:lnTo>
                    <a:lnTo>
                      <a:pt x="64" y="114"/>
                    </a:lnTo>
                    <a:lnTo>
                      <a:pt x="71" y="120"/>
                    </a:lnTo>
                    <a:lnTo>
                      <a:pt x="77" y="129"/>
                    </a:lnTo>
                    <a:lnTo>
                      <a:pt x="80" y="138"/>
                    </a:lnTo>
                    <a:lnTo>
                      <a:pt x="80" y="151"/>
                    </a:lnTo>
                    <a:lnTo>
                      <a:pt x="77" y="164"/>
                    </a:lnTo>
                    <a:lnTo>
                      <a:pt x="73" y="176"/>
                    </a:lnTo>
                    <a:lnTo>
                      <a:pt x="72" y="190"/>
                    </a:lnTo>
                    <a:lnTo>
                      <a:pt x="73" y="204"/>
                    </a:lnTo>
                    <a:lnTo>
                      <a:pt x="75" y="218"/>
                    </a:lnTo>
                    <a:lnTo>
                      <a:pt x="80" y="229"/>
                    </a:lnTo>
                    <a:lnTo>
                      <a:pt x="86" y="239"/>
                    </a:lnTo>
                    <a:lnTo>
                      <a:pt x="93" y="244"/>
                    </a:lnTo>
                    <a:lnTo>
                      <a:pt x="100" y="247"/>
                    </a:lnTo>
                    <a:lnTo>
                      <a:pt x="108" y="239"/>
                    </a:lnTo>
                    <a:lnTo>
                      <a:pt x="115" y="232"/>
                    </a:lnTo>
                    <a:lnTo>
                      <a:pt x="121" y="224"/>
                    </a:lnTo>
                    <a:lnTo>
                      <a:pt x="128" y="214"/>
                    </a:lnTo>
                    <a:lnTo>
                      <a:pt x="135" y="206"/>
                    </a:lnTo>
                    <a:lnTo>
                      <a:pt x="141" y="197"/>
                    </a:lnTo>
                    <a:lnTo>
                      <a:pt x="147" y="187"/>
                    </a:lnTo>
                    <a:lnTo>
                      <a:pt x="151" y="178"/>
                    </a:lnTo>
                    <a:lnTo>
                      <a:pt x="153" y="174"/>
                    </a:lnTo>
                    <a:lnTo>
                      <a:pt x="153" y="171"/>
                    </a:lnTo>
                    <a:lnTo>
                      <a:pt x="153" y="167"/>
                    </a:lnTo>
                    <a:lnTo>
                      <a:pt x="151" y="163"/>
                    </a:lnTo>
                    <a:lnTo>
                      <a:pt x="151" y="153"/>
                    </a:lnTo>
                    <a:lnTo>
                      <a:pt x="156" y="145"/>
                    </a:lnTo>
                    <a:lnTo>
                      <a:pt x="162" y="137"/>
                    </a:lnTo>
                    <a:lnTo>
                      <a:pt x="170" y="129"/>
                    </a:lnTo>
                    <a:lnTo>
                      <a:pt x="171" y="122"/>
                    </a:lnTo>
                    <a:lnTo>
                      <a:pt x="173" y="115"/>
                    </a:lnTo>
                    <a:lnTo>
                      <a:pt x="174" y="108"/>
                    </a:lnTo>
                    <a:lnTo>
                      <a:pt x="176" y="100"/>
                    </a:lnTo>
                    <a:lnTo>
                      <a:pt x="176" y="99"/>
                    </a:lnTo>
                    <a:lnTo>
                      <a:pt x="176" y="98"/>
                    </a:lnTo>
                    <a:lnTo>
                      <a:pt x="177" y="98"/>
                    </a:lnTo>
                    <a:lnTo>
                      <a:pt x="170" y="90"/>
                    </a:lnTo>
                    <a:lnTo>
                      <a:pt x="164" y="80"/>
                    </a:lnTo>
                    <a:lnTo>
                      <a:pt x="161" y="69"/>
                    </a:lnTo>
                    <a:lnTo>
                      <a:pt x="159" y="58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49" name="Freeform 32"/>
              <p:cNvSpPr>
                <a:spLocks/>
              </p:cNvSpPr>
              <p:nvPr/>
            </p:nvSpPr>
            <p:spPr bwMode="auto">
              <a:xfrm>
                <a:off x="3405" y="2006"/>
                <a:ext cx="20" cy="48"/>
              </a:xfrm>
              <a:custGeom>
                <a:avLst/>
                <a:gdLst>
                  <a:gd name="T0" fmla="*/ 1 w 39"/>
                  <a:gd name="T1" fmla="*/ 0 h 97"/>
                  <a:gd name="T2" fmla="*/ 1 w 39"/>
                  <a:gd name="T3" fmla="*/ 0 h 97"/>
                  <a:gd name="T4" fmla="*/ 1 w 39"/>
                  <a:gd name="T5" fmla="*/ 0 h 97"/>
                  <a:gd name="T6" fmla="*/ 1 w 39"/>
                  <a:gd name="T7" fmla="*/ 0 h 97"/>
                  <a:gd name="T8" fmla="*/ 1 w 39"/>
                  <a:gd name="T9" fmla="*/ 0 h 97"/>
                  <a:gd name="T10" fmla="*/ 1 w 39"/>
                  <a:gd name="T11" fmla="*/ 0 h 97"/>
                  <a:gd name="T12" fmla="*/ 1 w 39"/>
                  <a:gd name="T13" fmla="*/ 0 h 97"/>
                  <a:gd name="T14" fmla="*/ 1 w 39"/>
                  <a:gd name="T15" fmla="*/ 0 h 97"/>
                  <a:gd name="T16" fmla="*/ 1 w 39"/>
                  <a:gd name="T17" fmla="*/ 0 h 97"/>
                  <a:gd name="T18" fmla="*/ 1 w 39"/>
                  <a:gd name="T19" fmla="*/ 0 h 97"/>
                  <a:gd name="T20" fmla="*/ 1 w 39"/>
                  <a:gd name="T21" fmla="*/ 0 h 97"/>
                  <a:gd name="T22" fmla="*/ 1 w 39"/>
                  <a:gd name="T23" fmla="*/ 0 h 97"/>
                  <a:gd name="T24" fmla="*/ 1 w 39"/>
                  <a:gd name="T25" fmla="*/ 0 h 97"/>
                  <a:gd name="T26" fmla="*/ 1 w 39"/>
                  <a:gd name="T27" fmla="*/ 0 h 97"/>
                  <a:gd name="T28" fmla="*/ 1 w 39"/>
                  <a:gd name="T29" fmla="*/ 0 h 97"/>
                  <a:gd name="T30" fmla="*/ 1 w 39"/>
                  <a:gd name="T31" fmla="*/ 0 h 97"/>
                  <a:gd name="T32" fmla="*/ 1 w 39"/>
                  <a:gd name="T33" fmla="*/ 0 h 97"/>
                  <a:gd name="T34" fmla="*/ 1 w 39"/>
                  <a:gd name="T35" fmla="*/ 0 h 97"/>
                  <a:gd name="T36" fmla="*/ 1 w 39"/>
                  <a:gd name="T37" fmla="*/ 0 h 97"/>
                  <a:gd name="T38" fmla="*/ 1 w 39"/>
                  <a:gd name="T39" fmla="*/ 0 h 97"/>
                  <a:gd name="T40" fmla="*/ 1 w 39"/>
                  <a:gd name="T41" fmla="*/ 0 h 97"/>
                  <a:gd name="T42" fmla="*/ 1 w 39"/>
                  <a:gd name="T43" fmla="*/ 0 h 97"/>
                  <a:gd name="T44" fmla="*/ 1 w 39"/>
                  <a:gd name="T45" fmla="*/ 0 h 97"/>
                  <a:gd name="T46" fmla="*/ 1 w 39"/>
                  <a:gd name="T47" fmla="*/ 0 h 97"/>
                  <a:gd name="T48" fmla="*/ 1 w 39"/>
                  <a:gd name="T49" fmla="*/ 0 h 97"/>
                  <a:gd name="T50" fmla="*/ 1 w 39"/>
                  <a:gd name="T51" fmla="*/ 0 h 97"/>
                  <a:gd name="T52" fmla="*/ 1 w 39"/>
                  <a:gd name="T53" fmla="*/ 0 h 97"/>
                  <a:gd name="T54" fmla="*/ 1 w 39"/>
                  <a:gd name="T55" fmla="*/ 0 h 97"/>
                  <a:gd name="T56" fmla="*/ 1 w 39"/>
                  <a:gd name="T57" fmla="*/ 0 h 97"/>
                  <a:gd name="T58" fmla="*/ 1 w 39"/>
                  <a:gd name="T59" fmla="*/ 0 h 97"/>
                  <a:gd name="T60" fmla="*/ 1 w 39"/>
                  <a:gd name="T61" fmla="*/ 0 h 97"/>
                  <a:gd name="T62" fmla="*/ 0 w 39"/>
                  <a:gd name="T63" fmla="*/ 0 h 97"/>
                  <a:gd name="T64" fmla="*/ 1 w 39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97">
                    <a:moveTo>
                      <a:pt x="2" y="12"/>
                    </a:moveTo>
                    <a:lnTo>
                      <a:pt x="10" y="20"/>
                    </a:lnTo>
                    <a:lnTo>
                      <a:pt x="16" y="27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7" y="42"/>
                    </a:lnTo>
                    <a:lnTo>
                      <a:pt x="19" y="46"/>
                    </a:lnTo>
                    <a:lnTo>
                      <a:pt x="20" y="49"/>
                    </a:lnTo>
                    <a:lnTo>
                      <a:pt x="20" y="54"/>
                    </a:lnTo>
                    <a:lnTo>
                      <a:pt x="20" y="55"/>
                    </a:lnTo>
                    <a:lnTo>
                      <a:pt x="20" y="57"/>
                    </a:lnTo>
                    <a:lnTo>
                      <a:pt x="20" y="58"/>
                    </a:lnTo>
                    <a:lnTo>
                      <a:pt x="20" y="61"/>
                    </a:lnTo>
                    <a:lnTo>
                      <a:pt x="25" y="68"/>
                    </a:lnTo>
                    <a:lnTo>
                      <a:pt x="27" y="77"/>
                    </a:lnTo>
                    <a:lnTo>
                      <a:pt x="32" y="87"/>
                    </a:lnTo>
                    <a:lnTo>
                      <a:pt x="38" y="97"/>
                    </a:lnTo>
                    <a:lnTo>
                      <a:pt x="39" y="71"/>
                    </a:lnTo>
                    <a:lnTo>
                      <a:pt x="38" y="46"/>
                    </a:lnTo>
                    <a:lnTo>
                      <a:pt x="34" y="23"/>
                    </a:lnTo>
                    <a:lnTo>
                      <a:pt x="29" y="0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50" name="Freeform 33"/>
              <p:cNvSpPr>
                <a:spLocks/>
              </p:cNvSpPr>
              <p:nvPr/>
            </p:nvSpPr>
            <p:spPr bwMode="auto">
              <a:xfrm>
                <a:off x="3354" y="1960"/>
                <a:ext cx="65" cy="51"/>
              </a:xfrm>
              <a:custGeom>
                <a:avLst/>
                <a:gdLst>
                  <a:gd name="T0" fmla="*/ 1 w 130"/>
                  <a:gd name="T1" fmla="*/ 1 h 101"/>
                  <a:gd name="T2" fmla="*/ 1 w 130"/>
                  <a:gd name="T3" fmla="*/ 1 h 101"/>
                  <a:gd name="T4" fmla="*/ 1 w 130"/>
                  <a:gd name="T5" fmla="*/ 1 h 101"/>
                  <a:gd name="T6" fmla="*/ 1 w 130"/>
                  <a:gd name="T7" fmla="*/ 1 h 101"/>
                  <a:gd name="T8" fmla="*/ 1 w 130"/>
                  <a:gd name="T9" fmla="*/ 1 h 101"/>
                  <a:gd name="T10" fmla="*/ 1 w 130"/>
                  <a:gd name="T11" fmla="*/ 1 h 101"/>
                  <a:gd name="T12" fmla="*/ 1 w 130"/>
                  <a:gd name="T13" fmla="*/ 1 h 101"/>
                  <a:gd name="T14" fmla="*/ 1 w 130"/>
                  <a:gd name="T15" fmla="*/ 1 h 101"/>
                  <a:gd name="T16" fmla="*/ 1 w 130"/>
                  <a:gd name="T17" fmla="*/ 1 h 101"/>
                  <a:gd name="T18" fmla="*/ 1 w 130"/>
                  <a:gd name="T19" fmla="*/ 1 h 101"/>
                  <a:gd name="T20" fmla="*/ 1 w 130"/>
                  <a:gd name="T21" fmla="*/ 1 h 101"/>
                  <a:gd name="T22" fmla="*/ 1 w 130"/>
                  <a:gd name="T23" fmla="*/ 1 h 101"/>
                  <a:gd name="T24" fmla="*/ 1 w 130"/>
                  <a:gd name="T25" fmla="*/ 1 h 101"/>
                  <a:gd name="T26" fmla="*/ 1 w 130"/>
                  <a:gd name="T27" fmla="*/ 1 h 101"/>
                  <a:gd name="T28" fmla="*/ 1 w 130"/>
                  <a:gd name="T29" fmla="*/ 1 h 101"/>
                  <a:gd name="T30" fmla="*/ 1 w 130"/>
                  <a:gd name="T31" fmla="*/ 1 h 101"/>
                  <a:gd name="T32" fmla="*/ 1 w 130"/>
                  <a:gd name="T33" fmla="*/ 1 h 101"/>
                  <a:gd name="T34" fmla="*/ 1 w 130"/>
                  <a:gd name="T35" fmla="*/ 1 h 101"/>
                  <a:gd name="T36" fmla="*/ 1 w 130"/>
                  <a:gd name="T37" fmla="*/ 1 h 101"/>
                  <a:gd name="T38" fmla="*/ 1 w 130"/>
                  <a:gd name="T39" fmla="*/ 1 h 101"/>
                  <a:gd name="T40" fmla="*/ 1 w 130"/>
                  <a:gd name="T41" fmla="*/ 1 h 101"/>
                  <a:gd name="T42" fmla="*/ 1 w 130"/>
                  <a:gd name="T43" fmla="*/ 1 h 101"/>
                  <a:gd name="T44" fmla="*/ 1 w 130"/>
                  <a:gd name="T45" fmla="*/ 1 h 101"/>
                  <a:gd name="T46" fmla="*/ 1 w 130"/>
                  <a:gd name="T47" fmla="*/ 1 h 101"/>
                  <a:gd name="T48" fmla="*/ 1 w 130"/>
                  <a:gd name="T49" fmla="*/ 1 h 101"/>
                  <a:gd name="T50" fmla="*/ 1 w 130"/>
                  <a:gd name="T51" fmla="*/ 1 h 101"/>
                  <a:gd name="T52" fmla="*/ 1 w 130"/>
                  <a:gd name="T53" fmla="*/ 1 h 101"/>
                  <a:gd name="T54" fmla="*/ 1 w 130"/>
                  <a:gd name="T55" fmla="*/ 1 h 101"/>
                  <a:gd name="T56" fmla="*/ 1 w 130"/>
                  <a:gd name="T57" fmla="*/ 1 h 101"/>
                  <a:gd name="T58" fmla="*/ 1 w 130"/>
                  <a:gd name="T59" fmla="*/ 1 h 101"/>
                  <a:gd name="T60" fmla="*/ 1 w 130"/>
                  <a:gd name="T61" fmla="*/ 1 h 101"/>
                  <a:gd name="T62" fmla="*/ 1 w 130"/>
                  <a:gd name="T63" fmla="*/ 1 h 10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0" h="101">
                    <a:moveTo>
                      <a:pt x="73" y="5"/>
                    </a:moveTo>
                    <a:lnTo>
                      <a:pt x="65" y="16"/>
                    </a:lnTo>
                    <a:lnTo>
                      <a:pt x="56" y="22"/>
                    </a:lnTo>
                    <a:lnTo>
                      <a:pt x="50" y="26"/>
                    </a:lnTo>
                    <a:lnTo>
                      <a:pt x="49" y="32"/>
                    </a:lnTo>
                    <a:lnTo>
                      <a:pt x="54" y="40"/>
                    </a:lnTo>
                    <a:lnTo>
                      <a:pt x="62" y="40"/>
                    </a:lnTo>
                    <a:lnTo>
                      <a:pt x="69" y="37"/>
                    </a:lnTo>
                    <a:lnTo>
                      <a:pt x="73" y="31"/>
                    </a:lnTo>
                    <a:lnTo>
                      <a:pt x="76" y="26"/>
                    </a:lnTo>
                    <a:lnTo>
                      <a:pt x="82" y="25"/>
                    </a:lnTo>
                    <a:lnTo>
                      <a:pt x="88" y="27"/>
                    </a:lnTo>
                    <a:lnTo>
                      <a:pt x="89" y="33"/>
                    </a:lnTo>
                    <a:lnTo>
                      <a:pt x="87" y="40"/>
                    </a:lnTo>
                    <a:lnTo>
                      <a:pt x="81" y="46"/>
                    </a:lnTo>
                    <a:lnTo>
                      <a:pt x="72" y="49"/>
                    </a:lnTo>
                    <a:lnTo>
                      <a:pt x="59" y="48"/>
                    </a:lnTo>
                    <a:lnTo>
                      <a:pt x="49" y="46"/>
                    </a:lnTo>
                    <a:lnTo>
                      <a:pt x="41" y="47"/>
                    </a:lnTo>
                    <a:lnTo>
                      <a:pt x="37" y="48"/>
                    </a:lnTo>
                    <a:lnTo>
                      <a:pt x="36" y="49"/>
                    </a:lnTo>
                    <a:lnTo>
                      <a:pt x="34" y="50"/>
                    </a:lnTo>
                    <a:lnTo>
                      <a:pt x="28" y="53"/>
                    </a:lnTo>
                    <a:lnTo>
                      <a:pt x="22" y="57"/>
                    </a:lnTo>
                    <a:lnTo>
                      <a:pt x="21" y="64"/>
                    </a:lnTo>
                    <a:lnTo>
                      <a:pt x="21" y="70"/>
                    </a:lnTo>
                    <a:lnTo>
                      <a:pt x="20" y="73"/>
                    </a:lnTo>
                    <a:lnTo>
                      <a:pt x="16" y="73"/>
                    </a:lnTo>
                    <a:lnTo>
                      <a:pt x="8" y="72"/>
                    </a:lnTo>
                    <a:lnTo>
                      <a:pt x="1" y="75"/>
                    </a:lnTo>
                    <a:lnTo>
                      <a:pt x="0" y="83"/>
                    </a:lnTo>
                    <a:lnTo>
                      <a:pt x="4" y="93"/>
                    </a:lnTo>
                    <a:lnTo>
                      <a:pt x="12" y="100"/>
                    </a:lnTo>
                    <a:lnTo>
                      <a:pt x="16" y="98"/>
                    </a:lnTo>
                    <a:lnTo>
                      <a:pt x="21" y="96"/>
                    </a:lnTo>
                    <a:lnTo>
                      <a:pt x="26" y="95"/>
                    </a:lnTo>
                    <a:lnTo>
                      <a:pt x="29" y="94"/>
                    </a:lnTo>
                    <a:lnTo>
                      <a:pt x="30" y="91"/>
                    </a:lnTo>
                    <a:lnTo>
                      <a:pt x="32" y="87"/>
                    </a:lnTo>
                    <a:lnTo>
                      <a:pt x="35" y="84"/>
                    </a:lnTo>
                    <a:lnTo>
                      <a:pt x="38" y="82"/>
                    </a:lnTo>
                    <a:lnTo>
                      <a:pt x="47" y="80"/>
                    </a:lnTo>
                    <a:lnTo>
                      <a:pt x="57" y="83"/>
                    </a:lnTo>
                    <a:lnTo>
                      <a:pt x="64" y="87"/>
                    </a:lnTo>
                    <a:lnTo>
                      <a:pt x="69" y="93"/>
                    </a:lnTo>
                    <a:lnTo>
                      <a:pt x="76" y="99"/>
                    </a:lnTo>
                    <a:lnTo>
                      <a:pt x="87" y="101"/>
                    </a:lnTo>
                    <a:lnTo>
                      <a:pt x="96" y="99"/>
                    </a:lnTo>
                    <a:lnTo>
                      <a:pt x="103" y="92"/>
                    </a:lnTo>
                    <a:lnTo>
                      <a:pt x="109" y="86"/>
                    </a:lnTo>
                    <a:lnTo>
                      <a:pt x="117" y="84"/>
                    </a:lnTo>
                    <a:lnTo>
                      <a:pt x="125" y="84"/>
                    </a:lnTo>
                    <a:lnTo>
                      <a:pt x="130" y="86"/>
                    </a:lnTo>
                    <a:lnTo>
                      <a:pt x="126" y="75"/>
                    </a:lnTo>
                    <a:lnTo>
                      <a:pt x="121" y="63"/>
                    </a:lnTo>
                    <a:lnTo>
                      <a:pt x="115" y="52"/>
                    </a:lnTo>
                    <a:lnTo>
                      <a:pt x="110" y="40"/>
                    </a:lnTo>
                    <a:lnTo>
                      <a:pt x="103" y="30"/>
                    </a:lnTo>
                    <a:lnTo>
                      <a:pt x="96" y="19"/>
                    </a:lnTo>
                    <a:lnTo>
                      <a:pt x="88" y="9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5" y="2"/>
                    </a:lnTo>
                    <a:lnTo>
                      <a:pt x="74" y="3"/>
                    </a:lnTo>
                    <a:lnTo>
                      <a:pt x="73" y="5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51" name="Freeform 34"/>
              <p:cNvSpPr>
                <a:spLocks/>
              </p:cNvSpPr>
              <p:nvPr/>
            </p:nvSpPr>
            <p:spPr bwMode="auto">
              <a:xfrm>
                <a:off x="3411" y="2026"/>
                <a:ext cx="5" cy="10"/>
              </a:xfrm>
              <a:custGeom>
                <a:avLst/>
                <a:gdLst>
                  <a:gd name="T0" fmla="*/ 1 w 9"/>
                  <a:gd name="T1" fmla="*/ 0 h 21"/>
                  <a:gd name="T2" fmla="*/ 0 w 9"/>
                  <a:gd name="T3" fmla="*/ 0 h 21"/>
                  <a:gd name="T4" fmla="*/ 1 w 9"/>
                  <a:gd name="T5" fmla="*/ 0 h 21"/>
                  <a:gd name="T6" fmla="*/ 1 w 9"/>
                  <a:gd name="T7" fmla="*/ 0 h 21"/>
                  <a:gd name="T8" fmla="*/ 1 w 9"/>
                  <a:gd name="T9" fmla="*/ 0 h 21"/>
                  <a:gd name="T10" fmla="*/ 1 w 9"/>
                  <a:gd name="T11" fmla="*/ 0 h 21"/>
                  <a:gd name="T12" fmla="*/ 1 w 9"/>
                  <a:gd name="T13" fmla="*/ 0 h 21"/>
                  <a:gd name="T14" fmla="*/ 1 w 9"/>
                  <a:gd name="T15" fmla="*/ 0 h 21"/>
                  <a:gd name="T16" fmla="*/ 1 w 9"/>
                  <a:gd name="T17" fmla="*/ 0 h 21"/>
                  <a:gd name="T18" fmla="*/ 1 w 9"/>
                  <a:gd name="T19" fmla="*/ 0 h 21"/>
                  <a:gd name="T20" fmla="*/ 1 w 9"/>
                  <a:gd name="T21" fmla="*/ 0 h 21"/>
                  <a:gd name="T22" fmla="*/ 1 w 9"/>
                  <a:gd name="T23" fmla="*/ 0 h 21"/>
                  <a:gd name="T24" fmla="*/ 1 w 9"/>
                  <a:gd name="T25" fmla="*/ 0 h 21"/>
                  <a:gd name="T26" fmla="*/ 1 w 9"/>
                  <a:gd name="T27" fmla="*/ 0 h 21"/>
                  <a:gd name="T28" fmla="*/ 1 w 9"/>
                  <a:gd name="T29" fmla="*/ 0 h 21"/>
                  <a:gd name="T30" fmla="*/ 1 w 9"/>
                  <a:gd name="T31" fmla="*/ 0 h 21"/>
                  <a:gd name="T32" fmla="*/ 1 w 9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" h="21">
                    <a:moveTo>
                      <a:pt x="4" y="0"/>
                    </a:moveTo>
                    <a:lnTo>
                      <a:pt x="0" y="5"/>
                    </a:lnTo>
                    <a:lnTo>
                      <a:pt x="1" y="10"/>
                    </a:lnTo>
                    <a:lnTo>
                      <a:pt x="4" y="15"/>
                    </a:lnTo>
                    <a:lnTo>
                      <a:pt x="9" y="21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52" name="Freeform 35"/>
              <p:cNvSpPr>
                <a:spLocks/>
              </p:cNvSpPr>
              <p:nvPr/>
            </p:nvSpPr>
            <p:spPr bwMode="auto">
              <a:xfrm>
                <a:off x="3360" y="2008"/>
                <a:ext cx="9" cy="4"/>
              </a:xfrm>
              <a:custGeom>
                <a:avLst/>
                <a:gdLst>
                  <a:gd name="T0" fmla="*/ 1 w 17"/>
                  <a:gd name="T1" fmla="*/ 1 h 8"/>
                  <a:gd name="T2" fmla="*/ 1 w 17"/>
                  <a:gd name="T3" fmla="*/ 1 h 8"/>
                  <a:gd name="T4" fmla="*/ 1 w 17"/>
                  <a:gd name="T5" fmla="*/ 1 h 8"/>
                  <a:gd name="T6" fmla="*/ 1 w 17"/>
                  <a:gd name="T7" fmla="*/ 1 h 8"/>
                  <a:gd name="T8" fmla="*/ 1 w 17"/>
                  <a:gd name="T9" fmla="*/ 0 h 8"/>
                  <a:gd name="T10" fmla="*/ 1 w 17"/>
                  <a:gd name="T11" fmla="*/ 1 h 8"/>
                  <a:gd name="T12" fmla="*/ 1 w 17"/>
                  <a:gd name="T13" fmla="*/ 1 h 8"/>
                  <a:gd name="T14" fmla="*/ 1 w 17"/>
                  <a:gd name="T15" fmla="*/ 1 h 8"/>
                  <a:gd name="T16" fmla="*/ 0 w 17"/>
                  <a:gd name="T17" fmla="*/ 1 h 8"/>
                  <a:gd name="T18" fmla="*/ 1 w 17"/>
                  <a:gd name="T19" fmla="*/ 1 h 8"/>
                  <a:gd name="T20" fmla="*/ 1 w 17"/>
                  <a:gd name="T21" fmla="*/ 1 h 8"/>
                  <a:gd name="T22" fmla="*/ 1 w 17"/>
                  <a:gd name="T23" fmla="*/ 1 h 8"/>
                  <a:gd name="T24" fmla="*/ 1 w 17"/>
                  <a:gd name="T25" fmla="*/ 1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8">
                    <a:moveTo>
                      <a:pt x="3" y="7"/>
                    </a:moveTo>
                    <a:lnTo>
                      <a:pt x="9" y="8"/>
                    </a:lnTo>
                    <a:lnTo>
                      <a:pt x="12" y="7"/>
                    </a:lnTo>
                    <a:lnTo>
                      <a:pt x="15" y="4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53" name="Freeform 36"/>
              <p:cNvSpPr>
                <a:spLocks/>
              </p:cNvSpPr>
              <p:nvPr/>
            </p:nvSpPr>
            <p:spPr bwMode="auto">
              <a:xfrm>
                <a:off x="3360" y="1976"/>
                <a:ext cx="7" cy="11"/>
              </a:xfrm>
              <a:custGeom>
                <a:avLst/>
                <a:gdLst>
                  <a:gd name="T0" fmla="*/ 0 w 15"/>
                  <a:gd name="T1" fmla="*/ 1 h 22"/>
                  <a:gd name="T2" fmla="*/ 0 w 15"/>
                  <a:gd name="T3" fmla="*/ 1 h 22"/>
                  <a:gd name="T4" fmla="*/ 0 w 15"/>
                  <a:gd name="T5" fmla="*/ 1 h 22"/>
                  <a:gd name="T6" fmla="*/ 0 w 15"/>
                  <a:gd name="T7" fmla="*/ 1 h 22"/>
                  <a:gd name="T8" fmla="*/ 0 w 15"/>
                  <a:gd name="T9" fmla="*/ 1 h 22"/>
                  <a:gd name="T10" fmla="*/ 0 w 15"/>
                  <a:gd name="T11" fmla="*/ 1 h 22"/>
                  <a:gd name="T12" fmla="*/ 0 w 15"/>
                  <a:gd name="T13" fmla="*/ 1 h 22"/>
                  <a:gd name="T14" fmla="*/ 0 w 15"/>
                  <a:gd name="T15" fmla="*/ 1 h 22"/>
                  <a:gd name="T16" fmla="*/ 0 w 15"/>
                  <a:gd name="T17" fmla="*/ 1 h 22"/>
                  <a:gd name="T18" fmla="*/ 0 w 15"/>
                  <a:gd name="T19" fmla="*/ 1 h 22"/>
                  <a:gd name="T20" fmla="*/ 0 w 15"/>
                  <a:gd name="T21" fmla="*/ 1 h 22"/>
                  <a:gd name="T22" fmla="*/ 0 w 15"/>
                  <a:gd name="T23" fmla="*/ 0 h 22"/>
                  <a:gd name="T24" fmla="*/ 0 w 15"/>
                  <a:gd name="T25" fmla="*/ 1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22">
                    <a:moveTo>
                      <a:pt x="15" y="2"/>
                    </a:moveTo>
                    <a:lnTo>
                      <a:pt x="15" y="5"/>
                    </a:lnTo>
                    <a:lnTo>
                      <a:pt x="14" y="10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4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7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8C60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7114" name="Line 37"/>
            <p:cNvSpPr>
              <a:spLocks noChangeShapeType="1"/>
            </p:cNvSpPr>
            <p:nvPr/>
          </p:nvSpPr>
          <p:spPr bwMode="auto">
            <a:xfrm flipV="1">
              <a:off x="3632200" y="4800600"/>
              <a:ext cx="533400" cy="6096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15" name="AutoShape 38"/>
            <p:cNvSpPr>
              <a:spLocks noChangeArrowheads="1"/>
            </p:cNvSpPr>
            <p:nvPr/>
          </p:nvSpPr>
          <p:spPr bwMode="auto">
            <a:xfrm>
              <a:off x="203200" y="4203700"/>
              <a:ext cx="1485900" cy="685800"/>
            </a:xfrm>
            <a:prstGeom prst="wedgeEllipseCallout">
              <a:avLst>
                <a:gd name="adj1" fmla="val -28384"/>
                <a:gd name="adj2" fmla="val 15046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Courier New" panose="02070309020205020404" pitchFamily="49" charset="0"/>
                </a:rPr>
                <a:t>Hello</a:t>
              </a:r>
            </a:p>
          </p:txBody>
        </p:sp>
        <p:sp>
          <p:nvSpPr>
            <p:cNvPr id="47123" name="AutoShape 46"/>
            <p:cNvSpPr>
              <a:spLocks noChangeArrowheads="1"/>
            </p:cNvSpPr>
            <p:nvPr/>
          </p:nvSpPr>
          <p:spPr bwMode="auto">
            <a:xfrm>
              <a:off x="7442200" y="4343400"/>
              <a:ext cx="1473200" cy="685800"/>
            </a:xfrm>
            <a:prstGeom prst="wedgeEllipseCallout">
              <a:avLst>
                <a:gd name="adj1" fmla="val 7944"/>
                <a:gd name="adj2" fmla="val 136343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Courier New" panose="02070309020205020404" pitchFamily="49" charset="0"/>
                </a:rPr>
                <a:t>Hello</a:t>
              </a:r>
            </a:p>
          </p:txBody>
        </p:sp>
        <p:sp>
          <p:nvSpPr>
            <p:cNvPr id="47126" name="Line 49"/>
            <p:cNvSpPr>
              <a:spLocks noChangeShapeType="1"/>
            </p:cNvSpPr>
            <p:nvPr/>
          </p:nvSpPr>
          <p:spPr bwMode="auto">
            <a:xfrm>
              <a:off x="1498600" y="5765800"/>
              <a:ext cx="4572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27" name="Rectangle 50"/>
            <p:cNvSpPr>
              <a:spLocks noChangeArrowheads="1"/>
            </p:cNvSpPr>
            <p:nvPr/>
          </p:nvSpPr>
          <p:spPr bwMode="auto">
            <a:xfrm>
              <a:off x="736600" y="5410200"/>
              <a:ext cx="762000" cy="685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urier New" panose="02070309020205020404" pitchFamily="49" charset="0"/>
                </a:rPr>
                <a:t>A/D</a:t>
              </a:r>
            </a:p>
          </p:txBody>
        </p:sp>
        <p:sp>
          <p:nvSpPr>
            <p:cNvPr id="47128" name="Rectangle 51"/>
            <p:cNvSpPr>
              <a:spLocks noChangeArrowheads="1"/>
            </p:cNvSpPr>
            <p:nvPr/>
          </p:nvSpPr>
          <p:spPr bwMode="auto">
            <a:xfrm>
              <a:off x="1981200" y="5410200"/>
              <a:ext cx="762000" cy="68580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urier New" panose="02070309020205020404" pitchFamily="49" charset="0"/>
                </a:rPr>
                <a:t>RL</a:t>
              </a:r>
            </a:p>
          </p:txBody>
        </p:sp>
        <p:sp>
          <p:nvSpPr>
            <p:cNvPr id="47129" name="Line 52"/>
            <p:cNvSpPr>
              <a:spLocks noChangeShapeType="1"/>
            </p:cNvSpPr>
            <p:nvPr/>
          </p:nvSpPr>
          <p:spPr bwMode="auto">
            <a:xfrm>
              <a:off x="2755900" y="5765800"/>
              <a:ext cx="4572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30" name="Rectangle 53"/>
            <p:cNvSpPr>
              <a:spLocks noChangeArrowheads="1"/>
            </p:cNvSpPr>
            <p:nvPr/>
          </p:nvSpPr>
          <p:spPr bwMode="auto">
            <a:xfrm>
              <a:off x="3238500" y="5410200"/>
              <a:ext cx="762000" cy="685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urier New" panose="02070309020205020404" pitchFamily="49" charset="0"/>
                </a:rPr>
                <a:t>TX</a:t>
              </a:r>
            </a:p>
          </p:txBody>
        </p:sp>
        <p:sp>
          <p:nvSpPr>
            <p:cNvPr id="47131" name="Line 54"/>
            <p:cNvSpPr>
              <a:spLocks noChangeShapeType="1"/>
            </p:cNvSpPr>
            <p:nvPr/>
          </p:nvSpPr>
          <p:spPr bwMode="auto">
            <a:xfrm>
              <a:off x="5702300" y="5765800"/>
              <a:ext cx="4572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32" name="Rectangle 55"/>
            <p:cNvSpPr>
              <a:spLocks noChangeArrowheads="1"/>
            </p:cNvSpPr>
            <p:nvPr/>
          </p:nvSpPr>
          <p:spPr bwMode="auto">
            <a:xfrm>
              <a:off x="4940300" y="5410200"/>
              <a:ext cx="762000" cy="685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urier New" panose="02070309020205020404" pitchFamily="49" charset="0"/>
                </a:rPr>
                <a:t>RX</a:t>
              </a:r>
            </a:p>
          </p:txBody>
        </p:sp>
        <p:sp>
          <p:nvSpPr>
            <p:cNvPr id="47133" name="Rectangle 56"/>
            <p:cNvSpPr>
              <a:spLocks noChangeArrowheads="1"/>
            </p:cNvSpPr>
            <p:nvPr/>
          </p:nvSpPr>
          <p:spPr bwMode="auto">
            <a:xfrm>
              <a:off x="6184900" y="5410200"/>
              <a:ext cx="762000" cy="68580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urier New" panose="02070309020205020404" pitchFamily="49" charset="0"/>
                </a:rPr>
                <a:t>RL</a:t>
              </a:r>
            </a:p>
          </p:txBody>
        </p:sp>
        <p:sp>
          <p:nvSpPr>
            <p:cNvPr id="47134" name="Line 57"/>
            <p:cNvSpPr>
              <a:spLocks noChangeShapeType="1"/>
            </p:cNvSpPr>
            <p:nvPr/>
          </p:nvSpPr>
          <p:spPr bwMode="auto">
            <a:xfrm>
              <a:off x="6959600" y="5765800"/>
              <a:ext cx="4572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35" name="Line 58"/>
            <p:cNvSpPr>
              <a:spLocks noChangeShapeType="1"/>
            </p:cNvSpPr>
            <p:nvPr/>
          </p:nvSpPr>
          <p:spPr bwMode="auto">
            <a:xfrm>
              <a:off x="4826000" y="4800600"/>
              <a:ext cx="533400" cy="6096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36" name="Line 59"/>
            <p:cNvSpPr>
              <a:spLocks noChangeShapeType="1"/>
            </p:cNvSpPr>
            <p:nvPr/>
          </p:nvSpPr>
          <p:spPr bwMode="auto">
            <a:xfrm>
              <a:off x="8204200" y="5765800"/>
              <a:ext cx="4572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37" name="Rectangle 60"/>
            <p:cNvSpPr>
              <a:spLocks noChangeArrowheads="1"/>
            </p:cNvSpPr>
            <p:nvPr/>
          </p:nvSpPr>
          <p:spPr bwMode="auto">
            <a:xfrm>
              <a:off x="7442200" y="5410200"/>
              <a:ext cx="762000" cy="6858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latin typeface="Courier New" panose="02070309020205020404" pitchFamily="49" charset="0"/>
                </a:rPr>
                <a:t>D/A</a:t>
              </a:r>
            </a:p>
          </p:txBody>
        </p:sp>
        <p:sp>
          <p:nvSpPr>
            <p:cNvPr id="47138" name="Rectangle 61"/>
            <p:cNvSpPr>
              <a:spLocks noChangeArrowheads="1"/>
            </p:cNvSpPr>
            <p:nvPr/>
          </p:nvSpPr>
          <p:spPr bwMode="auto">
            <a:xfrm rot="-2833393">
              <a:off x="3381375" y="4829175"/>
              <a:ext cx="673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0" i="1">
                  <a:latin typeface="Courier New" panose="02070309020205020404" pitchFamily="49" charset="0"/>
                </a:rPr>
                <a:t>1010</a:t>
              </a:r>
            </a:p>
          </p:txBody>
        </p:sp>
        <p:sp>
          <p:nvSpPr>
            <p:cNvPr id="47139" name="Rectangle 62"/>
            <p:cNvSpPr>
              <a:spLocks noChangeArrowheads="1"/>
            </p:cNvSpPr>
            <p:nvPr/>
          </p:nvSpPr>
          <p:spPr bwMode="auto">
            <a:xfrm rot="2827061">
              <a:off x="4905375" y="4829175"/>
              <a:ext cx="673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0" i="1">
                  <a:latin typeface="Courier New" panose="02070309020205020404" pitchFamily="49" charset="0"/>
                </a:rPr>
                <a:t>1010</a:t>
              </a:r>
            </a:p>
          </p:txBody>
        </p:sp>
        <p:sp>
          <p:nvSpPr>
            <p:cNvPr id="47140" name="CasellaDiTesto 1"/>
            <p:cNvSpPr txBox="1">
              <a:spLocks noChangeArrowheads="1"/>
            </p:cNvSpPr>
            <p:nvPr/>
          </p:nvSpPr>
          <p:spPr bwMode="auto">
            <a:xfrm>
              <a:off x="131763" y="6161088"/>
              <a:ext cx="41735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200"/>
                <a:t>L’A/D converte il segnale analogico in ingresso in una stringa di bit che dopo opportuna elaborazione (RL) verrà trasmesso</a:t>
              </a:r>
            </a:p>
          </p:txBody>
        </p:sp>
        <p:sp>
          <p:nvSpPr>
            <p:cNvPr id="47141" name="CasellaDiTesto 63"/>
            <p:cNvSpPr txBox="1">
              <a:spLocks noChangeArrowheads="1"/>
            </p:cNvSpPr>
            <p:nvPr/>
          </p:nvSpPr>
          <p:spPr bwMode="auto">
            <a:xfrm>
              <a:off x="4832350" y="6176963"/>
              <a:ext cx="361156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200"/>
                <a:t>Questi tre blocchi ricostruiscono il segnale analogico ricevuto all’ingresso della catena (A/D)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626" name="Group 2"/>
          <p:cNvGrpSpPr>
            <a:grpSpLocks/>
          </p:cNvGrpSpPr>
          <p:nvPr/>
        </p:nvGrpSpPr>
        <p:grpSpPr bwMode="auto">
          <a:xfrm>
            <a:off x="381000" y="1219200"/>
            <a:ext cx="2236788" cy="2286000"/>
            <a:chOff x="240" y="432"/>
            <a:chExt cx="1409" cy="1440"/>
          </a:xfrm>
        </p:grpSpPr>
        <p:sp>
          <p:nvSpPr>
            <p:cNvPr id="49171" name="Line 3"/>
            <p:cNvSpPr>
              <a:spLocks noChangeShapeType="1"/>
            </p:cNvSpPr>
            <p:nvPr/>
          </p:nvSpPr>
          <p:spPr bwMode="auto">
            <a:xfrm>
              <a:off x="432" y="187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49172" name="Text Box 4"/>
            <p:cNvSpPr txBox="1">
              <a:spLocks noChangeArrowheads="1"/>
            </p:cNvSpPr>
            <p:nvPr/>
          </p:nvSpPr>
          <p:spPr bwMode="auto">
            <a:xfrm>
              <a:off x="240" y="432"/>
              <a:ext cx="1409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 dirty="0"/>
                <a:t>segnali analogici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 i="1" dirty="0"/>
                <a:t>microfono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 i="1" dirty="0"/>
                <a:t>termostato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 i="1" dirty="0"/>
                <a:t>altimetro</a:t>
              </a:r>
            </a:p>
          </p:txBody>
        </p:sp>
      </p:grpSp>
      <p:sp>
        <p:nvSpPr>
          <p:cNvPr id="49155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8038"/>
          </a:xfrm>
        </p:spPr>
        <p:txBody>
          <a:bodyPr/>
          <a:lstStyle/>
          <a:p>
            <a:r>
              <a:rPr lang="it-IT" altLang="it-IT" sz="2800" b="1"/>
              <a:t>Modello generale di sistema digitale</a:t>
            </a:r>
            <a:br>
              <a:rPr lang="it-IT" altLang="it-IT" sz="2800" b="1"/>
            </a:br>
            <a:r>
              <a:rPr lang="it-IT" altLang="it-IT" sz="2800" b="1"/>
              <a:t>capace di elaborare segnali digitali e analogici</a:t>
            </a:r>
            <a:endParaRPr lang="it-IT" altLang="it-IT" sz="2800"/>
          </a:p>
        </p:txBody>
      </p:sp>
      <p:grpSp>
        <p:nvGrpSpPr>
          <p:cNvPr id="922630" name="Group 6"/>
          <p:cNvGrpSpPr>
            <a:grpSpLocks/>
          </p:cNvGrpSpPr>
          <p:nvPr/>
        </p:nvGrpSpPr>
        <p:grpSpPr bwMode="auto">
          <a:xfrm>
            <a:off x="1249363" y="3068960"/>
            <a:ext cx="2286000" cy="1143000"/>
            <a:chOff x="864" y="1536"/>
            <a:chExt cx="1440" cy="720"/>
          </a:xfrm>
        </p:grpSpPr>
        <p:sp>
          <p:nvSpPr>
            <p:cNvPr id="49169" name="Rectangle 7"/>
            <p:cNvSpPr>
              <a:spLocks noChangeArrowheads="1"/>
            </p:cNvSpPr>
            <p:nvPr/>
          </p:nvSpPr>
          <p:spPr bwMode="auto">
            <a:xfrm>
              <a:off x="864" y="1536"/>
              <a:ext cx="1008" cy="72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  <a:contourClr>
                <a:srgbClr val="CC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 dirty="0"/>
                <a:t>Convertitore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 dirty="0"/>
                <a:t>A/D</a:t>
              </a:r>
            </a:p>
          </p:txBody>
        </p:sp>
        <p:sp>
          <p:nvSpPr>
            <p:cNvPr id="49170" name="Line 8"/>
            <p:cNvSpPr>
              <a:spLocks noChangeShapeType="1"/>
            </p:cNvSpPr>
            <p:nvPr/>
          </p:nvSpPr>
          <p:spPr bwMode="auto">
            <a:xfrm>
              <a:off x="1872" y="187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grpSp>
        <p:nvGrpSpPr>
          <p:cNvPr id="922633" name="Group 9"/>
          <p:cNvGrpSpPr>
            <a:grpSpLocks/>
          </p:cNvGrpSpPr>
          <p:nvPr/>
        </p:nvGrpSpPr>
        <p:grpSpPr bwMode="auto">
          <a:xfrm>
            <a:off x="527953" y="4923097"/>
            <a:ext cx="2971800" cy="1708150"/>
            <a:chOff x="311" y="2880"/>
            <a:chExt cx="1872" cy="1076"/>
          </a:xfrm>
        </p:grpSpPr>
        <p:sp>
          <p:nvSpPr>
            <p:cNvPr id="49167" name="Line 10"/>
            <p:cNvSpPr>
              <a:spLocks noChangeShapeType="1"/>
            </p:cNvSpPr>
            <p:nvPr/>
          </p:nvSpPr>
          <p:spPr bwMode="auto">
            <a:xfrm>
              <a:off x="311" y="2880"/>
              <a:ext cx="18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49168" name="Text Box 11"/>
            <p:cNvSpPr txBox="1">
              <a:spLocks noChangeArrowheads="1"/>
            </p:cNvSpPr>
            <p:nvPr/>
          </p:nvSpPr>
          <p:spPr bwMode="auto">
            <a:xfrm>
              <a:off x="518" y="2928"/>
              <a:ext cx="1025" cy="1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0" dirty="0"/>
                <a:t>segnali binari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0" i="1" dirty="0"/>
                <a:t>tastiera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0" i="1" dirty="0"/>
                <a:t>mouse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0" i="1" dirty="0"/>
                <a:t>Hard disk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0" i="1" dirty="0"/>
                <a:t>Sensori on-off</a:t>
              </a:r>
              <a:endParaRPr lang="it-IT" altLang="it-IT" sz="2000" b="0" dirty="0"/>
            </a:p>
          </p:txBody>
        </p:sp>
      </p:grpSp>
      <p:sp>
        <p:nvSpPr>
          <p:cNvPr id="922636" name="Rectangle 12"/>
          <p:cNvSpPr>
            <a:spLocks noChangeArrowheads="1"/>
          </p:cNvSpPr>
          <p:nvPr/>
        </p:nvSpPr>
        <p:spPr bwMode="auto">
          <a:xfrm>
            <a:off x="3657600" y="2971800"/>
            <a:ext cx="1905000" cy="2743200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0" u="sng" dirty="0"/>
              <a:t>Sistema di</a:t>
            </a:r>
            <a:br>
              <a:rPr lang="it-IT" altLang="it-IT" sz="2400" b="0" u="sng" dirty="0"/>
            </a:br>
            <a:r>
              <a:rPr lang="it-IT" altLang="it-IT" sz="2400" b="0" u="sng" dirty="0"/>
              <a:t> Elaborazione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0" dirty="0"/>
              <a:t>di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0" dirty="0"/>
              <a:t>segnali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0" dirty="0"/>
              <a:t>binari</a:t>
            </a:r>
          </a:p>
        </p:txBody>
      </p:sp>
      <p:grpSp>
        <p:nvGrpSpPr>
          <p:cNvPr id="922637" name="Group 13"/>
          <p:cNvGrpSpPr>
            <a:grpSpLocks/>
          </p:cNvGrpSpPr>
          <p:nvPr/>
        </p:nvGrpSpPr>
        <p:grpSpPr bwMode="auto">
          <a:xfrm>
            <a:off x="5519370" y="5205345"/>
            <a:ext cx="2971800" cy="1646238"/>
            <a:chOff x="3504" y="2880"/>
            <a:chExt cx="1872" cy="1037"/>
          </a:xfrm>
        </p:grpSpPr>
        <p:sp>
          <p:nvSpPr>
            <p:cNvPr id="49165" name="Text Box 14"/>
            <p:cNvSpPr txBox="1">
              <a:spLocks noChangeArrowheads="1"/>
            </p:cNvSpPr>
            <p:nvPr/>
          </p:nvSpPr>
          <p:spPr bwMode="auto">
            <a:xfrm>
              <a:off x="3888" y="2928"/>
              <a:ext cx="1164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segnali binari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 i="1"/>
                <a:t>lampadina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 i="1"/>
                <a:t>stampante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 i="1"/>
                <a:t>Hard disk</a:t>
              </a:r>
              <a:endParaRPr lang="it-IT" altLang="it-IT" sz="2400" b="0"/>
            </a:p>
          </p:txBody>
        </p:sp>
        <p:sp>
          <p:nvSpPr>
            <p:cNvPr id="49166" name="Line 15"/>
            <p:cNvSpPr>
              <a:spLocks noChangeShapeType="1"/>
            </p:cNvSpPr>
            <p:nvPr/>
          </p:nvSpPr>
          <p:spPr bwMode="auto">
            <a:xfrm>
              <a:off x="3504" y="2880"/>
              <a:ext cx="18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</p:grpSp>
      <p:grpSp>
        <p:nvGrpSpPr>
          <p:cNvPr id="922640" name="Group 16"/>
          <p:cNvGrpSpPr>
            <a:grpSpLocks/>
          </p:cNvGrpSpPr>
          <p:nvPr/>
        </p:nvGrpSpPr>
        <p:grpSpPr bwMode="auto">
          <a:xfrm>
            <a:off x="5562600" y="1219200"/>
            <a:ext cx="3401888" cy="2895600"/>
            <a:chOff x="3504" y="432"/>
            <a:chExt cx="2033" cy="1824"/>
          </a:xfrm>
        </p:grpSpPr>
        <p:sp>
          <p:nvSpPr>
            <p:cNvPr id="49161" name="Line 17"/>
            <p:cNvSpPr>
              <a:spLocks noChangeShapeType="1"/>
            </p:cNvSpPr>
            <p:nvPr/>
          </p:nvSpPr>
          <p:spPr bwMode="auto">
            <a:xfrm>
              <a:off x="3504" y="187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49162" name="Rectangle 18"/>
            <p:cNvSpPr>
              <a:spLocks noChangeArrowheads="1"/>
            </p:cNvSpPr>
            <p:nvPr/>
          </p:nvSpPr>
          <p:spPr bwMode="auto">
            <a:xfrm>
              <a:off x="4008" y="1536"/>
              <a:ext cx="1008" cy="720"/>
            </a:xfrm>
            <a:prstGeom prst="rect">
              <a:avLst/>
            </a:prstGeom>
            <a:solidFill>
              <a:srgbClr val="CC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  <a:contourClr>
                <a:srgbClr val="CCFF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 dirty="0"/>
                <a:t>Convertitore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 dirty="0"/>
                <a:t>D/A</a:t>
              </a:r>
            </a:p>
          </p:txBody>
        </p:sp>
        <p:sp>
          <p:nvSpPr>
            <p:cNvPr id="49163" name="Line 19"/>
            <p:cNvSpPr>
              <a:spLocks noChangeShapeType="1"/>
            </p:cNvSpPr>
            <p:nvPr/>
          </p:nvSpPr>
          <p:spPr bwMode="auto">
            <a:xfrm>
              <a:off x="5016" y="187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tx1"/>
              </a:extrusionClr>
              <a:contourClr>
                <a:schemeClr val="tx1"/>
              </a:contourClr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it-IT"/>
            </a:p>
          </p:txBody>
        </p:sp>
        <p:sp>
          <p:nvSpPr>
            <p:cNvPr id="49164" name="Text Box 20"/>
            <p:cNvSpPr txBox="1">
              <a:spLocks noChangeArrowheads="1"/>
            </p:cNvSpPr>
            <p:nvPr/>
          </p:nvSpPr>
          <p:spPr bwMode="auto">
            <a:xfrm>
              <a:off x="4128" y="432"/>
              <a:ext cx="1409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segnali analogici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 i="1"/>
                <a:t>altoparlante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 i="1"/>
                <a:t>plotter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 i="1"/>
                <a:t>dinamo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52400"/>
            <a:ext cx="8469312" cy="1260475"/>
          </a:xfrm>
        </p:spPr>
        <p:txBody>
          <a:bodyPr/>
          <a:lstStyle/>
          <a:p>
            <a:r>
              <a:rPr lang="it-IT" altLang="it-IT" sz="2800" b="1">
                <a:solidFill>
                  <a:schemeClr val="tx1"/>
                </a:solidFill>
              </a:rPr>
              <a:t>Esempi di segnali da un bit (binari):</a:t>
            </a:r>
            <a:r>
              <a:rPr lang="it-IT" altLang="it-IT" sz="2800">
                <a:solidFill>
                  <a:schemeClr val="tx1"/>
                </a:solidFill>
              </a:rPr>
              <a:t> </a:t>
            </a:r>
            <a:br>
              <a:rPr lang="it-IT" altLang="it-IT" sz="2800">
                <a:solidFill>
                  <a:schemeClr val="tx1"/>
                </a:solidFill>
              </a:rPr>
            </a:br>
            <a:r>
              <a:rPr lang="it-IT" altLang="it-IT" sz="2800">
                <a:solidFill>
                  <a:schemeClr val="tx1"/>
                </a:solidFill>
              </a:rPr>
              <a:t> </a:t>
            </a:r>
            <a:r>
              <a:rPr lang="it-IT" altLang="it-IT" sz="2800" b="1">
                <a:solidFill>
                  <a:srgbClr val="FF3300"/>
                </a:solidFill>
                <a:sym typeface="Symbol" panose="05050102010706020507" pitchFamily="18" charset="2"/>
              </a:rPr>
              <a:t>Aperto, Chiuso Acceso, Spento</a:t>
            </a:r>
            <a:r>
              <a:rPr lang="it-IT" altLang="it-IT" sz="2800" b="1">
                <a:solidFill>
                  <a:srgbClr val="FF3300"/>
                </a:solidFill>
              </a:rPr>
              <a:t> </a:t>
            </a:r>
            <a:r>
              <a:rPr lang="it-IT" altLang="it-IT" sz="2800" b="1">
                <a:solidFill>
                  <a:srgbClr val="FF3300"/>
                </a:solidFill>
                <a:sym typeface="Symbol" panose="05050102010706020507" pitchFamily="18" charset="2"/>
              </a:rPr>
              <a:t>High, Low</a:t>
            </a:r>
            <a:r>
              <a:rPr lang="it-IT" altLang="it-IT" sz="2800" b="1">
                <a:solidFill>
                  <a:srgbClr val="FF3300"/>
                </a:solidFill>
              </a:rPr>
              <a:t>  </a:t>
            </a:r>
            <a:r>
              <a:rPr lang="it-IT" altLang="it-IT" sz="2800" b="1">
                <a:solidFill>
                  <a:schemeClr val="tx1"/>
                </a:solidFill>
                <a:sym typeface="Symbol" panose="05050102010706020507" pitchFamily="18" charset="2"/>
              </a:rPr>
              <a:t>ecc.</a:t>
            </a:r>
            <a:r>
              <a:rPr lang="it-IT" altLang="it-IT" sz="2800" b="1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881438" y="1649413"/>
            <a:ext cx="1795462" cy="2060575"/>
            <a:chOff x="1872" y="624"/>
            <a:chExt cx="1394" cy="1939"/>
          </a:xfrm>
        </p:grpSpPr>
        <p:sp>
          <p:nvSpPr>
            <p:cNvPr id="50260" name="Freeform 4"/>
            <p:cNvSpPr>
              <a:spLocks/>
            </p:cNvSpPr>
            <p:nvPr/>
          </p:nvSpPr>
          <p:spPr bwMode="auto">
            <a:xfrm>
              <a:off x="2880" y="624"/>
              <a:ext cx="288" cy="536"/>
            </a:xfrm>
            <a:custGeom>
              <a:avLst/>
              <a:gdLst>
                <a:gd name="T0" fmla="*/ 0 w 288"/>
                <a:gd name="T1" fmla="*/ 528 h 536"/>
                <a:gd name="T2" fmla="*/ 48 w 288"/>
                <a:gd name="T3" fmla="*/ 528 h 536"/>
                <a:gd name="T4" fmla="*/ 96 w 288"/>
                <a:gd name="T5" fmla="*/ 480 h 536"/>
                <a:gd name="T6" fmla="*/ 96 w 288"/>
                <a:gd name="T7" fmla="*/ 432 h 536"/>
                <a:gd name="T8" fmla="*/ 48 w 288"/>
                <a:gd name="T9" fmla="*/ 384 h 536"/>
                <a:gd name="T10" fmla="*/ 144 w 288"/>
                <a:gd name="T11" fmla="*/ 96 h 536"/>
                <a:gd name="T12" fmla="*/ 240 w 288"/>
                <a:gd name="T13" fmla="*/ 48 h 536"/>
                <a:gd name="T14" fmla="*/ 144 w 288"/>
                <a:gd name="T15" fmla="*/ 384 h 536"/>
                <a:gd name="T16" fmla="*/ 288 w 288"/>
                <a:gd name="T17" fmla="*/ 96 h 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" h="536">
                  <a:moveTo>
                    <a:pt x="0" y="528"/>
                  </a:moveTo>
                  <a:cubicBezTo>
                    <a:pt x="16" y="532"/>
                    <a:pt x="32" y="536"/>
                    <a:pt x="48" y="528"/>
                  </a:cubicBezTo>
                  <a:cubicBezTo>
                    <a:pt x="64" y="520"/>
                    <a:pt x="88" y="496"/>
                    <a:pt x="96" y="480"/>
                  </a:cubicBezTo>
                  <a:cubicBezTo>
                    <a:pt x="104" y="464"/>
                    <a:pt x="104" y="448"/>
                    <a:pt x="96" y="432"/>
                  </a:cubicBezTo>
                  <a:cubicBezTo>
                    <a:pt x="88" y="416"/>
                    <a:pt x="40" y="440"/>
                    <a:pt x="48" y="384"/>
                  </a:cubicBezTo>
                  <a:cubicBezTo>
                    <a:pt x="56" y="328"/>
                    <a:pt x="112" y="152"/>
                    <a:pt x="144" y="96"/>
                  </a:cubicBezTo>
                  <a:cubicBezTo>
                    <a:pt x="176" y="40"/>
                    <a:pt x="240" y="0"/>
                    <a:pt x="240" y="48"/>
                  </a:cubicBezTo>
                  <a:cubicBezTo>
                    <a:pt x="240" y="96"/>
                    <a:pt x="136" y="376"/>
                    <a:pt x="144" y="384"/>
                  </a:cubicBezTo>
                  <a:cubicBezTo>
                    <a:pt x="152" y="392"/>
                    <a:pt x="220" y="244"/>
                    <a:pt x="288" y="96"/>
                  </a:cubicBez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0261" name="Group 5"/>
            <p:cNvGrpSpPr>
              <a:grpSpLocks/>
            </p:cNvGrpSpPr>
            <p:nvPr/>
          </p:nvGrpSpPr>
          <p:grpSpPr bwMode="auto">
            <a:xfrm>
              <a:off x="2352" y="912"/>
              <a:ext cx="609" cy="596"/>
              <a:chOff x="2068" y="454"/>
              <a:chExt cx="808" cy="790"/>
            </a:xfrm>
          </p:grpSpPr>
          <p:sp>
            <p:nvSpPr>
              <p:cNvPr id="50265" name="Rectangle 6"/>
              <p:cNvSpPr>
                <a:spLocks noChangeArrowheads="1"/>
              </p:cNvSpPr>
              <p:nvPr/>
            </p:nvSpPr>
            <p:spPr bwMode="auto">
              <a:xfrm rot="-3420000">
                <a:off x="1916" y="763"/>
                <a:ext cx="790" cy="17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50266" name="Oval 7"/>
              <p:cNvSpPr>
                <a:spLocks noChangeArrowheads="1"/>
              </p:cNvSpPr>
              <p:nvPr/>
            </p:nvSpPr>
            <p:spPr bwMode="auto">
              <a:xfrm>
                <a:off x="2068" y="1060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50267" name="Rectangle 8"/>
              <p:cNvSpPr>
                <a:spLocks noChangeArrowheads="1"/>
              </p:cNvSpPr>
              <p:nvPr/>
            </p:nvSpPr>
            <p:spPr bwMode="auto">
              <a:xfrm>
                <a:off x="2644" y="1012"/>
                <a:ext cx="232" cy="88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50268" name="Arc 9"/>
              <p:cNvSpPr>
                <a:spLocks/>
              </p:cNvSpPr>
              <p:nvPr/>
            </p:nvSpPr>
            <p:spPr bwMode="auto">
              <a:xfrm>
                <a:off x="2352" y="721"/>
                <a:ext cx="433" cy="384"/>
              </a:xfrm>
              <a:custGeom>
                <a:avLst/>
                <a:gdLst>
                  <a:gd name="T0" fmla="*/ 0 w 21650"/>
                  <a:gd name="T1" fmla="*/ 0 h 21600"/>
                  <a:gd name="T2" fmla="*/ 0 w 21650"/>
                  <a:gd name="T3" fmla="*/ 0 h 21600"/>
                  <a:gd name="T4" fmla="*/ 0 w 2165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50" h="21600" fill="none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0"/>
                    </a:cubicBezTo>
                    <a:cubicBezTo>
                      <a:pt x="11979" y="0"/>
                      <a:pt x="21650" y="9670"/>
                      <a:pt x="21650" y="21600"/>
                    </a:cubicBezTo>
                  </a:path>
                  <a:path w="21650" h="21600" stroke="0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0"/>
                    </a:cubicBezTo>
                    <a:cubicBezTo>
                      <a:pt x="11979" y="0"/>
                      <a:pt x="21650" y="9670"/>
                      <a:pt x="21650" y="21600"/>
                    </a:cubicBezTo>
                    <a:lnTo>
                      <a:pt x="5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33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0262" name="Line 10"/>
            <p:cNvSpPr>
              <a:spLocks noChangeShapeType="1"/>
            </p:cNvSpPr>
            <p:nvPr/>
          </p:nvSpPr>
          <p:spPr bwMode="auto">
            <a:xfrm flipH="1">
              <a:off x="1872" y="1399"/>
              <a:ext cx="48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63" name="Line 11"/>
            <p:cNvSpPr>
              <a:spLocks noChangeShapeType="1"/>
            </p:cNvSpPr>
            <p:nvPr/>
          </p:nvSpPr>
          <p:spPr bwMode="auto">
            <a:xfrm flipH="1">
              <a:off x="2786" y="1408"/>
              <a:ext cx="48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0264" name="Text Box 12"/>
            <p:cNvSpPr txBox="1">
              <a:spLocks noChangeArrowheads="1"/>
            </p:cNvSpPr>
            <p:nvPr/>
          </p:nvSpPr>
          <p:spPr bwMode="auto">
            <a:xfrm>
              <a:off x="1948" y="1903"/>
              <a:ext cx="1281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contatto: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aperto/chiuso</a:t>
              </a:r>
              <a:endParaRPr lang="it-IT" altLang="it-IT" sz="2400" dirty="0"/>
            </a:p>
          </p:txBody>
        </p:sp>
      </p:grpSp>
      <p:grpSp>
        <p:nvGrpSpPr>
          <p:cNvPr id="50180" name="Group 13"/>
          <p:cNvGrpSpPr>
            <a:grpSpLocks/>
          </p:cNvGrpSpPr>
          <p:nvPr/>
        </p:nvGrpSpPr>
        <p:grpSpPr bwMode="auto">
          <a:xfrm>
            <a:off x="6535738" y="2073275"/>
            <a:ext cx="1651000" cy="1703388"/>
            <a:chOff x="3971" y="960"/>
            <a:chExt cx="1281" cy="1603"/>
          </a:xfrm>
        </p:grpSpPr>
        <p:grpSp>
          <p:nvGrpSpPr>
            <p:cNvPr id="50223" name="Group 14"/>
            <p:cNvGrpSpPr>
              <a:grpSpLocks/>
            </p:cNvGrpSpPr>
            <p:nvPr/>
          </p:nvGrpSpPr>
          <p:grpSpPr bwMode="auto">
            <a:xfrm>
              <a:off x="4224" y="960"/>
              <a:ext cx="675" cy="620"/>
              <a:chOff x="4228" y="1604"/>
              <a:chExt cx="895" cy="823"/>
            </a:xfrm>
          </p:grpSpPr>
          <p:grpSp>
            <p:nvGrpSpPr>
              <p:cNvPr id="50225" name="Group 15"/>
              <p:cNvGrpSpPr>
                <a:grpSpLocks/>
              </p:cNvGrpSpPr>
              <p:nvPr/>
            </p:nvGrpSpPr>
            <p:grpSpPr bwMode="auto">
              <a:xfrm>
                <a:off x="4228" y="1807"/>
                <a:ext cx="711" cy="431"/>
                <a:chOff x="4228" y="1807"/>
                <a:chExt cx="711" cy="431"/>
              </a:xfrm>
            </p:grpSpPr>
            <p:sp>
              <p:nvSpPr>
                <p:cNvPr id="50252" name="Freeform 16"/>
                <p:cNvSpPr>
                  <a:spLocks/>
                </p:cNvSpPr>
                <p:nvPr/>
              </p:nvSpPr>
              <p:spPr bwMode="auto">
                <a:xfrm>
                  <a:off x="4398" y="1807"/>
                  <a:ext cx="541" cy="431"/>
                </a:xfrm>
                <a:custGeom>
                  <a:avLst/>
                  <a:gdLst>
                    <a:gd name="T0" fmla="*/ 184 w 541"/>
                    <a:gd name="T1" fmla="*/ 66 h 431"/>
                    <a:gd name="T2" fmla="*/ 215 w 541"/>
                    <a:gd name="T3" fmla="*/ 46 h 431"/>
                    <a:gd name="T4" fmla="*/ 252 w 541"/>
                    <a:gd name="T5" fmla="*/ 22 h 431"/>
                    <a:gd name="T6" fmla="*/ 282 w 541"/>
                    <a:gd name="T7" fmla="*/ 7 h 431"/>
                    <a:gd name="T8" fmla="*/ 320 w 541"/>
                    <a:gd name="T9" fmla="*/ 0 h 431"/>
                    <a:gd name="T10" fmla="*/ 353 w 541"/>
                    <a:gd name="T11" fmla="*/ 0 h 431"/>
                    <a:gd name="T12" fmla="*/ 400 w 541"/>
                    <a:gd name="T13" fmla="*/ 7 h 431"/>
                    <a:gd name="T14" fmla="*/ 437 w 541"/>
                    <a:gd name="T15" fmla="*/ 25 h 431"/>
                    <a:gd name="T16" fmla="*/ 475 w 541"/>
                    <a:gd name="T17" fmla="*/ 54 h 431"/>
                    <a:gd name="T18" fmla="*/ 504 w 541"/>
                    <a:gd name="T19" fmla="*/ 94 h 431"/>
                    <a:gd name="T20" fmla="*/ 521 w 541"/>
                    <a:gd name="T21" fmla="*/ 128 h 431"/>
                    <a:gd name="T22" fmla="*/ 534 w 541"/>
                    <a:gd name="T23" fmla="*/ 167 h 431"/>
                    <a:gd name="T24" fmla="*/ 540 w 541"/>
                    <a:gd name="T25" fmla="*/ 221 h 431"/>
                    <a:gd name="T26" fmla="*/ 534 w 541"/>
                    <a:gd name="T27" fmla="*/ 271 h 431"/>
                    <a:gd name="T28" fmla="*/ 523 w 541"/>
                    <a:gd name="T29" fmla="*/ 303 h 431"/>
                    <a:gd name="T30" fmla="*/ 505 w 541"/>
                    <a:gd name="T31" fmla="*/ 337 h 431"/>
                    <a:gd name="T32" fmla="*/ 486 w 541"/>
                    <a:gd name="T33" fmla="*/ 363 h 431"/>
                    <a:gd name="T34" fmla="*/ 461 w 541"/>
                    <a:gd name="T35" fmla="*/ 387 h 431"/>
                    <a:gd name="T36" fmla="*/ 439 w 541"/>
                    <a:gd name="T37" fmla="*/ 403 h 431"/>
                    <a:gd name="T38" fmla="*/ 414 w 541"/>
                    <a:gd name="T39" fmla="*/ 415 h 431"/>
                    <a:gd name="T40" fmla="*/ 385 w 541"/>
                    <a:gd name="T41" fmla="*/ 424 h 431"/>
                    <a:gd name="T42" fmla="*/ 352 w 541"/>
                    <a:gd name="T43" fmla="*/ 430 h 431"/>
                    <a:gd name="T44" fmla="*/ 318 w 541"/>
                    <a:gd name="T45" fmla="*/ 428 h 431"/>
                    <a:gd name="T46" fmla="*/ 286 w 541"/>
                    <a:gd name="T47" fmla="*/ 417 h 431"/>
                    <a:gd name="T48" fmla="*/ 250 w 541"/>
                    <a:gd name="T49" fmla="*/ 403 h 431"/>
                    <a:gd name="T50" fmla="*/ 211 w 541"/>
                    <a:gd name="T51" fmla="*/ 378 h 431"/>
                    <a:gd name="T52" fmla="*/ 184 w 541"/>
                    <a:gd name="T53" fmla="*/ 366 h 431"/>
                    <a:gd name="T54" fmla="*/ 152 w 541"/>
                    <a:gd name="T55" fmla="*/ 353 h 431"/>
                    <a:gd name="T56" fmla="*/ 114 w 541"/>
                    <a:gd name="T57" fmla="*/ 339 h 431"/>
                    <a:gd name="T58" fmla="*/ 81 w 541"/>
                    <a:gd name="T59" fmla="*/ 331 h 431"/>
                    <a:gd name="T60" fmla="*/ 45 w 541"/>
                    <a:gd name="T61" fmla="*/ 325 h 431"/>
                    <a:gd name="T62" fmla="*/ 0 w 541"/>
                    <a:gd name="T63" fmla="*/ 325 h 431"/>
                    <a:gd name="T64" fmla="*/ 0 w 541"/>
                    <a:gd name="T65" fmla="*/ 122 h 431"/>
                    <a:gd name="T66" fmla="*/ 36 w 541"/>
                    <a:gd name="T67" fmla="*/ 122 h 431"/>
                    <a:gd name="T68" fmla="*/ 84 w 541"/>
                    <a:gd name="T69" fmla="*/ 111 h 431"/>
                    <a:gd name="T70" fmla="*/ 118 w 541"/>
                    <a:gd name="T71" fmla="*/ 98 h 431"/>
                    <a:gd name="T72" fmla="*/ 154 w 541"/>
                    <a:gd name="T73" fmla="*/ 83 h 431"/>
                    <a:gd name="T74" fmla="*/ 184 w 541"/>
                    <a:gd name="T75" fmla="*/ 66 h 43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541" h="431">
                      <a:moveTo>
                        <a:pt x="184" y="66"/>
                      </a:moveTo>
                      <a:lnTo>
                        <a:pt x="215" y="46"/>
                      </a:lnTo>
                      <a:lnTo>
                        <a:pt x="252" y="22"/>
                      </a:lnTo>
                      <a:lnTo>
                        <a:pt x="282" y="7"/>
                      </a:lnTo>
                      <a:lnTo>
                        <a:pt x="320" y="0"/>
                      </a:lnTo>
                      <a:lnTo>
                        <a:pt x="353" y="0"/>
                      </a:lnTo>
                      <a:lnTo>
                        <a:pt x="400" y="7"/>
                      </a:lnTo>
                      <a:lnTo>
                        <a:pt x="437" y="25"/>
                      </a:lnTo>
                      <a:lnTo>
                        <a:pt x="475" y="54"/>
                      </a:lnTo>
                      <a:lnTo>
                        <a:pt x="504" y="94"/>
                      </a:lnTo>
                      <a:lnTo>
                        <a:pt x="521" y="128"/>
                      </a:lnTo>
                      <a:lnTo>
                        <a:pt x="534" y="167"/>
                      </a:lnTo>
                      <a:lnTo>
                        <a:pt x="540" y="221"/>
                      </a:lnTo>
                      <a:lnTo>
                        <a:pt x="534" y="271"/>
                      </a:lnTo>
                      <a:lnTo>
                        <a:pt x="523" y="303"/>
                      </a:lnTo>
                      <a:lnTo>
                        <a:pt x="505" y="337"/>
                      </a:lnTo>
                      <a:lnTo>
                        <a:pt x="486" y="363"/>
                      </a:lnTo>
                      <a:lnTo>
                        <a:pt x="461" y="387"/>
                      </a:lnTo>
                      <a:lnTo>
                        <a:pt x="439" y="403"/>
                      </a:lnTo>
                      <a:lnTo>
                        <a:pt x="414" y="415"/>
                      </a:lnTo>
                      <a:lnTo>
                        <a:pt x="385" y="424"/>
                      </a:lnTo>
                      <a:lnTo>
                        <a:pt x="352" y="430"/>
                      </a:lnTo>
                      <a:lnTo>
                        <a:pt x="318" y="428"/>
                      </a:lnTo>
                      <a:lnTo>
                        <a:pt x="286" y="417"/>
                      </a:lnTo>
                      <a:lnTo>
                        <a:pt x="250" y="403"/>
                      </a:lnTo>
                      <a:lnTo>
                        <a:pt x="211" y="378"/>
                      </a:lnTo>
                      <a:lnTo>
                        <a:pt x="184" y="366"/>
                      </a:lnTo>
                      <a:lnTo>
                        <a:pt x="152" y="353"/>
                      </a:lnTo>
                      <a:lnTo>
                        <a:pt x="114" y="339"/>
                      </a:lnTo>
                      <a:lnTo>
                        <a:pt x="81" y="331"/>
                      </a:lnTo>
                      <a:lnTo>
                        <a:pt x="45" y="325"/>
                      </a:lnTo>
                      <a:lnTo>
                        <a:pt x="0" y="325"/>
                      </a:lnTo>
                      <a:lnTo>
                        <a:pt x="0" y="122"/>
                      </a:lnTo>
                      <a:lnTo>
                        <a:pt x="36" y="122"/>
                      </a:lnTo>
                      <a:lnTo>
                        <a:pt x="84" y="111"/>
                      </a:lnTo>
                      <a:lnTo>
                        <a:pt x="118" y="98"/>
                      </a:lnTo>
                      <a:lnTo>
                        <a:pt x="154" y="83"/>
                      </a:lnTo>
                      <a:lnTo>
                        <a:pt x="184" y="66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50253" name="Group 17"/>
                <p:cNvGrpSpPr>
                  <a:grpSpLocks/>
                </p:cNvGrpSpPr>
                <p:nvPr/>
              </p:nvGrpSpPr>
              <p:grpSpPr bwMode="auto">
                <a:xfrm>
                  <a:off x="4228" y="1929"/>
                  <a:ext cx="181" cy="204"/>
                  <a:chOff x="4228" y="1929"/>
                  <a:chExt cx="181" cy="204"/>
                </a:xfrm>
              </p:grpSpPr>
              <p:sp>
                <p:nvSpPr>
                  <p:cNvPr id="5025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228" y="1965"/>
                    <a:ext cx="21" cy="13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endParaRPr lang="it-IT" altLang="it-IT"/>
                  </a:p>
                </p:txBody>
              </p:sp>
              <p:sp>
                <p:nvSpPr>
                  <p:cNvPr id="50255" name="Freeform 19"/>
                  <p:cNvSpPr>
                    <a:spLocks/>
                  </p:cNvSpPr>
                  <p:nvPr/>
                </p:nvSpPr>
                <p:spPr bwMode="auto">
                  <a:xfrm>
                    <a:off x="4358" y="1929"/>
                    <a:ext cx="51" cy="204"/>
                  </a:xfrm>
                  <a:custGeom>
                    <a:avLst/>
                    <a:gdLst>
                      <a:gd name="T0" fmla="*/ 50 w 51"/>
                      <a:gd name="T1" fmla="*/ 0 h 204"/>
                      <a:gd name="T2" fmla="*/ 0 w 51"/>
                      <a:gd name="T3" fmla="*/ 0 h 204"/>
                      <a:gd name="T4" fmla="*/ 0 w 51"/>
                      <a:gd name="T5" fmla="*/ 44 h 204"/>
                      <a:gd name="T6" fmla="*/ 33 w 51"/>
                      <a:gd name="T7" fmla="*/ 203 h 204"/>
                      <a:gd name="T8" fmla="*/ 50 w 51"/>
                      <a:gd name="T9" fmla="*/ 203 h 204"/>
                      <a:gd name="T10" fmla="*/ 50 w 51"/>
                      <a:gd name="T11" fmla="*/ 0 h 20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1" h="204">
                        <a:moveTo>
                          <a:pt x="50" y="0"/>
                        </a:move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33" y="203"/>
                        </a:lnTo>
                        <a:lnTo>
                          <a:pt x="50" y="203"/>
                        </a:lnTo>
                        <a:lnTo>
                          <a:pt x="5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256" name="Freeform 20"/>
                  <p:cNvSpPr>
                    <a:spLocks/>
                  </p:cNvSpPr>
                  <p:nvPr/>
                </p:nvSpPr>
                <p:spPr bwMode="auto">
                  <a:xfrm>
                    <a:off x="4325" y="1929"/>
                    <a:ext cx="67" cy="204"/>
                  </a:xfrm>
                  <a:custGeom>
                    <a:avLst/>
                    <a:gdLst>
                      <a:gd name="T0" fmla="*/ 32 w 67"/>
                      <a:gd name="T1" fmla="*/ 44 h 204"/>
                      <a:gd name="T2" fmla="*/ 32 w 67"/>
                      <a:gd name="T3" fmla="*/ 0 h 204"/>
                      <a:gd name="T4" fmla="*/ 0 w 67"/>
                      <a:gd name="T5" fmla="*/ 0 h 204"/>
                      <a:gd name="T6" fmla="*/ 0 w 67"/>
                      <a:gd name="T7" fmla="*/ 44 h 204"/>
                      <a:gd name="T8" fmla="*/ 32 w 67"/>
                      <a:gd name="T9" fmla="*/ 203 h 204"/>
                      <a:gd name="T10" fmla="*/ 66 w 67"/>
                      <a:gd name="T11" fmla="*/ 203 h 204"/>
                      <a:gd name="T12" fmla="*/ 32 w 67"/>
                      <a:gd name="T13" fmla="*/ 44 h 20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7" h="204">
                        <a:moveTo>
                          <a:pt x="32" y="44"/>
                        </a:moveTo>
                        <a:lnTo>
                          <a:pt x="32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32" y="203"/>
                        </a:lnTo>
                        <a:lnTo>
                          <a:pt x="66" y="203"/>
                        </a:lnTo>
                        <a:lnTo>
                          <a:pt x="32" y="44"/>
                        </a:lnTo>
                      </a:path>
                    </a:pathLst>
                  </a:custGeom>
                  <a:solidFill>
                    <a:srgbClr val="3F3F3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257" name="Freeform 21"/>
                  <p:cNvSpPr>
                    <a:spLocks/>
                  </p:cNvSpPr>
                  <p:nvPr/>
                </p:nvSpPr>
                <p:spPr bwMode="auto">
                  <a:xfrm>
                    <a:off x="4292" y="1929"/>
                    <a:ext cx="67" cy="204"/>
                  </a:xfrm>
                  <a:custGeom>
                    <a:avLst/>
                    <a:gdLst>
                      <a:gd name="T0" fmla="*/ 33 w 67"/>
                      <a:gd name="T1" fmla="*/ 44 h 204"/>
                      <a:gd name="T2" fmla="*/ 33 w 67"/>
                      <a:gd name="T3" fmla="*/ 0 h 204"/>
                      <a:gd name="T4" fmla="*/ 0 w 67"/>
                      <a:gd name="T5" fmla="*/ 0 h 204"/>
                      <a:gd name="T6" fmla="*/ 0 w 67"/>
                      <a:gd name="T7" fmla="*/ 44 h 204"/>
                      <a:gd name="T8" fmla="*/ 33 w 67"/>
                      <a:gd name="T9" fmla="*/ 203 h 204"/>
                      <a:gd name="T10" fmla="*/ 66 w 67"/>
                      <a:gd name="T11" fmla="*/ 203 h 204"/>
                      <a:gd name="T12" fmla="*/ 33 w 67"/>
                      <a:gd name="T13" fmla="*/ 44 h 20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67" h="204">
                        <a:moveTo>
                          <a:pt x="33" y="44"/>
                        </a:move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33" y="203"/>
                        </a:lnTo>
                        <a:lnTo>
                          <a:pt x="66" y="203"/>
                        </a:lnTo>
                        <a:lnTo>
                          <a:pt x="33" y="44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258" name="Freeform 22"/>
                  <p:cNvSpPr>
                    <a:spLocks/>
                  </p:cNvSpPr>
                  <p:nvPr/>
                </p:nvSpPr>
                <p:spPr bwMode="auto">
                  <a:xfrm>
                    <a:off x="4258" y="1929"/>
                    <a:ext cx="68" cy="204"/>
                  </a:xfrm>
                  <a:custGeom>
                    <a:avLst/>
                    <a:gdLst>
                      <a:gd name="T0" fmla="*/ 33 w 68"/>
                      <a:gd name="T1" fmla="*/ 44 h 204"/>
                      <a:gd name="T2" fmla="*/ 32 w 68"/>
                      <a:gd name="T3" fmla="*/ 39 h 204"/>
                      <a:gd name="T4" fmla="*/ 33 w 68"/>
                      <a:gd name="T5" fmla="*/ 0 h 204"/>
                      <a:gd name="T6" fmla="*/ 0 w 68"/>
                      <a:gd name="T7" fmla="*/ 0 h 204"/>
                      <a:gd name="T8" fmla="*/ 0 w 68"/>
                      <a:gd name="T9" fmla="*/ 44 h 204"/>
                      <a:gd name="T10" fmla="*/ 33 w 68"/>
                      <a:gd name="T11" fmla="*/ 203 h 204"/>
                      <a:gd name="T12" fmla="*/ 67 w 68"/>
                      <a:gd name="T13" fmla="*/ 203 h 204"/>
                      <a:gd name="T14" fmla="*/ 33 w 68"/>
                      <a:gd name="T15" fmla="*/ 44 h 2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68" h="204">
                        <a:moveTo>
                          <a:pt x="33" y="44"/>
                        </a:moveTo>
                        <a:lnTo>
                          <a:pt x="32" y="39"/>
                        </a:lnTo>
                        <a:lnTo>
                          <a:pt x="33" y="0"/>
                        </a:lnTo>
                        <a:lnTo>
                          <a:pt x="0" y="0"/>
                        </a:lnTo>
                        <a:lnTo>
                          <a:pt x="0" y="44"/>
                        </a:lnTo>
                        <a:lnTo>
                          <a:pt x="33" y="203"/>
                        </a:lnTo>
                        <a:lnTo>
                          <a:pt x="67" y="203"/>
                        </a:lnTo>
                        <a:lnTo>
                          <a:pt x="33" y="44"/>
                        </a:lnTo>
                      </a:path>
                    </a:pathLst>
                  </a:custGeom>
                  <a:solidFill>
                    <a:srgbClr val="3F3F3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50259" name="Freeform 23"/>
                  <p:cNvSpPr>
                    <a:spLocks/>
                  </p:cNvSpPr>
                  <p:nvPr/>
                </p:nvSpPr>
                <p:spPr bwMode="auto">
                  <a:xfrm>
                    <a:off x="4242" y="1929"/>
                    <a:ext cx="51" cy="204"/>
                  </a:xfrm>
                  <a:custGeom>
                    <a:avLst/>
                    <a:gdLst>
                      <a:gd name="T0" fmla="*/ 16 w 51"/>
                      <a:gd name="T1" fmla="*/ 44 h 204"/>
                      <a:gd name="T2" fmla="*/ 16 w 51"/>
                      <a:gd name="T3" fmla="*/ 0 h 204"/>
                      <a:gd name="T4" fmla="*/ 0 w 51"/>
                      <a:gd name="T5" fmla="*/ 22 h 204"/>
                      <a:gd name="T6" fmla="*/ 0 w 51"/>
                      <a:gd name="T7" fmla="*/ 180 h 204"/>
                      <a:gd name="T8" fmla="*/ 16 w 51"/>
                      <a:gd name="T9" fmla="*/ 203 h 204"/>
                      <a:gd name="T10" fmla="*/ 50 w 51"/>
                      <a:gd name="T11" fmla="*/ 203 h 204"/>
                      <a:gd name="T12" fmla="*/ 16 w 51"/>
                      <a:gd name="T13" fmla="*/ 44 h 20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51" h="204">
                        <a:moveTo>
                          <a:pt x="16" y="44"/>
                        </a:moveTo>
                        <a:lnTo>
                          <a:pt x="16" y="0"/>
                        </a:lnTo>
                        <a:lnTo>
                          <a:pt x="0" y="22"/>
                        </a:lnTo>
                        <a:lnTo>
                          <a:pt x="0" y="180"/>
                        </a:lnTo>
                        <a:lnTo>
                          <a:pt x="16" y="203"/>
                        </a:lnTo>
                        <a:lnTo>
                          <a:pt x="50" y="203"/>
                        </a:lnTo>
                        <a:lnTo>
                          <a:pt x="16" y="44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50226" name="Group 24"/>
              <p:cNvGrpSpPr>
                <a:grpSpLocks/>
              </p:cNvGrpSpPr>
              <p:nvPr/>
            </p:nvGrpSpPr>
            <p:grpSpPr bwMode="auto">
              <a:xfrm>
                <a:off x="4542" y="1604"/>
                <a:ext cx="581" cy="823"/>
                <a:chOff x="4542" y="1604"/>
                <a:chExt cx="581" cy="823"/>
              </a:xfrm>
            </p:grpSpPr>
            <p:sp>
              <p:nvSpPr>
                <p:cNvPr id="50227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4936" y="2151"/>
                  <a:ext cx="116" cy="7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28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4958" y="2117"/>
                  <a:ext cx="71" cy="2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29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4968" y="2067"/>
                  <a:ext cx="144" cy="1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30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4970" y="2020"/>
                  <a:ext cx="7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3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4970" y="1955"/>
                  <a:ext cx="153" cy="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3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4968" y="1910"/>
                  <a:ext cx="59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3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4935" y="1820"/>
                  <a:ext cx="136" cy="6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3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4907" y="1808"/>
                  <a:ext cx="50" cy="3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35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871" y="1695"/>
                  <a:ext cx="81" cy="1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3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835" y="1719"/>
                  <a:ext cx="33" cy="5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37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4795" y="1627"/>
                  <a:ext cx="42" cy="14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3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4749" y="1691"/>
                  <a:ext cx="14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39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703" y="1604"/>
                  <a:ext cx="14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40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4645" y="1700"/>
                  <a:ext cx="14" cy="5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41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4552" y="1613"/>
                  <a:ext cx="66" cy="17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42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4542" y="1769"/>
                  <a:ext cx="28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43" name="Line 41"/>
                <p:cNvSpPr>
                  <a:spLocks noChangeShapeType="1"/>
                </p:cNvSpPr>
                <p:nvPr/>
              </p:nvSpPr>
              <p:spPr bwMode="auto">
                <a:xfrm>
                  <a:off x="4895" y="2222"/>
                  <a:ext cx="78" cy="1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44" name="Line 42"/>
                <p:cNvSpPr>
                  <a:spLocks noChangeShapeType="1"/>
                </p:cNvSpPr>
                <p:nvPr/>
              </p:nvSpPr>
              <p:spPr bwMode="auto">
                <a:xfrm>
                  <a:off x="4858" y="2255"/>
                  <a:ext cx="32" cy="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45" name="Line 43"/>
                <p:cNvSpPr>
                  <a:spLocks noChangeShapeType="1"/>
                </p:cNvSpPr>
                <p:nvPr/>
              </p:nvSpPr>
              <p:spPr bwMode="auto">
                <a:xfrm>
                  <a:off x="4817" y="2264"/>
                  <a:ext cx="42" cy="14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46" name="Line 44"/>
                <p:cNvSpPr>
                  <a:spLocks noChangeShapeType="1"/>
                </p:cNvSpPr>
                <p:nvPr/>
              </p:nvSpPr>
              <p:spPr bwMode="auto">
                <a:xfrm>
                  <a:off x="4771" y="2273"/>
                  <a:ext cx="14" cy="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47" name="Line 45"/>
                <p:cNvSpPr>
                  <a:spLocks noChangeShapeType="1"/>
                </p:cNvSpPr>
                <p:nvPr/>
              </p:nvSpPr>
              <p:spPr bwMode="auto">
                <a:xfrm>
                  <a:off x="4725" y="2273"/>
                  <a:ext cx="14" cy="15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48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4665" y="2273"/>
                  <a:ext cx="14" cy="5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4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4572" y="2241"/>
                  <a:ext cx="66" cy="17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5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4562" y="2214"/>
                  <a:ext cx="30" cy="4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51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4916" y="2194"/>
                  <a:ext cx="52" cy="3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50224" name="Text Box 50"/>
            <p:cNvSpPr txBox="1">
              <a:spLocks noChangeArrowheads="1"/>
            </p:cNvSpPr>
            <p:nvPr/>
          </p:nvSpPr>
          <p:spPr bwMode="auto">
            <a:xfrm>
              <a:off x="3971" y="1903"/>
              <a:ext cx="1281" cy="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lampadina: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 dirty="0"/>
                <a:t>accesa/spenta</a:t>
              </a:r>
              <a:endParaRPr lang="it-IT" altLang="it-IT" sz="2400" dirty="0"/>
            </a:p>
          </p:txBody>
        </p:sp>
      </p:grpSp>
      <p:grpSp>
        <p:nvGrpSpPr>
          <p:cNvPr id="50181" name="Group 72"/>
          <p:cNvGrpSpPr>
            <a:grpSpLocks/>
          </p:cNvGrpSpPr>
          <p:nvPr/>
        </p:nvGrpSpPr>
        <p:grpSpPr bwMode="auto">
          <a:xfrm>
            <a:off x="1203821" y="1690688"/>
            <a:ext cx="1254125" cy="2026569"/>
            <a:chOff x="119" y="624"/>
            <a:chExt cx="973" cy="1907"/>
          </a:xfrm>
        </p:grpSpPr>
        <p:grpSp>
          <p:nvGrpSpPr>
            <p:cNvPr id="50212" name="Group 73"/>
            <p:cNvGrpSpPr>
              <a:grpSpLocks/>
            </p:cNvGrpSpPr>
            <p:nvPr/>
          </p:nvGrpSpPr>
          <p:grpSpPr bwMode="auto">
            <a:xfrm>
              <a:off x="119" y="624"/>
              <a:ext cx="973" cy="1907"/>
              <a:chOff x="119" y="624"/>
              <a:chExt cx="973" cy="1907"/>
            </a:xfrm>
          </p:grpSpPr>
          <p:grpSp>
            <p:nvGrpSpPr>
              <p:cNvPr id="50214" name="Group 74"/>
              <p:cNvGrpSpPr>
                <a:grpSpLocks noChangeAspect="1"/>
              </p:cNvGrpSpPr>
              <p:nvPr/>
            </p:nvGrpSpPr>
            <p:grpSpPr bwMode="auto">
              <a:xfrm>
                <a:off x="502" y="624"/>
                <a:ext cx="361" cy="1122"/>
                <a:chOff x="1920" y="1344"/>
                <a:chExt cx="432" cy="1344"/>
              </a:xfrm>
            </p:grpSpPr>
            <p:sp>
              <p:nvSpPr>
                <p:cNvPr id="50216" name="Freeform 75"/>
                <p:cNvSpPr>
                  <a:spLocks noChangeAspect="1"/>
                </p:cNvSpPr>
                <p:nvPr/>
              </p:nvSpPr>
              <p:spPr bwMode="auto">
                <a:xfrm>
                  <a:off x="1920" y="1344"/>
                  <a:ext cx="288" cy="1344"/>
                </a:xfrm>
                <a:custGeom>
                  <a:avLst/>
                  <a:gdLst>
                    <a:gd name="T0" fmla="*/ 0 w 288"/>
                    <a:gd name="T1" fmla="*/ 288 h 1344"/>
                    <a:gd name="T2" fmla="*/ 288 w 288"/>
                    <a:gd name="T3" fmla="*/ 0 h 1344"/>
                    <a:gd name="T4" fmla="*/ 288 w 288"/>
                    <a:gd name="T5" fmla="*/ 1056 h 1344"/>
                    <a:gd name="T6" fmla="*/ 0 w 288"/>
                    <a:gd name="T7" fmla="*/ 1344 h 1344"/>
                    <a:gd name="T8" fmla="*/ 0 w 288"/>
                    <a:gd name="T9" fmla="*/ 288 h 1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8" h="1344">
                      <a:moveTo>
                        <a:pt x="0" y="288"/>
                      </a:moveTo>
                      <a:lnTo>
                        <a:pt x="288" y="0"/>
                      </a:lnTo>
                      <a:lnTo>
                        <a:pt x="288" y="1056"/>
                      </a:lnTo>
                      <a:lnTo>
                        <a:pt x="0" y="1344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17" name="Freeform 76"/>
                <p:cNvSpPr>
                  <a:spLocks noChangeAspect="1"/>
                </p:cNvSpPr>
                <p:nvPr/>
              </p:nvSpPr>
              <p:spPr bwMode="auto">
                <a:xfrm>
                  <a:off x="2064" y="1776"/>
                  <a:ext cx="96" cy="480"/>
                </a:xfrm>
                <a:custGeom>
                  <a:avLst/>
                  <a:gdLst>
                    <a:gd name="T0" fmla="*/ 0 w 288"/>
                    <a:gd name="T1" fmla="*/ 0 h 1344"/>
                    <a:gd name="T2" fmla="*/ 0 w 288"/>
                    <a:gd name="T3" fmla="*/ 0 h 1344"/>
                    <a:gd name="T4" fmla="*/ 0 w 288"/>
                    <a:gd name="T5" fmla="*/ 0 h 1344"/>
                    <a:gd name="T6" fmla="*/ 0 w 288"/>
                    <a:gd name="T7" fmla="*/ 0 h 1344"/>
                    <a:gd name="T8" fmla="*/ 0 w 288"/>
                    <a:gd name="T9" fmla="*/ 0 h 13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8" h="1344">
                      <a:moveTo>
                        <a:pt x="0" y="288"/>
                      </a:moveTo>
                      <a:lnTo>
                        <a:pt x="288" y="0"/>
                      </a:lnTo>
                      <a:lnTo>
                        <a:pt x="288" y="1056"/>
                      </a:lnTo>
                      <a:lnTo>
                        <a:pt x="0" y="1344"/>
                      </a:lnTo>
                      <a:lnTo>
                        <a:pt x="0" y="28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50218" name="Group 77"/>
                <p:cNvGrpSpPr>
                  <a:grpSpLocks noChangeAspect="1"/>
                </p:cNvGrpSpPr>
                <p:nvPr/>
              </p:nvGrpSpPr>
              <p:grpSpPr bwMode="auto">
                <a:xfrm>
                  <a:off x="2064" y="1488"/>
                  <a:ext cx="288" cy="624"/>
                  <a:chOff x="2064" y="1488"/>
                  <a:chExt cx="288" cy="624"/>
                </a:xfrm>
              </p:grpSpPr>
              <p:sp>
                <p:nvSpPr>
                  <p:cNvPr id="50219" name="Freeform 78"/>
                  <p:cNvSpPr>
                    <a:spLocks noChangeAspect="1"/>
                  </p:cNvSpPr>
                  <p:nvPr/>
                </p:nvSpPr>
                <p:spPr bwMode="auto">
                  <a:xfrm>
                    <a:off x="2122" y="1488"/>
                    <a:ext cx="230" cy="546"/>
                  </a:xfrm>
                  <a:custGeom>
                    <a:avLst/>
                    <a:gdLst>
                      <a:gd name="T0" fmla="*/ 840 w 192"/>
                      <a:gd name="T1" fmla="*/ 0 h 336"/>
                      <a:gd name="T2" fmla="*/ 0 w 192"/>
                      <a:gd name="T3" fmla="*/ 81387 h 336"/>
                      <a:gd name="T4" fmla="*/ 0 w 192"/>
                      <a:gd name="T5" fmla="*/ 113888 h 336"/>
                      <a:gd name="T6" fmla="*/ 423 w 192"/>
                      <a:gd name="T7" fmla="*/ 113888 h 336"/>
                      <a:gd name="T8" fmla="*/ 1684 w 192"/>
                      <a:gd name="T9" fmla="*/ 0 h 336"/>
                      <a:gd name="T10" fmla="*/ 840 w 192"/>
                      <a:gd name="T11" fmla="*/ 0 h 3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2" h="336">
                        <a:moveTo>
                          <a:pt x="96" y="0"/>
                        </a:moveTo>
                        <a:lnTo>
                          <a:pt x="0" y="240"/>
                        </a:lnTo>
                        <a:lnTo>
                          <a:pt x="0" y="336"/>
                        </a:lnTo>
                        <a:lnTo>
                          <a:pt x="48" y="336"/>
                        </a:lnTo>
                        <a:lnTo>
                          <a:pt x="192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0220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2064" y="1566"/>
                    <a:ext cx="230" cy="546"/>
                  </a:xfrm>
                  <a:custGeom>
                    <a:avLst/>
                    <a:gdLst>
                      <a:gd name="T0" fmla="*/ 840 w 192"/>
                      <a:gd name="T1" fmla="*/ 0 h 336"/>
                      <a:gd name="T2" fmla="*/ 0 w 192"/>
                      <a:gd name="T3" fmla="*/ 81387 h 336"/>
                      <a:gd name="T4" fmla="*/ 0 w 192"/>
                      <a:gd name="T5" fmla="*/ 113888 h 336"/>
                      <a:gd name="T6" fmla="*/ 423 w 192"/>
                      <a:gd name="T7" fmla="*/ 113888 h 336"/>
                      <a:gd name="T8" fmla="*/ 1684 w 192"/>
                      <a:gd name="T9" fmla="*/ 0 h 336"/>
                      <a:gd name="T10" fmla="*/ 840 w 192"/>
                      <a:gd name="T11" fmla="*/ 0 h 33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2" h="336">
                        <a:moveTo>
                          <a:pt x="96" y="0"/>
                        </a:moveTo>
                        <a:lnTo>
                          <a:pt x="0" y="240"/>
                        </a:lnTo>
                        <a:lnTo>
                          <a:pt x="0" y="336"/>
                        </a:lnTo>
                        <a:lnTo>
                          <a:pt x="48" y="336"/>
                        </a:lnTo>
                        <a:lnTo>
                          <a:pt x="192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0221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2122" y="1488"/>
                    <a:ext cx="230" cy="624"/>
                  </a:xfrm>
                  <a:custGeom>
                    <a:avLst/>
                    <a:gdLst>
                      <a:gd name="T0" fmla="*/ 423 w 192"/>
                      <a:gd name="T1" fmla="*/ 113888 h 384"/>
                      <a:gd name="T2" fmla="*/ 1684 w 192"/>
                      <a:gd name="T3" fmla="*/ 0 h 384"/>
                      <a:gd name="T4" fmla="*/ 1259 w 192"/>
                      <a:gd name="T5" fmla="*/ 16279 h 384"/>
                      <a:gd name="T6" fmla="*/ 840 w 192"/>
                      <a:gd name="T7" fmla="*/ 48841 h 384"/>
                      <a:gd name="T8" fmla="*/ 0 w 192"/>
                      <a:gd name="T9" fmla="*/ 130219 h 384"/>
                      <a:gd name="T10" fmla="*/ 423 w 192"/>
                      <a:gd name="T11" fmla="*/ 113888 h 38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192" h="384">
                        <a:moveTo>
                          <a:pt x="48" y="336"/>
                        </a:moveTo>
                        <a:lnTo>
                          <a:pt x="192" y="0"/>
                        </a:lnTo>
                        <a:lnTo>
                          <a:pt x="144" y="48"/>
                        </a:lnTo>
                        <a:lnTo>
                          <a:pt x="96" y="144"/>
                        </a:lnTo>
                        <a:lnTo>
                          <a:pt x="0" y="384"/>
                        </a:lnTo>
                        <a:lnTo>
                          <a:pt x="48" y="33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0222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2179" y="1488"/>
                    <a:ext cx="173" cy="78"/>
                  </a:xfrm>
                  <a:custGeom>
                    <a:avLst/>
                    <a:gdLst>
                      <a:gd name="T0" fmla="*/ 436 w 144"/>
                      <a:gd name="T1" fmla="*/ 0 h 48"/>
                      <a:gd name="T2" fmla="*/ 0 w 144"/>
                      <a:gd name="T3" fmla="*/ 16279 h 48"/>
                      <a:gd name="T4" fmla="*/ 861 w 144"/>
                      <a:gd name="T5" fmla="*/ 16279 h 48"/>
                      <a:gd name="T6" fmla="*/ 1302 w 144"/>
                      <a:gd name="T7" fmla="*/ 0 h 4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44" h="48">
                        <a:moveTo>
                          <a:pt x="48" y="0"/>
                        </a:moveTo>
                        <a:lnTo>
                          <a:pt x="0" y="48"/>
                        </a:lnTo>
                        <a:lnTo>
                          <a:pt x="96" y="48"/>
                        </a:lnTo>
                        <a:lnTo>
                          <a:pt x="144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50215" name="Text Box 82"/>
              <p:cNvSpPr txBox="1">
                <a:spLocks noChangeArrowheads="1"/>
              </p:cNvSpPr>
              <p:nvPr/>
            </p:nvSpPr>
            <p:spPr bwMode="auto">
              <a:xfrm>
                <a:off x="119" y="1871"/>
                <a:ext cx="973" cy="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levetta: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alta/bassa</a:t>
                </a:r>
              </a:p>
            </p:txBody>
          </p:sp>
        </p:grpSp>
        <p:sp>
          <p:nvSpPr>
            <p:cNvPr id="50213" name="Line 83"/>
            <p:cNvSpPr>
              <a:spLocks noChangeShapeType="1"/>
            </p:cNvSpPr>
            <p:nvPr/>
          </p:nvSpPr>
          <p:spPr bwMode="auto">
            <a:xfrm>
              <a:off x="768" y="744"/>
              <a:ext cx="9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0182" name="Group 66"/>
          <p:cNvGrpSpPr>
            <a:grpSpLocks/>
          </p:cNvGrpSpPr>
          <p:nvPr/>
        </p:nvGrpSpPr>
        <p:grpSpPr bwMode="auto">
          <a:xfrm>
            <a:off x="1830388" y="4545013"/>
            <a:ext cx="2805112" cy="1543050"/>
            <a:chOff x="181" y="2912"/>
            <a:chExt cx="1931" cy="1181"/>
          </a:xfrm>
        </p:grpSpPr>
        <p:grpSp>
          <p:nvGrpSpPr>
            <p:cNvPr id="50207" name="Group 67"/>
            <p:cNvGrpSpPr>
              <a:grpSpLocks/>
            </p:cNvGrpSpPr>
            <p:nvPr/>
          </p:nvGrpSpPr>
          <p:grpSpPr bwMode="auto">
            <a:xfrm>
              <a:off x="181" y="2912"/>
              <a:ext cx="1931" cy="454"/>
              <a:chOff x="181" y="2912"/>
              <a:chExt cx="2605" cy="613"/>
            </a:xfrm>
          </p:grpSpPr>
          <p:sp>
            <p:nvSpPr>
              <p:cNvPr id="50209" name="Line 68"/>
              <p:cNvSpPr>
                <a:spLocks noChangeShapeType="1"/>
              </p:cNvSpPr>
              <p:nvPr/>
            </p:nvSpPr>
            <p:spPr bwMode="auto">
              <a:xfrm>
                <a:off x="210" y="3049"/>
                <a:ext cx="2576" cy="1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10" name="Line 69"/>
              <p:cNvSpPr>
                <a:spLocks noChangeShapeType="1"/>
              </p:cNvSpPr>
              <p:nvPr/>
            </p:nvSpPr>
            <p:spPr bwMode="auto">
              <a:xfrm>
                <a:off x="210" y="3335"/>
                <a:ext cx="2576" cy="1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0211" name="Freeform 70"/>
              <p:cNvSpPr>
                <a:spLocks/>
              </p:cNvSpPr>
              <p:nvPr/>
            </p:nvSpPr>
            <p:spPr bwMode="auto">
              <a:xfrm flipV="1">
                <a:off x="181" y="2912"/>
                <a:ext cx="2605" cy="613"/>
              </a:xfrm>
              <a:custGeom>
                <a:avLst/>
                <a:gdLst>
                  <a:gd name="T0" fmla="*/ 0 w 3936"/>
                  <a:gd name="T1" fmla="*/ 6 h 928"/>
                  <a:gd name="T2" fmla="*/ 6 w 3936"/>
                  <a:gd name="T3" fmla="*/ 6 h 928"/>
                  <a:gd name="T4" fmla="*/ 7 w 3936"/>
                  <a:gd name="T5" fmla="*/ 4 h 928"/>
                  <a:gd name="T6" fmla="*/ 9 w 3936"/>
                  <a:gd name="T7" fmla="*/ 1 h 928"/>
                  <a:gd name="T8" fmla="*/ 11 w 3936"/>
                  <a:gd name="T9" fmla="*/ 1 h 928"/>
                  <a:gd name="T10" fmla="*/ 13 w 3936"/>
                  <a:gd name="T11" fmla="*/ 1 h 928"/>
                  <a:gd name="T12" fmla="*/ 14 w 3936"/>
                  <a:gd name="T13" fmla="*/ 1 h 928"/>
                  <a:gd name="T14" fmla="*/ 21 w 3936"/>
                  <a:gd name="T15" fmla="*/ 1 h 928"/>
                  <a:gd name="T16" fmla="*/ 24 w 3936"/>
                  <a:gd name="T17" fmla="*/ 5 h 928"/>
                  <a:gd name="T18" fmla="*/ 26 w 3936"/>
                  <a:gd name="T19" fmla="*/ 6 h 928"/>
                  <a:gd name="T20" fmla="*/ 28 w 3936"/>
                  <a:gd name="T21" fmla="*/ 7 h 9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936" h="928">
                    <a:moveTo>
                      <a:pt x="0" y="872"/>
                    </a:moveTo>
                    <a:cubicBezTo>
                      <a:pt x="320" y="900"/>
                      <a:pt x="640" y="928"/>
                      <a:pt x="816" y="872"/>
                    </a:cubicBezTo>
                    <a:cubicBezTo>
                      <a:pt x="992" y="816"/>
                      <a:pt x="984" y="672"/>
                      <a:pt x="1056" y="536"/>
                    </a:cubicBezTo>
                    <a:cubicBezTo>
                      <a:pt x="1128" y="400"/>
                      <a:pt x="1176" y="112"/>
                      <a:pt x="1248" y="56"/>
                    </a:cubicBezTo>
                    <a:cubicBezTo>
                      <a:pt x="1320" y="0"/>
                      <a:pt x="1408" y="184"/>
                      <a:pt x="1488" y="200"/>
                    </a:cubicBezTo>
                    <a:cubicBezTo>
                      <a:pt x="1568" y="216"/>
                      <a:pt x="1648" y="152"/>
                      <a:pt x="1728" y="152"/>
                    </a:cubicBezTo>
                    <a:cubicBezTo>
                      <a:pt x="1808" y="152"/>
                      <a:pt x="1752" y="192"/>
                      <a:pt x="1968" y="200"/>
                    </a:cubicBezTo>
                    <a:cubicBezTo>
                      <a:pt x="2184" y="208"/>
                      <a:pt x="2784" y="120"/>
                      <a:pt x="3024" y="200"/>
                    </a:cubicBezTo>
                    <a:cubicBezTo>
                      <a:pt x="3264" y="280"/>
                      <a:pt x="3304" y="568"/>
                      <a:pt x="3408" y="680"/>
                    </a:cubicBezTo>
                    <a:cubicBezTo>
                      <a:pt x="3512" y="792"/>
                      <a:pt x="3560" y="832"/>
                      <a:pt x="3648" y="872"/>
                    </a:cubicBezTo>
                    <a:cubicBezTo>
                      <a:pt x="3736" y="912"/>
                      <a:pt x="3896" y="912"/>
                      <a:pt x="3936" y="920"/>
                    </a:cubicBezTo>
                  </a:path>
                </a:pathLst>
              </a:custGeom>
              <a:noFill/>
              <a:ln w="57150" cap="flat" cmpd="sng">
                <a:solidFill>
                  <a:srgbClr val="3333CC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50208" name="Text Box 71"/>
            <p:cNvSpPr txBox="1">
              <a:spLocks noChangeArrowheads="1"/>
            </p:cNvSpPr>
            <p:nvPr/>
          </p:nvSpPr>
          <p:spPr bwMode="auto">
            <a:xfrm>
              <a:off x="467" y="3556"/>
              <a:ext cx="1449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tensione elettrica: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H</a:t>
              </a:r>
              <a:r>
                <a:rPr lang="it-IT" altLang="it-IT" sz="2000" b="0"/>
                <a:t>igh</a:t>
              </a:r>
              <a:r>
                <a:rPr lang="it-IT" altLang="it-IT" sz="2000"/>
                <a:t>/L</a:t>
              </a:r>
              <a:r>
                <a:rPr lang="it-IT" altLang="it-IT" sz="2000" b="0"/>
                <a:t>ow</a:t>
              </a:r>
              <a:endParaRPr lang="it-IT" altLang="it-IT" sz="2000"/>
            </a:p>
          </p:txBody>
        </p:sp>
      </p:grpSp>
      <p:grpSp>
        <p:nvGrpSpPr>
          <p:cNvPr id="50183" name="Group 84"/>
          <p:cNvGrpSpPr>
            <a:grpSpLocks/>
          </p:cNvGrpSpPr>
          <p:nvPr/>
        </p:nvGrpSpPr>
        <p:grpSpPr bwMode="auto">
          <a:xfrm>
            <a:off x="5408613" y="4281488"/>
            <a:ext cx="2141537" cy="1947862"/>
            <a:chOff x="2287" y="2602"/>
            <a:chExt cx="1474" cy="1491"/>
          </a:xfrm>
        </p:grpSpPr>
        <p:grpSp>
          <p:nvGrpSpPr>
            <p:cNvPr id="50184" name="Group 85"/>
            <p:cNvGrpSpPr>
              <a:grpSpLocks/>
            </p:cNvGrpSpPr>
            <p:nvPr/>
          </p:nvGrpSpPr>
          <p:grpSpPr bwMode="auto">
            <a:xfrm>
              <a:off x="2865" y="2602"/>
              <a:ext cx="351" cy="624"/>
              <a:chOff x="192" y="1008"/>
              <a:chExt cx="816" cy="1296"/>
            </a:xfrm>
          </p:grpSpPr>
          <p:grpSp>
            <p:nvGrpSpPr>
              <p:cNvPr id="50186" name="Group 86"/>
              <p:cNvGrpSpPr>
                <a:grpSpLocks/>
              </p:cNvGrpSpPr>
              <p:nvPr/>
            </p:nvGrpSpPr>
            <p:grpSpPr bwMode="auto">
              <a:xfrm>
                <a:off x="480" y="1008"/>
                <a:ext cx="528" cy="144"/>
                <a:chOff x="288" y="1200"/>
                <a:chExt cx="528" cy="96"/>
              </a:xfrm>
            </p:grpSpPr>
            <p:sp>
              <p:nvSpPr>
                <p:cNvPr id="50205" name="Freeform 87"/>
                <p:cNvSpPr>
                  <a:spLocks/>
                </p:cNvSpPr>
                <p:nvPr/>
              </p:nvSpPr>
              <p:spPr bwMode="auto">
                <a:xfrm>
                  <a:off x="288" y="1200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06" name="Freeform 88"/>
                <p:cNvSpPr>
                  <a:spLocks/>
                </p:cNvSpPr>
                <p:nvPr/>
              </p:nvSpPr>
              <p:spPr bwMode="auto">
                <a:xfrm flipV="1">
                  <a:off x="288" y="1248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50187" name="Group 89"/>
              <p:cNvGrpSpPr>
                <a:grpSpLocks/>
              </p:cNvGrpSpPr>
              <p:nvPr/>
            </p:nvGrpSpPr>
            <p:grpSpPr bwMode="auto">
              <a:xfrm rot="-4546218">
                <a:off x="672" y="1296"/>
                <a:ext cx="528" cy="144"/>
                <a:chOff x="288" y="1200"/>
                <a:chExt cx="528" cy="96"/>
              </a:xfrm>
            </p:grpSpPr>
            <p:sp>
              <p:nvSpPr>
                <p:cNvPr id="50203" name="Freeform 90"/>
                <p:cNvSpPr>
                  <a:spLocks/>
                </p:cNvSpPr>
                <p:nvPr/>
              </p:nvSpPr>
              <p:spPr bwMode="auto">
                <a:xfrm>
                  <a:off x="288" y="1200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04" name="Freeform 91"/>
                <p:cNvSpPr>
                  <a:spLocks/>
                </p:cNvSpPr>
                <p:nvPr/>
              </p:nvSpPr>
              <p:spPr bwMode="auto">
                <a:xfrm flipV="1">
                  <a:off x="288" y="1248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50188" name="Group 92"/>
              <p:cNvGrpSpPr>
                <a:grpSpLocks/>
              </p:cNvGrpSpPr>
              <p:nvPr/>
            </p:nvGrpSpPr>
            <p:grpSpPr bwMode="auto">
              <a:xfrm rot="-4546218">
                <a:off x="528" y="1872"/>
                <a:ext cx="528" cy="144"/>
                <a:chOff x="288" y="1200"/>
                <a:chExt cx="528" cy="96"/>
              </a:xfrm>
            </p:grpSpPr>
            <p:sp>
              <p:nvSpPr>
                <p:cNvPr id="50201" name="Freeform 93"/>
                <p:cNvSpPr>
                  <a:spLocks/>
                </p:cNvSpPr>
                <p:nvPr/>
              </p:nvSpPr>
              <p:spPr bwMode="auto">
                <a:xfrm>
                  <a:off x="288" y="1200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02" name="Freeform 94"/>
                <p:cNvSpPr>
                  <a:spLocks/>
                </p:cNvSpPr>
                <p:nvPr/>
              </p:nvSpPr>
              <p:spPr bwMode="auto">
                <a:xfrm flipV="1">
                  <a:off x="288" y="1248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50189" name="Group 95"/>
              <p:cNvGrpSpPr>
                <a:grpSpLocks/>
              </p:cNvGrpSpPr>
              <p:nvPr/>
            </p:nvGrpSpPr>
            <p:grpSpPr bwMode="auto">
              <a:xfrm rot="-4546218">
                <a:off x="144" y="1296"/>
                <a:ext cx="528" cy="144"/>
                <a:chOff x="288" y="1200"/>
                <a:chExt cx="528" cy="96"/>
              </a:xfrm>
            </p:grpSpPr>
            <p:sp>
              <p:nvSpPr>
                <p:cNvPr id="50199" name="Freeform 96"/>
                <p:cNvSpPr>
                  <a:spLocks/>
                </p:cNvSpPr>
                <p:nvPr/>
              </p:nvSpPr>
              <p:spPr bwMode="auto">
                <a:xfrm>
                  <a:off x="288" y="1200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200" name="Freeform 97"/>
                <p:cNvSpPr>
                  <a:spLocks/>
                </p:cNvSpPr>
                <p:nvPr/>
              </p:nvSpPr>
              <p:spPr bwMode="auto">
                <a:xfrm flipV="1">
                  <a:off x="288" y="1248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50190" name="Group 98"/>
              <p:cNvGrpSpPr>
                <a:grpSpLocks/>
              </p:cNvGrpSpPr>
              <p:nvPr/>
            </p:nvGrpSpPr>
            <p:grpSpPr bwMode="auto">
              <a:xfrm rot="-4546218">
                <a:off x="0" y="1872"/>
                <a:ext cx="528" cy="144"/>
                <a:chOff x="288" y="1200"/>
                <a:chExt cx="528" cy="96"/>
              </a:xfrm>
            </p:grpSpPr>
            <p:sp>
              <p:nvSpPr>
                <p:cNvPr id="50197" name="Freeform 99"/>
                <p:cNvSpPr>
                  <a:spLocks/>
                </p:cNvSpPr>
                <p:nvPr/>
              </p:nvSpPr>
              <p:spPr bwMode="auto">
                <a:xfrm>
                  <a:off x="288" y="1200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198" name="Freeform 100"/>
                <p:cNvSpPr>
                  <a:spLocks/>
                </p:cNvSpPr>
                <p:nvPr/>
              </p:nvSpPr>
              <p:spPr bwMode="auto">
                <a:xfrm flipV="1">
                  <a:off x="288" y="1248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50191" name="Group 101"/>
              <p:cNvGrpSpPr>
                <a:grpSpLocks/>
              </p:cNvGrpSpPr>
              <p:nvPr/>
            </p:nvGrpSpPr>
            <p:grpSpPr bwMode="auto">
              <a:xfrm>
                <a:off x="336" y="1584"/>
                <a:ext cx="528" cy="144"/>
                <a:chOff x="288" y="1200"/>
                <a:chExt cx="528" cy="96"/>
              </a:xfrm>
            </p:grpSpPr>
            <p:sp>
              <p:nvSpPr>
                <p:cNvPr id="50195" name="Freeform 102"/>
                <p:cNvSpPr>
                  <a:spLocks/>
                </p:cNvSpPr>
                <p:nvPr/>
              </p:nvSpPr>
              <p:spPr bwMode="auto">
                <a:xfrm>
                  <a:off x="288" y="1200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196" name="Freeform 103"/>
                <p:cNvSpPr>
                  <a:spLocks/>
                </p:cNvSpPr>
                <p:nvPr/>
              </p:nvSpPr>
              <p:spPr bwMode="auto">
                <a:xfrm flipV="1">
                  <a:off x="288" y="1248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50192" name="Group 104"/>
              <p:cNvGrpSpPr>
                <a:grpSpLocks/>
              </p:cNvGrpSpPr>
              <p:nvPr/>
            </p:nvGrpSpPr>
            <p:grpSpPr bwMode="auto">
              <a:xfrm>
                <a:off x="192" y="2160"/>
                <a:ext cx="528" cy="144"/>
                <a:chOff x="288" y="1200"/>
                <a:chExt cx="528" cy="96"/>
              </a:xfrm>
            </p:grpSpPr>
            <p:sp>
              <p:nvSpPr>
                <p:cNvPr id="50193" name="Freeform 105"/>
                <p:cNvSpPr>
                  <a:spLocks/>
                </p:cNvSpPr>
                <p:nvPr/>
              </p:nvSpPr>
              <p:spPr bwMode="auto">
                <a:xfrm>
                  <a:off x="288" y="1200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0194" name="Freeform 106"/>
                <p:cNvSpPr>
                  <a:spLocks/>
                </p:cNvSpPr>
                <p:nvPr/>
              </p:nvSpPr>
              <p:spPr bwMode="auto">
                <a:xfrm flipV="1">
                  <a:off x="288" y="1248"/>
                  <a:ext cx="528" cy="48"/>
                </a:xfrm>
                <a:custGeom>
                  <a:avLst/>
                  <a:gdLst>
                    <a:gd name="T0" fmla="*/ 0 w 528"/>
                    <a:gd name="T1" fmla="*/ 48 h 48"/>
                    <a:gd name="T2" fmla="*/ 96 w 528"/>
                    <a:gd name="T3" fmla="*/ 0 h 48"/>
                    <a:gd name="T4" fmla="*/ 432 w 528"/>
                    <a:gd name="T5" fmla="*/ 0 h 48"/>
                    <a:gd name="T6" fmla="*/ 528 w 528"/>
                    <a:gd name="T7" fmla="*/ 48 h 4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28" h="48">
                      <a:moveTo>
                        <a:pt x="0" y="48"/>
                      </a:moveTo>
                      <a:lnTo>
                        <a:pt x="96" y="0"/>
                      </a:lnTo>
                      <a:lnTo>
                        <a:pt x="432" y="0"/>
                      </a:lnTo>
                      <a:lnTo>
                        <a:pt x="528" y="48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50185" name="Text Box 107"/>
            <p:cNvSpPr txBox="1">
              <a:spLocks noChangeArrowheads="1"/>
            </p:cNvSpPr>
            <p:nvPr/>
          </p:nvSpPr>
          <p:spPr bwMode="auto">
            <a:xfrm>
              <a:off x="2287" y="3556"/>
              <a:ext cx="1474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cristallo liquido: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trasparente/opaco</a:t>
              </a:r>
              <a:endParaRPr lang="it-IT" altLang="it-IT" sz="2400"/>
            </a:p>
          </p:txBody>
        </p:sp>
      </p:grpSp>
    </p:spTree>
    <p:extLst>
      <p:ext uri="{BB962C8B-B14F-4D97-AF65-F5344CB8AC3E}">
        <p14:creationId xmlns:p14="http://schemas.microsoft.com/office/powerpoint/2010/main" val="155741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9200" r="34644" b="7301"/>
          <a:stretch>
            <a:fillRect/>
          </a:stretch>
        </p:blipFill>
        <p:spPr bwMode="auto">
          <a:xfrm>
            <a:off x="0" y="117475"/>
            <a:ext cx="905192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1026"/>
          <p:cNvSpPr>
            <a:spLocks noChangeArrowheads="1"/>
          </p:cNvSpPr>
          <p:nvPr/>
        </p:nvSpPr>
        <p:spPr bwMode="auto">
          <a:xfrm>
            <a:off x="1219200" y="76200"/>
            <a:ext cx="7529513" cy="6705600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/>
              <a:t>Bit, configurazioni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/>
              <a:t>binarie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/>
              <a:t> e relative forme d’onda</a:t>
            </a:r>
            <a:endParaRPr lang="it-IT" altLang="it-IT"/>
          </a:p>
        </p:txBody>
      </p:sp>
    </p:spTree>
  </p:cSld>
  <p:clrMapOvr>
    <a:masterClrMapping/>
  </p:clrMapOvr>
  <p:transition>
    <p:split orient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0815" y="-60956"/>
            <a:ext cx="7772400" cy="1143000"/>
          </a:xfrm>
        </p:spPr>
        <p:txBody>
          <a:bodyPr/>
          <a:lstStyle/>
          <a:p>
            <a:r>
              <a:rPr lang="it-IT" kern="1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Configurazioni binarie di n bit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50455" y="2104269"/>
            <a:ext cx="5950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b</a:t>
            </a:r>
            <a:r>
              <a:rPr lang="it-IT" sz="2800" baseline="-25000" dirty="0"/>
              <a:t>0</a:t>
            </a:r>
            <a:r>
              <a:rPr lang="it-IT" sz="2800" dirty="0"/>
              <a:t> </a:t>
            </a:r>
          </a:p>
          <a:p>
            <a:endParaRPr lang="it-IT" sz="2800" dirty="0"/>
          </a:p>
          <a:p>
            <a:r>
              <a:rPr lang="it-IT" sz="2800" dirty="0"/>
              <a:t> 0</a:t>
            </a:r>
          </a:p>
          <a:p>
            <a:endParaRPr lang="it-IT" sz="2800" dirty="0"/>
          </a:p>
          <a:p>
            <a:r>
              <a:rPr lang="it-IT" sz="2800" dirty="0"/>
              <a:t> 1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25926" y="1945225"/>
            <a:ext cx="1863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b</a:t>
            </a:r>
            <a:r>
              <a:rPr lang="it-IT" sz="2800" baseline="-25000" dirty="0"/>
              <a:t>2</a:t>
            </a:r>
            <a:r>
              <a:rPr lang="it-IT" sz="2800" dirty="0"/>
              <a:t>    b</a:t>
            </a:r>
            <a:r>
              <a:rPr lang="it-IT" sz="2800" baseline="-25000" dirty="0"/>
              <a:t>1   </a:t>
            </a:r>
            <a:r>
              <a:rPr lang="it-IT" sz="2800" dirty="0"/>
              <a:t> b</a:t>
            </a:r>
            <a:r>
              <a:rPr lang="it-IT" sz="2800" baseline="-25000" dirty="0"/>
              <a:t>0</a:t>
            </a:r>
            <a:r>
              <a:rPr lang="it-IT" sz="2800" dirty="0"/>
              <a:t> </a:t>
            </a:r>
          </a:p>
          <a:p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07726" y="2436724"/>
            <a:ext cx="529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0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/>
              <a:t>0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/>
              <a:t>0</a:t>
            </a:r>
            <a:endParaRPr lang="it-IT" sz="2800" dirty="0">
              <a:solidFill>
                <a:srgbClr val="0066FF"/>
              </a:solidFill>
            </a:endParaRPr>
          </a:p>
          <a:p>
            <a:r>
              <a:rPr lang="it-IT" sz="2800" dirty="0"/>
              <a:t>0</a:t>
            </a:r>
            <a:endParaRPr lang="it-IT" sz="2800" dirty="0">
              <a:solidFill>
                <a:srgbClr val="0066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269750" y="2056752"/>
            <a:ext cx="2645650" cy="286232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b</a:t>
            </a:r>
            <a:r>
              <a:rPr lang="it-IT" sz="2400" baseline="-25000" dirty="0"/>
              <a:t>n-1</a:t>
            </a:r>
            <a:r>
              <a:rPr lang="it-IT" sz="2400" dirty="0"/>
              <a:t> …. b</a:t>
            </a:r>
            <a:r>
              <a:rPr lang="it-IT" sz="2400" baseline="-25000" dirty="0"/>
              <a:t>1   </a:t>
            </a:r>
            <a:r>
              <a:rPr lang="it-IT" sz="2400" dirty="0"/>
              <a:t> b</a:t>
            </a:r>
            <a:r>
              <a:rPr lang="it-IT" sz="2400" baseline="-25000" dirty="0"/>
              <a:t>0</a:t>
            </a:r>
          </a:p>
          <a:p>
            <a:pPr algn="ctr"/>
            <a:endParaRPr lang="it-IT" sz="2800" dirty="0">
              <a:solidFill>
                <a:srgbClr val="FF0000"/>
              </a:solidFill>
            </a:endParaRPr>
          </a:p>
          <a:p>
            <a:pPr algn="ctr"/>
            <a:endParaRPr lang="it-IT" sz="2800" dirty="0">
              <a:solidFill>
                <a:srgbClr val="FF0000"/>
              </a:solidFill>
            </a:endParaRPr>
          </a:p>
          <a:p>
            <a:pPr algn="ctr"/>
            <a:r>
              <a:rPr lang="it-IT" sz="2800" dirty="0">
                <a:solidFill>
                  <a:srgbClr val="FF0000"/>
                </a:solidFill>
              </a:rPr>
              <a:t>2</a:t>
            </a:r>
            <a:r>
              <a:rPr lang="it-IT" sz="2800" baseline="30000" dirty="0">
                <a:solidFill>
                  <a:srgbClr val="FF0000"/>
                </a:solidFill>
              </a:rPr>
              <a:t>n</a:t>
            </a:r>
            <a:r>
              <a:rPr lang="it-IT" sz="28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</a:rPr>
              <a:t>sono le configurazioni binarie di n bit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236728" y="2436724"/>
            <a:ext cx="8130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0   0</a:t>
            </a:r>
          </a:p>
          <a:p>
            <a:r>
              <a:rPr lang="it-IT" sz="2800" dirty="0">
                <a:solidFill>
                  <a:srgbClr val="FF0000"/>
                </a:solidFill>
              </a:rPr>
              <a:t>0   1</a:t>
            </a:r>
          </a:p>
          <a:p>
            <a:r>
              <a:rPr lang="it-IT" sz="2800" dirty="0">
                <a:solidFill>
                  <a:srgbClr val="0066FF"/>
                </a:solidFill>
              </a:rPr>
              <a:t>1   0</a:t>
            </a:r>
          </a:p>
          <a:p>
            <a:r>
              <a:rPr lang="it-IT" sz="2800" dirty="0">
                <a:solidFill>
                  <a:srgbClr val="0066FF"/>
                </a:solidFill>
              </a:rPr>
              <a:t>1   1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208446" y="4336419"/>
            <a:ext cx="8130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0   0</a:t>
            </a:r>
          </a:p>
          <a:p>
            <a:r>
              <a:rPr lang="it-IT" sz="2800" dirty="0">
                <a:solidFill>
                  <a:srgbClr val="FF0000"/>
                </a:solidFill>
              </a:rPr>
              <a:t>0   1</a:t>
            </a:r>
          </a:p>
          <a:p>
            <a:r>
              <a:rPr lang="it-IT" sz="2800" dirty="0">
                <a:solidFill>
                  <a:srgbClr val="0066FF"/>
                </a:solidFill>
              </a:rPr>
              <a:t>1   0</a:t>
            </a:r>
          </a:p>
          <a:p>
            <a:r>
              <a:rPr lang="it-IT" sz="2800" dirty="0">
                <a:solidFill>
                  <a:srgbClr val="0066FF"/>
                </a:solidFill>
              </a:rPr>
              <a:t>1   1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379444" y="4336419"/>
            <a:ext cx="529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/>
              <a:t>1</a:t>
            </a:r>
            <a:endParaRPr lang="it-IT" sz="2800" dirty="0">
              <a:solidFill>
                <a:srgbClr val="FF0000"/>
              </a:solidFill>
            </a:endParaRPr>
          </a:p>
          <a:p>
            <a:r>
              <a:rPr lang="it-IT" sz="2800" dirty="0"/>
              <a:t>1</a:t>
            </a:r>
            <a:endParaRPr lang="it-IT" sz="2800" dirty="0">
              <a:solidFill>
                <a:srgbClr val="0066FF"/>
              </a:solidFill>
            </a:endParaRPr>
          </a:p>
          <a:p>
            <a:r>
              <a:rPr lang="it-IT" sz="2800" dirty="0"/>
              <a:t>1</a:t>
            </a:r>
            <a:endParaRPr lang="it-IT" sz="2800" dirty="0">
              <a:solidFill>
                <a:srgbClr val="0066FF"/>
              </a:solidFill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494197" y="6094551"/>
            <a:ext cx="5022344" cy="569910"/>
            <a:chOff x="384397" y="6090075"/>
            <a:chExt cx="5022344" cy="569910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384397" y="6090075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/>
                <a:t>2</a:t>
              </a:r>
              <a:r>
                <a:rPr lang="it-IT" sz="2800" baseline="30000" dirty="0"/>
                <a:t>1</a:t>
              </a: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1983940" y="6136765"/>
              <a:ext cx="739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solidFill>
                    <a:srgbClr val="00B050"/>
                  </a:solidFill>
                </a:rPr>
                <a:t>2</a:t>
              </a:r>
              <a:r>
                <a:rPr lang="it-IT" sz="2800" baseline="300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845095" y="6093721"/>
              <a:ext cx="15616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/>
                <a:t>        2*</a:t>
              </a:r>
              <a:r>
                <a:rPr lang="it-IT" sz="2800" dirty="0">
                  <a:solidFill>
                    <a:srgbClr val="00B050"/>
                  </a:solidFill>
                </a:rPr>
                <a:t>2</a:t>
              </a:r>
              <a:r>
                <a:rPr lang="it-IT" sz="2800" baseline="30000" dirty="0">
                  <a:solidFill>
                    <a:srgbClr val="00B050"/>
                  </a:solidFill>
                </a:rPr>
                <a:t>2</a:t>
              </a:r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5397764" y="6094551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ym typeface="Wingdings" panose="05000000000000000000" pitchFamily="2" charset="2"/>
              </a:rPr>
              <a:t></a:t>
            </a:r>
            <a:r>
              <a:rPr lang="it-IT" sz="2800" dirty="0"/>
              <a:t>2</a:t>
            </a:r>
            <a:r>
              <a:rPr lang="it-IT" sz="2800" baseline="30000" dirty="0"/>
              <a:t>3</a:t>
            </a:r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>
            <a:off x="0" y="519994"/>
            <a:ext cx="8915400" cy="158427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/>
              <a:t>Stringa di </a:t>
            </a:r>
            <a:r>
              <a:rPr lang="it-IT" altLang="it-IT" sz="2800" i="1" dirty="0"/>
              <a:t>n</a:t>
            </a:r>
            <a:r>
              <a:rPr lang="it-IT" altLang="it-IT" sz="2800" dirty="0"/>
              <a:t> simboli 0 e 1.</a:t>
            </a:r>
          </a:p>
        </p:txBody>
      </p:sp>
      <p:grpSp>
        <p:nvGrpSpPr>
          <p:cNvPr id="21" name="Group 37"/>
          <p:cNvGrpSpPr>
            <a:grpSpLocks/>
          </p:cNvGrpSpPr>
          <p:nvPr/>
        </p:nvGrpSpPr>
        <p:grpSpPr bwMode="auto">
          <a:xfrm>
            <a:off x="7315200" y="1335981"/>
            <a:ext cx="1371600" cy="457200"/>
            <a:chOff x="3792" y="912"/>
            <a:chExt cx="864" cy="288"/>
          </a:xfrm>
        </p:grpSpPr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3792" y="912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b</a:t>
              </a:r>
              <a:r>
                <a:rPr lang="it-IT" altLang="it-IT" sz="2400" b="0" baseline="-25000"/>
                <a:t>2</a:t>
              </a: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4080" y="912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b</a:t>
              </a:r>
              <a:r>
                <a:rPr lang="it-IT" altLang="it-IT" sz="2400" b="0" baseline="-25000"/>
                <a:t>1</a:t>
              </a:r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4368" y="912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b</a:t>
              </a:r>
              <a:r>
                <a:rPr lang="it-IT" altLang="it-IT" sz="2400" b="0" baseline="-25000"/>
                <a:t>0</a:t>
              </a:r>
            </a:p>
          </p:txBody>
        </p:sp>
      </p:grp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6324600" y="1355031"/>
            <a:ext cx="4572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0" dirty="0"/>
              <a:t>b</a:t>
            </a:r>
            <a:r>
              <a:rPr lang="it-IT" altLang="it-IT" sz="2400" b="0" baseline="-25000" dirty="0"/>
              <a:t>n-1</a:t>
            </a: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6858000" y="1583631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6858000" y="914400"/>
            <a:ext cx="88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0" dirty="0"/>
              <a:t>  n bit</a:t>
            </a:r>
          </a:p>
        </p:txBody>
      </p:sp>
      <p:sp>
        <p:nvSpPr>
          <p:cNvPr id="28" name="Line 35"/>
          <p:cNvSpPr>
            <a:spLocks noChangeShapeType="1"/>
          </p:cNvSpPr>
          <p:nvPr/>
        </p:nvSpPr>
        <p:spPr bwMode="auto">
          <a:xfrm flipH="1">
            <a:off x="6019800" y="1143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>
            <a:off x="7848600" y="114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1562" y="5016619"/>
            <a:ext cx="144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Configurazioni binarie di 1 bit</a:t>
            </a:r>
          </a:p>
        </p:txBody>
      </p:sp>
      <p:cxnSp>
        <p:nvCxnSpPr>
          <p:cNvPr id="31" name="Connettore 2 30"/>
          <p:cNvCxnSpPr>
            <a:stCxn id="3" idx="0"/>
            <a:endCxn id="4" idx="2"/>
          </p:cNvCxnSpPr>
          <p:nvPr/>
        </p:nvCxnSpPr>
        <p:spPr bwMode="auto">
          <a:xfrm flipV="1">
            <a:off x="736411" y="4351038"/>
            <a:ext cx="11562" cy="66558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Connettore 2 31"/>
          <p:cNvCxnSpPr>
            <a:stCxn id="3" idx="2"/>
            <a:endCxn id="15" idx="0"/>
          </p:cNvCxnSpPr>
          <p:nvPr/>
        </p:nvCxnSpPr>
        <p:spPr bwMode="auto">
          <a:xfrm>
            <a:off x="736411" y="5539839"/>
            <a:ext cx="0" cy="5547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5" name="Gruppo 54"/>
          <p:cNvGrpSpPr/>
          <p:nvPr/>
        </p:nvGrpSpPr>
        <p:grpSpPr>
          <a:xfrm>
            <a:off x="1776109" y="2055749"/>
            <a:ext cx="1449179" cy="3644390"/>
            <a:chOff x="1776109" y="2055749"/>
            <a:chExt cx="1449179" cy="3644390"/>
          </a:xfrm>
        </p:grpSpPr>
        <p:grpSp>
          <p:nvGrpSpPr>
            <p:cNvPr id="14" name="Gruppo 13"/>
            <p:cNvGrpSpPr/>
            <p:nvPr/>
          </p:nvGrpSpPr>
          <p:grpSpPr>
            <a:xfrm>
              <a:off x="1967344" y="2055749"/>
              <a:ext cx="1257944" cy="2769989"/>
              <a:chOff x="1283495" y="1916832"/>
              <a:chExt cx="1257944" cy="2769989"/>
            </a:xfrm>
          </p:grpSpPr>
          <p:sp>
            <p:nvSpPr>
              <p:cNvPr id="5" name="CasellaDiTesto 4"/>
              <p:cNvSpPr txBox="1"/>
              <p:nvPr/>
            </p:nvSpPr>
            <p:spPr>
              <a:xfrm>
                <a:off x="1319630" y="1916832"/>
                <a:ext cx="12218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b</a:t>
                </a:r>
                <a:r>
                  <a:rPr lang="it-IT" sz="2800" baseline="-25000" dirty="0"/>
                  <a:t>1   </a:t>
                </a:r>
                <a:r>
                  <a:rPr lang="it-IT" sz="2800" dirty="0"/>
                  <a:t> b</a:t>
                </a:r>
                <a:r>
                  <a:rPr lang="it-IT" sz="2800" baseline="-25000" dirty="0"/>
                  <a:t>0</a:t>
                </a:r>
                <a:r>
                  <a:rPr lang="it-IT" sz="2800" dirty="0"/>
                  <a:t> 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1283495" y="3732714"/>
                <a:ext cx="99257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buAutoNum type="arabicPlain"/>
                </a:pPr>
                <a:r>
                  <a:rPr lang="it-IT" sz="2800" dirty="0">
                    <a:solidFill>
                      <a:srgbClr val="0066FF"/>
                    </a:solidFill>
                  </a:rPr>
                  <a:t> 0</a:t>
                </a:r>
              </a:p>
              <a:p>
                <a:r>
                  <a:rPr lang="it-IT" sz="2800" dirty="0">
                    <a:solidFill>
                      <a:srgbClr val="0066FF"/>
                    </a:solidFill>
                  </a:rPr>
                  <a:t>1     1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301695" y="2564407"/>
                <a:ext cx="99257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>
                    <a:solidFill>
                      <a:srgbClr val="FF0000"/>
                    </a:solidFill>
                  </a:rPr>
                  <a:t>0     0</a:t>
                </a:r>
              </a:p>
              <a:p>
                <a:r>
                  <a:rPr lang="it-IT" sz="2800" dirty="0">
                    <a:solidFill>
                      <a:srgbClr val="FF0000"/>
                    </a:solidFill>
                  </a:rPr>
                  <a:t>0     1</a:t>
                </a:r>
              </a:p>
            </p:txBody>
          </p:sp>
        </p:grpSp>
        <p:sp>
          <p:nvSpPr>
            <p:cNvPr id="40" name="CasellaDiTesto 39"/>
            <p:cNvSpPr txBox="1"/>
            <p:nvPr/>
          </p:nvSpPr>
          <p:spPr>
            <a:xfrm>
              <a:off x="1776109" y="5176919"/>
              <a:ext cx="13823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Configurazioni binarie di 2 bit</a:t>
              </a:r>
            </a:p>
          </p:txBody>
        </p:sp>
        <p:cxnSp>
          <p:nvCxnSpPr>
            <p:cNvPr id="41" name="Connettore 2 40"/>
            <p:cNvCxnSpPr>
              <a:stCxn id="40" idx="0"/>
              <a:endCxn id="6" idx="2"/>
            </p:cNvCxnSpPr>
            <p:nvPr/>
          </p:nvCxnSpPr>
          <p:spPr bwMode="auto">
            <a:xfrm flipH="1" flipV="1">
              <a:off x="2463634" y="4825738"/>
              <a:ext cx="3662" cy="351181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4" name="Connettore 2 43"/>
          <p:cNvCxnSpPr>
            <a:stCxn id="40" idx="2"/>
            <a:endCxn id="16" idx="0"/>
          </p:cNvCxnSpPr>
          <p:nvPr/>
        </p:nvCxnSpPr>
        <p:spPr bwMode="auto">
          <a:xfrm flipH="1">
            <a:off x="2463633" y="5700139"/>
            <a:ext cx="3663" cy="44110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804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 animBg="1"/>
      <p:bldP spid="11" grpId="0"/>
      <p:bldP spid="12" grpId="0"/>
      <p:bldP spid="13" grpId="0"/>
      <p:bldP spid="1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200025" y="4581525"/>
            <a:ext cx="8497888" cy="1979613"/>
          </a:xfrm>
          <a:prstGeom prst="verticalScroll">
            <a:avLst>
              <a:gd name="adj" fmla="val 8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0" dirty="0"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it-IT" altLang="it-IT" b="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 logica</a:t>
            </a:r>
            <a:r>
              <a:rPr lang="it-IT" altLang="it-IT" b="0" dirty="0">
                <a:latin typeface="Calibri" panose="020F0502020204030204" pitchFamily="34" charset="0"/>
                <a:cs typeface="Calibri" panose="020F0502020204030204" pitchFamily="34" charset="0"/>
              </a:rPr>
              <a:t> è una rappresentazione astratta</a:t>
            </a:r>
            <a:br>
              <a:rPr lang="it-IT" altLang="it-IT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b="0" dirty="0">
                <a:latin typeface="Calibri" panose="020F0502020204030204" pitchFamily="34" charset="0"/>
                <a:cs typeface="Calibri" panose="020F0502020204030204" pitchFamily="34" charset="0"/>
              </a:rPr>
              <a:t> di una macchina digitale binaria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In una </a:t>
            </a:r>
            <a:r>
              <a:rPr lang="it-IT" altLang="it-IT" sz="2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RL </a:t>
            </a: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le informazioni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sono rappresentate con </a:t>
            </a:r>
            <a:r>
              <a:rPr lang="it-IT" altLang="it-IT" sz="28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zeri e uni</a:t>
            </a: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541338" y="257175"/>
            <a:ext cx="77724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4000"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Macchina Digitale e Rete Logica</a:t>
            </a: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165100" y="987425"/>
            <a:ext cx="8778875" cy="3449638"/>
          </a:xfrm>
          <a:prstGeom prst="verticalScroll">
            <a:avLst>
              <a:gd name="adj" fmla="val 8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it-IT" altLang="it-I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macchina digitale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altLang="it-IT" sz="2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oggetto artificiale</a:t>
            </a:r>
            <a:br>
              <a:rPr lang="it-IT" altLang="it-IT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che elabora </a:t>
            </a:r>
            <a:r>
              <a:rPr lang="it-IT" altLang="it-IT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All’interno della macchina digitale le informazioni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sono rappresentate da grandezze fisiche che possono</a:t>
            </a:r>
            <a:b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assumere un numero finito di valori</a:t>
            </a:r>
            <a:b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questo numero è 2, allora la macchina digitale è detta: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Macchina digitale binaria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0208"/>
            <a:ext cx="7497390" cy="672682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it-IT" altLang="it-IT" sz="2800" b="1" dirty="0"/>
              <a:t>Rappresentazione di configurazioni binarie (compromesso spazio/tempo)</a:t>
            </a:r>
            <a:endParaRPr lang="it-IT" altLang="it-IT" sz="2800" dirty="0"/>
          </a:p>
        </p:txBody>
      </p:sp>
      <p:sp>
        <p:nvSpPr>
          <p:cNvPr id="57353" name="Freeform 11"/>
          <p:cNvSpPr>
            <a:spLocks/>
          </p:cNvSpPr>
          <p:nvPr/>
        </p:nvSpPr>
        <p:spPr bwMode="auto">
          <a:xfrm>
            <a:off x="1641038" y="2936748"/>
            <a:ext cx="758859" cy="1001770"/>
          </a:xfrm>
          <a:custGeom>
            <a:avLst/>
            <a:gdLst>
              <a:gd name="T0" fmla="*/ 2147483646 w 288"/>
              <a:gd name="T1" fmla="*/ 0 h 1200"/>
              <a:gd name="T2" fmla="*/ 0 w 288"/>
              <a:gd name="T3" fmla="*/ 0 h 1200"/>
              <a:gd name="T4" fmla="*/ 0 w 288"/>
              <a:gd name="T5" fmla="*/ 2147483646 h 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88" h="1200">
                <a:moveTo>
                  <a:pt x="288" y="0"/>
                </a:moveTo>
                <a:lnTo>
                  <a:pt x="0" y="0"/>
                </a:lnTo>
                <a:lnTo>
                  <a:pt x="0" y="120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5" name="Freeform 18"/>
          <p:cNvSpPr>
            <a:spLocks/>
          </p:cNvSpPr>
          <p:nvPr/>
        </p:nvSpPr>
        <p:spPr bwMode="auto">
          <a:xfrm>
            <a:off x="4652342" y="3448050"/>
            <a:ext cx="1122983" cy="666750"/>
          </a:xfrm>
          <a:custGeom>
            <a:avLst/>
            <a:gdLst>
              <a:gd name="T0" fmla="*/ 0 w 1824"/>
              <a:gd name="T1" fmla="*/ 0 h 768"/>
              <a:gd name="T2" fmla="*/ 0 w 1824"/>
              <a:gd name="T3" fmla="*/ 2147483646 h 768"/>
              <a:gd name="T4" fmla="*/ 2147483646 w 1824"/>
              <a:gd name="T5" fmla="*/ 2147483646 h 768"/>
              <a:gd name="T6" fmla="*/ 2147483646 w 1824"/>
              <a:gd name="T7" fmla="*/ 2147483646 h 7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24" h="768">
                <a:moveTo>
                  <a:pt x="0" y="0"/>
                </a:moveTo>
                <a:lnTo>
                  <a:pt x="0" y="432"/>
                </a:lnTo>
                <a:lnTo>
                  <a:pt x="1824" y="432"/>
                </a:lnTo>
                <a:lnTo>
                  <a:pt x="1824" y="76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5638800" y="4114800"/>
            <a:ext cx="3276600" cy="2432050"/>
            <a:chOff x="5638800" y="4267200"/>
            <a:chExt cx="3276600" cy="2432050"/>
          </a:xfrm>
        </p:grpSpPr>
        <p:sp>
          <p:nvSpPr>
            <p:cNvPr id="57356" name="Text Box 19"/>
            <p:cNvSpPr txBox="1">
              <a:spLocks noChangeArrowheads="1"/>
            </p:cNvSpPr>
            <p:nvPr/>
          </p:nvSpPr>
          <p:spPr bwMode="auto">
            <a:xfrm>
              <a:off x="5775325" y="4994275"/>
              <a:ext cx="336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x</a:t>
              </a:r>
            </a:p>
          </p:txBody>
        </p:sp>
        <p:grpSp>
          <p:nvGrpSpPr>
            <p:cNvPr id="2" name="Gruppo 1"/>
            <p:cNvGrpSpPr/>
            <p:nvPr/>
          </p:nvGrpSpPr>
          <p:grpSpPr>
            <a:xfrm>
              <a:off x="5638800" y="4267200"/>
              <a:ext cx="3276600" cy="2432050"/>
              <a:chOff x="5638800" y="4267200"/>
              <a:chExt cx="3276600" cy="2432050"/>
            </a:xfrm>
          </p:grpSpPr>
          <p:grpSp>
            <p:nvGrpSpPr>
              <p:cNvPr id="57354" name="Group 14"/>
              <p:cNvGrpSpPr>
                <a:grpSpLocks/>
              </p:cNvGrpSpPr>
              <p:nvPr/>
            </p:nvGrpSpPr>
            <p:grpSpPr bwMode="auto">
              <a:xfrm>
                <a:off x="5638800" y="4267200"/>
                <a:ext cx="3276600" cy="2432050"/>
                <a:chOff x="3552" y="2688"/>
                <a:chExt cx="2064" cy="1532"/>
              </a:xfrm>
            </p:grpSpPr>
            <p:sp>
              <p:nvSpPr>
                <p:cNvPr id="57376" name="Rectangle 15"/>
                <p:cNvSpPr>
                  <a:spLocks noChangeArrowheads="1"/>
                </p:cNvSpPr>
                <p:nvPr/>
              </p:nvSpPr>
              <p:spPr bwMode="auto">
                <a:xfrm>
                  <a:off x="3552" y="2688"/>
                  <a:ext cx="2064" cy="1532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57377" name="Freeform 16"/>
                <p:cNvSpPr>
                  <a:spLocks/>
                </p:cNvSpPr>
                <p:nvPr/>
              </p:nvSpPr>
              <p:spPr bwMode="auto">
                <a:xfrm>
                  <a:off x="3744" y="3216"/>
                  <a:ext cx="1776" cy="336"/>
                </a:xfrm>
                <a:custGeom>
                  <a:avLst/>
                  <a:gdLst>
                    <a:gd name="T0" fmla="*/ 0 w 1776"/>
                    <a:gd name="T1" fmla="*/ 336 h 336"/>
                    <a:gd name="T2" fmla="*/ 240 w 1776"/>
                    <a:gd name="T3" fmla="*/ 336 h 336"/>
                    <a:gd name="T4" fmla="*/ 336 w 1776"/>
                    <a:gd name="T5" fmla="*/ 0 h 336"/>
                    <a:gd name="T6" fmla="*/ 720 w 1776"/>
                    <a:gd name="T7" fmla="*/ 0 h 336"/>
                    <a:gd name="T8" fmla="*/ 768 w 1776"/>
                    <a:gd name="T9" fmla="*/ 336 h 336"/>
                    <a:gd name="T10" fmla="*/ 1440 w 1776"/>
                    <a:gd name="T11" fmla="*/ 336 h 336"/>
                    <a:gd name="T12" fmla="*/ 1488 w 1776"/>
                    <a:gd name="T13" fmla="*/ 0 h 336"/>
                    <a:gd name="T14" fmla="*/ 1776 w 1776"/>
                    <a:gd name="T15" fmla="*/ 0 h 3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76" h="336">
                      <a:moveTo>
                        <a:pt x="0" y="336"/>
                      </a:moveTo>
                      <a:lnTo>
                        <a:pt x="240" y="336"/>
                      </a:lnTo>
                      <a:lnTo>
                        <a:pt x="336" y="0"/>
                      </a:lnTo>
                      <a:lnTo>
                        <a:pt x="720" y="0"/>
                      </a:lnTo>
                      <a:lnTo>
                        <a:pt x="768" y="336"/>
                      </a:lnTo>
                      <a:lnTo>
                        <a:pt x="1440" y="336"/>
                      </a:lnTo>
                      <a:lnTo>
                        <a:pt x="1488" y="0"/>
                      </a:lnTo>
                      <a:lnTo>
                        <a:pt x="1776" y="0"/>
                      </a:lnTo>
                    </a:path>
                  </a:pathLst>
                </a:custGeom>
                <a:solidFill>
                  <a:srgbClr val="CCFFFF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737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128" y="3264"/>
                  <a:ext cx="98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CC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>
                      <a:solidFill>
                        <a:srgbClr val="0066FF"/>
                      </a:solidFill>
                    </a:rPr>
                    <a:t> 1      0     0</a:t>
                  </a:r>
                </a:p>
              </p:txBody>
            </p:sp>
          </p:grpSp>
          <p:sp>
            <p:nvSpPr>
              <p:cNvPr id="57357" name="Text Box 20"/>
              <p:cNvSpPr txBox="1">
                <a:spLocks noChangeArrowheads="1"/>
              </p:cNvSpPr>
              <p:nvPr/>
            </p:nvSpPr>
            <p:spPr bwMode="auto">
              <a:xfrm>
                <a:off x="6629400" y="5698421"/>
                <a:ext cx="17508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t</a:t>
                </a:r>
                <a:r>
                  <a:rPr lang="it-IT" altLang="it-IT" sz="2400" baseline="-25000" dirty="0"/>
                  <a:t>1         </a:t>
                </a:r>
                <a:r>
                  <a:rPr lang="it-IT" altLang="it-IT" sz="2400" dirty="0"/>
                  <a:t>t</a:t>
                </a:r>
                <a:r>
                  <a:rPr lang="it-IT" altLang="it-IT" sz="2400" baseline="-25000" dirty="0"/>
                  <a:t>2       </a:t>
                </a:r>
                <a:r>
                  <a:rPr lang="it-IT" altLang="it-IT" sz="2400" dirty="0"/>
                  <a:t>t</a:t>
                </a:r>
                <a:r>
                  <a:rPr lang="it-IT" altLang="it-IT" sz="2400" baseline="-25000" dirty="0"/>
                  <a:t>3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b</a:t>
                </a:r>
                <a:r>
                  <a:rPr lang="it-IT" altLang="it-IT" sz="2400" baseline="-25000" dirty="0"/>
                  <a:t>2</a:t>
                </a:r>
                <a:r>
                  <a:rPr lang="it-IT" altLang="it-IT" sz="2400" dirty="0"/>
                  <a:t>     b</a:t>
                </a:r>
                <a:r>
                  <a:rPr lang="it-IT" altLang="it-IT" sz="2400" baseline="-25000" dirty="0"/>
                  <a:t>1</a:t>
                </a:r>
                <a:r>
                  <a:rPr lang="it-IT" altLang="it-IT" sz="2400" dirty="0"/>
                  <a:t>    b</a:t>
                </a:r>
                <a:r>
                  <a:rPr lang="it-IT" altLang="it-IT" sz="2400" baseline="-25000" dirty="0"/>
                  <a:t>0 </a:t>
                </a:r>
              </a:p>
            </p:txBody>
          </p:sp>
        </p:grpSp>
      </p:grpSp>
      <p:sp>
        <p:nvSpPr>
          <p:cNvPr id="707606" name="Text Box 22"/>
          <p:cNvSpPr txBox="1">
            <a:spLocks noChangeArrowheads="1"/>
          </p:cNvSpPr>
          <p:nvPr/>
        </p:nvSpPr>
        <p:spPr bwMode="auto">
          <a:xfrm>
            <a:off x="1570038" y="2349411"/>
            <a:ext cx="7394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 baseline="30000" dirty="0"/>
              <a:t> </a:t>
            </a:r>
            <a:r>
              <a:rPr lang="it-IT" altLang="it-IT" sz="2400" dirty="0"/>
              <a:t>Una configurazione di n bit si può trasmettere con:</a:t>
            </a:r>
          </a:p>
          <a:p>
            <a:pPr marL="804863" lvl="1">
              <a:spcBef>
                <a:spcPct val="0"/>
              </a:spcBef>
              <a:buFontTx/>
              <a:buChar char="•"/>
            </a:pPr>
            <a:r>
              <a:rPr lang="it-IT" altLang="it-IT" sz="1600" dirty="0"/>
              <a:t>  i valori di n segnali binari ad un certo istante </a:t>
            </a:r>
            <a:r>
              <a:rPr lang="it-IT" altLang="it-IT" sz="1600" dirty="0">
                <a:solidFill>
                  <a:srgbClr val="FF3300"/>
                </a:solidFill>
              </a:rPr>
              <a:t>(BIT PARALLEL)</a:t>
            </a:r>
          </a:p>
          <a:p>
            <a:pPr marL="804863" lvl="1">
              <a:spcBef>
                <a:spcPct val="0"/>
              </a:spcBef>
              <a:buFontTx/>
              <a:buChar char="•"/>
            </a:pPr>
            <a:r>
              <a:rPr lang="it-IT" altLang="it-IT" sz="1600" dirty="0"/>
              <a:t>  i valori di un segnale binario in n istanti successivi </a:t>
            </a:r>
            <a:r>
              <a:rPr lang="it-IT" altLang="it-IT" sz="1600" dirty="0">
                <a:solidFill>
                  <a:srgbClr val="0066FF"/>
                </a:solidFill>
              </a:rPr>
              <a:t>(BIT SERIAL)</a:t>
            </a:r>
          </a:p>
        </p:txBody>
      </p:sp>
      <p:sp>
        <p:nvSpPr>
          <p:cNvPr id="57360" name="Text Box 25"/>
          <p:cNvSpPr txBox="1">
            <a:spLocks noChangeArrowheads="1"/>
          </p:cNvSpPr>
          <p:nvPr/>
        </p:nvSpPr>
        <p:spPr bwMode="auto">
          <a:xfrm>
            <a:off x="181179" y="3747846"/>
            <a:ext cx="893915" cy="193899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0 1 0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1 1 0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0 0 0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0 1 1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1 1 0</a:t>
            </a:r>
          </a:p>
        </p:txBody>
      </p:sp>
      <p:sp>
        <p:nvSpPr>
          <p:cNvPr id="57362" name="AutoShape 27"/>
          <p:cNvSpPr>
            <a:spLocks noChangeArrowheads="1"/>
          </p:cNvSpPr>
          <p:nvPr/>
        </p:nvSpPr>
        <p:spPr bwMode="auto">
          <a:xfrm>
            <a:off x="0" y="700278"/>
            <a:ext cx="8915400" cy="1676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u="sng" dirty="0"/>
              <a:t>Configurazione binaria di </a:t>
            </a:r>
            <a:r>
              <a:rPr lang="it-IT" altLang="it-IT" sz="2400" i="1" u="sng" dirty="0"/>
              <a:t>n</a:t>
            </a:r>
            <a:r>
              <a:rPr lang="it-IT" altLang="it-IT" sz="2400" u="sng" dirty="0"/>
              <a:t> bit:</a:t>
            </a:r>
            <a:r>
              <a:rPr lang="it-IT" altLang="it-IT" sz="2400" dirty="0"/>
              <a:t> Stringa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di </a:t>
            </a:r>
            <a:r>
              <a:rPr lang="it-IT" altLang="it-IT" sz="2400" i="1" dirty="0"/>
              <a:t>n</a:t>
            </a:r>
            <a:r>
              <a:rPr lang="it-IT" altLang="it-IT" sz="2400" dirty="0"/>
              <a:t> simboli 0 e 1.</a:t>
            </a:r>
          </a:p>
        </p:txBody>
      </p:sp>
      <p:grpSp>
        <p:nvGrpSpPr>
          <p:cNvPr id="57363" name="Group 37"/>
          <p:cNvGrpSpPr>
            <a:grpSpLocks/>
          </p:cNvGrpSpPr>
          <p:nvPr/>
        </p:nvGrpSpPr>
        <p:grpSpPr bwMode="auto">
          <a:xfrm>
            <a:off x="7315200" y="1447800"/>
            <a:ext cx="1371600" cy="457200"/>
            <a:chOff x="3792" y="912"/>
            <a:chExt cx="864" cy="288"/>
          </a:xfrm>
        </p:grpSpPr>
        <p:sp>
          <p:nvSpPr>
            <p:cNvPr id="57373" name="Rectangle 29"/>
            <p:cNvSpPr>
              <a:spLocks noChangeArrowheads="1"/>
            </p:cNvSpPr>
            <p:nvPr/>
          </p:nvSpPr>
          <p:spPr bwMode="auto">
            <a:xfrm>
              <a:off x="3792" y="912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b</a:t>
              </a:r>
              <a:r>
                <a:rPr lang="it-IT" altLang="it-IT" sz="2400" b="0" baseline="-25000"/>
                <a:t>2</a:t>
              </a:r>
            </a:p>
          </p:txBody>
        </p:sp>
        <p:sp>
          <p:nvSpPr>
            <p:cNvPr id="57374" name="Rectangle 30"/>
            <p:cNvSpPr>
              <a:spLocks noChangeArrowheads="1"/>
            </p:cNvSpPr>
            <p:nvPr/>
          </p:nvSpPr>
          <p:spPr bwMode="auto">
            <a:xfrm>
              <a:off x="4080" y="912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b</a:t>
              </a:r>
              <a:r>
                <a:rPr lang="it-IT" altLang="it-IT" sz="2400" b="0" baseline="-25000"/>
                <a:t>1</a:t>
              </a:r>
            </a:p>
          </p:txBody>
        </p:sp>
        <p:sp>
          <p:nvSpPr>
            <p:cNvPr id="57375" name="Rectangle 31"/>
            <p:cNvSpPr>
              <a:spLocks noChangeArrowheads="1"/>
            </p:cNvSpPr>
            <p:nvPr/>
          </p:nvSpPr>
          <p:spPr bwMode="auto">
            <a:xfrm>
              <a:off x="4368" y="912"/>
              <a:ext cx="288" cy="28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b</a:t>
              </a:r>
              <a:r>
                <a:rPr lang="it-IT" altLang="it-IT" sz="2400" b="0" baseline="-25000"/>
                <a:t>0</a:t>
              </a:r>
            </a:p>
          </p:txBody>
        </p:sp>
      </p:grpSp>
      <p:sp>
        <p:nvSpPr>
          <p:cNvPr id="57364" name="Rectangle 32"/>
          <p:cNvSpPr>
            <a:spLocks noChangeArrowheads="1"/>
          </p:cNvSpPr>
          <p:nvPr/>
        </p:nvSpPr>
        <p:spPr bwMode="auto">
          <a:xfrm>
            <a:off x="6324600" y="1466850"/>
            <a:ext cx="457200" cy="4572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0" dirty="0"/>
              <a:t>b</a:t>
            </a:r>
            <a:r>
              <a:rPr lang="it-IT" altLang="it-IT" sz="2400" b="0" baseline="-25000" dirty="0"/>
              <a:t>n-1</a:t>
            </a:r>
          </a:p>
        </p:txBody>
      </p:sp>
      <p:sp>
        <p:nvSpPr>
          <p:cNvPr id="57365" name="Line 33"/>
          <p:cNvSpPr>
            <a:spLocks noChangeShapeType="1"/>
          </p:cNvSpPr>
          <p:nvPr/>
        </p:nvSpPr>
        <p:spPr bwMode="auto">
          <a:xfrm>
            <a:off x="6858000" y="169545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66" name="Text Box 34"/>
          <p:cNvSpPr txBox="1">
            <a:spLocks noChangeArrowheads="1"/>
          </p:cNvSpPr>
          <p:nvPr/>
        </p:nvSpPr>
        <p:spPr bwMode="auto">
          <a:xfrm>
            <a:off x="6858000" y="914400"/>
            <a:ext cx="885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0" dirty="0"/>
              <a:t>  n bit</a:t>
            </a:r>
          </a:p>
        </p:txBody>
      </p:sp>
      <p:sp>
        <p:nvSpPr>
          <p:cNvPr id="57367" name="Line 35"/>
          <p:cNvSpPr>
            <a:spLocks noChangeShapeType="1"/>
          </p:cNvSpPr>
          <p:nvPr/>
        </p:nvSpPr>
        <p:spPr bwMode="auto">
          <a:xfrm flipH="1">
            <a:off x="6019800" y="1143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68" name="Line 36"/>
          <p:cNvSpPr>
            <a:spLocks noChangeShapeType="1"/>
          </p:cNvSpPr>
          <p:nvPr/>
        </p:nvSpPr>
        <p:spPr bwMode="auto">
          <a:xfrm>
            <a:off x="7848600" y="1143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70" name="CasellaDiTesto 1"/>
          <p:cNvSpPr txBox="1">
            <a:spLocks noChangeArrowheads="1"/>
          </p:cNvSpPr>
          <p:nvPr/>
        </p:nvSpPr>
        <p:spPr bwMode="auto">
          <a:xfrm>
            <a:off x="1088904" y="4416171"/>
            <a:ext cx="425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3300"/>
                </a:solidFill>
              </a:rPr>
              <a:t>t</a:t>
            </a:r>
            <a:r>
              <a:rPr lang="it-IT" altLang="it-IT" sz="2800" baseline="-25000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7371" name="CasellaDiTesto 32"/>
          <p:cNvSpPr txBox="1">
            <a:spLocks noChangeArrowheads="1"/>
          </p:cNvSpPr>
          <p:nvPr/>
        </p:nvSpPr>
        <p:spPr bwMode="auto">
          <a:xfrm>
            <a:off x="1088588" y="5221287"/>
            <a:ext cx="425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FF3300"/>
                </a:solidFill>
              </a:rPr>
              <a:t>t</a:t>
            </a:r>
            <a:r>
              <a:rPr lang="it-IT" altLang="it-IT" sz="2800" baseline="-25000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1641038" y="3913198"/>
            <a:ext cx="3416365" cy="271196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57348" name="Freeform 6"/>
          <p:cNvSpPr>
            <a:spLocks/>
          </p:cNvSpPr>
          <p:nvPr/>
        </p:nvSpPr>
        <p:spPr bwMode="auto">
          <a:xfrm>
            <a:off x="1965215" y="4075510"/>
            <a:ext cx="2819400" cy="568093"/>
          </a:xfrm>
          <a:custGeom>
            <a:avLst/>
            <a:gdLst>
              <a:gd name="T0" fmla="*/ 0 w 1776"/>
              <a:gd name="T1" fmla="*/ 2147483646 h 336"/>
              <a:gd name="T2" fmla="*/ 2147483646 w 1776"/>
              <a:gd name="T3" fmla="*/ 2147483646 h 336"/>
              <a:gd name="T4" fmla="*/ 2147483646 w 1776"/>
              <a:gd name="T5" fmla="*/ 0 h 336"/>
              <a:gd name="T6" fmla="*/ 2147483646 w 1776"/>
              <a:gd name="T7" fmla="*/ 0 h 336"/>
              <a:gd name="T8" fmla="*/ 2147483646 w 1776"/>
              <a:gd name="T9" fmla="*/ 2147483646 h 336"/>
              <a:gd name="T10" fmla="*/ 2147483646 w 1776"/>
              <a:gd name="T11" fmla="*/ 2147483646 h 336"/>
              <a:gd name="T12" fmla="*/ 2147483646 w 1776"/>
              <a:gd name="T13" fmla="*/ 0 h 336"/>
              <a:gd name="T14" fmla="*/ 2147483646 w 1776"/>
              <a:gd name="T15" fmla="*/ 0 h 3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776" h="336">
                <a:moveTo>
                  <a:pt x="0" y="336"/>
                </a:moveTo>
                <a:lnTo>
                  <a:pt x="240" y="336"/>
                </a:lnTo>
                <a:lnTo>
                  <a:pt x="336" y="0"/>
                </a:lnTo>
                <a:lnTo>
                  <a:pt x="720" y="0"/>
                </a:lnTo>
                <a:lnTo>
                  <a:pt x="768" y="336"/>
                </a:lnTo>
                <a:lnTo>
                  <a:pt x="1440" y="336"/>
                </a:lnTo>
                <a:lnTo>
                  <a:pt x="1488" y="0"/>
                </a:lnTo>
                <a:lnTo>
                  <a:pt x="177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49" name="Freeform 7"/>
          <p:cNvSpPr>
            <a:spLocks/>
          </p:cNvSpPr>
          <p:nvPr/>
        </p:nvSpPr>
        <p:spPr bwMode="auto">
          <a:xfrm>
            <a:off x="1965215" y="4887072"/>
            <a:ext cx="2819400" cy="568093"/>
          </a:xfrm>
          <a:custGeom>
            <a:avLst/>
            <a:gdLst>
              <a:gd name="T0" fmla="*/ 0 w 1776"/>
              <a:gd name="T1" fmla="*/ 0 h 336"/>
              <a:gd name="T2" fmla="*/ 2147483646 w 1776"/>
              <a:gd name="T3" fmla="*/ 0 h 336"/>
              <a:gd name="T4" fmla="*/ 2147483646 w 1776"/>
              <a:gd name="T5" fmla="*/ 2147483646 h 336"/>
              <a:gd name="T6" fmla="*/ 2147483646 w 1776"/>
              <a:gd name="T7" fmla="*/ 2147483646 h 336"/>
              <a:gd name="T8" fmla="*/ 2147483646 w 1776"/>
              <a:gd name="T9" fmla="*/ 0 h 336"/>
              <a:gd name="T10" fmla="*/ 2147483646 w 1776"/>
              <a:gd name="T11" fmla="*/ 0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76" h="336">
                <a:moveTo>
                  <a:pt x="0" y="0"/>
                </a:moveTo>
                <a:lnTo>
                  <a:pt x="720" y="0"/>
                </a:lnTo>
                <a:lnTo>
                  <a:pt x="768" y="336"/>
                </a:lnTo>
                <a:lnTo>
                  <a:pt x="1104" y="336"/>
                </a:lnTo>
                <a:lnTo>
                  <a:pt x="1200" y="0"/>
                </a:lnTo>
                <a:lnTo>
                  <a:pt x="1776" y="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0" name="Freeform 8"/>
          <p:cNvSpPr>
            <a:spLocks/>
          </p:cNvSpPr>
          <p:nvPr/>
        </p:nvSpPr>
        <p:spPr bwMode="auto">
          <a:xfrm>
            <a:off x="1965215" y="5698633"/>
            <a:ext cx="2895600" cy="568093"/>
          </a:xfrm>
          <a:custGeom>
            <a:avLst/>
            <a:gdLst>
              <a:gd name="T0" fmla="*/ 0 w 1824"/>
              <a:gd name="T1" fmla="*/ 2147483646 h 336"/>
              <a:gd name="T2" fmla="*/ 2147483646 w 1824"/>
              <a:gd name="T3" fmla="*/ 2147483646 h 336"/>
              <a:gd name="T4" fmla="*/ 2147483646 w 1824"/>
              <a:gd name="T5" fmla="*/ 0 h 336"/>
              <a:gd name="T6" fmla="*/ 2147483646 w 1824"/>
              <a:gd name="T7" fmla="*/ 0 h 336"/>
              <a:gd name="T8" fmla="*/ 2147483646 w 1824"/>
              <a:gd name="T9" fmla="*/ 2147483646 h 336"/>
              <a:gd name="T10" fmla="*/ 2147483646 w 1824"/>
              <a:gd name="T11" fmla="*/ 2147483646 h 3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24" h="336">
                <a:moveTo>
                  <a:pt x="0" y="336"/>
                </a:moveTo>
                <a:lnTo>
                  <a:pt x="1152" y="336"/>
                </a:lnTo>
                <a:lnTo>
                  <a:pt x="1200" y="0"/>
                </a:lnTo>
                <a:lnTo>
                  <a:pt x="1488" y="0"/>
                </a:lnTo>
                <a:lnTo>
                  <a:pt x="1536" y="336"/>
                </a:lnTo>
                <a:lnTo>
                  <a:pt x="1824" y="33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1641038" y="4181986"/>
            <a:ext cx="458780" cy="20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b</a:t>
            </a:r>
            <a:r>
              <a:rPr lang="it-IT" altLang="it-IT" sz="2400" baseline="-25000" dirty="0"/>
              <a:t>2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b</a:t>
            </a:r>
            <a:r>
              <a:rPr lang="it-IT" altLang="it-IT" sz="2400" baseline="-25000" dirty="0"/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b</a:t>
            </a:r>
            <a:r>
              <a:rPr lang="it-IT" altLang="it-IT" sz="2400" baseline="-25000" dirty="0"/>
              <a:t>0</a:t>
            </a:r>
          </a:p>
        </p:txBody>
      </p:sp>
      <p:sp>
        <p:nvSpPr>
          <p:cNvPr id="57352" name="Text Box 10"/>
          <p:cNvSpPr txBox="1">
            <a:spLocks noChangeArrowheads="1"/>
          </p:cNvSpPr>
          <p:nvPr/>
        </p:nvSpPr>
        <p:spPr bwMode="auto">
          <a:xfrm>
            <a:off x="3303554" y="4241069"/>
            <a:ext cx="38985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0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t</a:t>
            </a:r>
            <a:r>
              <a:rPr lang="it-IT" altLang="it-IT" sz="2400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369" name="Text Box 10"/>
          <p:cNvSpPr txBox="1">
            <a:spLocks noChangeArrowheads="1"/>
          </p:cNvSpPr>
          <p:nvPr/>
        </p:nvSpPr>
        <p:spPr bwMode="auto">
          <a:xfrm>
            <a:off x="4357646" y="4235641"/>
            <a:ext cx="38985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0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t</a:t>
            </a:r>
            <a:r>
              <a:rPr lang="it-IT" altLang="it-IT" sz="2400" baseline="-25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5316" y="2591323"/>
            <a:ext cx="13053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800" dirty="0"/>
              <a:t>Es. di stringhe di 3 bit</a:t>
            </a:r>
          </a:p>
          <a:p>
            <a:r>
              <a:rPr lang="it-IT" sz="1800" dirty="0"/>
              <a:t>(b</a:t>
            </a:r>
            <a:r>
              <a:rPr lang="it-IT" sz="1800" baseline="-25000" dirty="0"/>
              <a:t>2</a:t>
            </a:r>
            <a:r>
              <a:rPr lang="it-IT" sz="1800" dirty="0"/>
              <a:t>,b</a:t>
            </a:r>
            <a:r>
              <a:rPr lang="it-IT" sz="1800" baseline="-25000" dirty="0"/>
              <a:t>1</a:t>
            </a:r>
            <a:r>
              <a:rPr lang="it-IT" sz="1800" dirty="0"/>
              <a:t>,b</a:t>
            </a:r>
            <a:r>
              <a:rPr lang="it-IT" sz="1800" baseline="-25000" dirty="0"/>
              <a:t>0</a:t>
            </a:r>
            <a:r>
              <a:rPr lang="it-IT" sz="1800" dirty="0"/>
              <a:t>)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1994337" y="4235641"/>
            <a:ext cx="2926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0      1       </a:t>
            </a:r>
            <a:r>
              <a:rPr lang="it-IT" altLang="it-IT" sz="2400" dirty="0">
                <a:solidFill>
                  <a:srgbClr val="FF0000"/>
                </a:solidFill>
              </a:rPr>
              <a:t>0</a:t>
            </a:r>
            <a:r>
              <a:rPr lang="it-IT" altLang="it-IT" sz="2400" dirty="0"/>
              <a:t>      0    </a:t>
            </a:r>
            <a:r>
              <a:rPr lang="it-IT" altLang="it-IT" sz="2400" dirty="0">
                <a:solidFill>
                  <a:srgbClr val="FF0000"/>
                </a:solidFill>
              </a:rPr>
              <a:t>1</a:t>
            </a:r>
            <a:r>
              <a:rPr lang="it-IT" altLang="it-IT" sz="2400" dirty="0"/>
              <a:t> </a:t>
            </a:r>
            <a:endParaRPr lang="it-IT" altLang="it-IT" sz="2400" baseline="-250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994337" y="5725872"/>
            <a:ext cx="2926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0      0       </a:t>
            </a:r>
            <a:r>
              <a:rPr lang="it-IT" altLang="it-IT" sz="2400" dirty="0">
                <a:solidFill>
                  <a:srgbClr val="FF0000"/>
                </a:solidFill>
              </a:rPr>
              <a:t>0</a:t>
            </a:r>
            <a:r>
              <a:rPr lang="it-IT" altLang="it-IT" sz="2400" dirty="0"/>
              <a:t>      1    </a:t>
            </a:r>
            <a:r>
              <a:rPr lang="it-IT" altLang="it-IT" sz="2400" dirty="0">
                <a:solidFill>
                  <a:srgbClr val="FF0000"/>
                </a:solidFill>
              </a:rPr>
              <a:t>0</a:t>
            </a:r>
            <a:r>
              <a:rPr lang="it-IT" altLang="it-IT" sz="2400" dirty="0"/>
              <a:t> </a:t>
            </a:r>
            <a:endParaRPr lang="it-IT" altLang="it-IT" sz="2400" baseline="-25000" dirty="0"/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2020467" y="6121704"/>
            <a:ext cx="2926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t-IT" altLang="it-IT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it-IT" altLang="it-IT" sz="2400" baseline="-25000" dirty="0">
                <a:solidFill>
                  <a:schemeClr val="bg1">
                    <a:lumMod val="50000"/>
                  </a:schemeClr>
                </a:solidFill>
              </a:rPr>
              <a:t>1        </a:t>
            </a:r>
            <a:r>
              <a:rPr lang="it-IT" altLang="it-IT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it-IT" altLang="it-IT" sz="2400" baseline="-250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it-IT" altLang="it-IT" sz="2400" dirty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it-IT" altLang="it-IT" sz="2400" dirty="0">
                <a:solidFill>
                  <a:srgbClr val="FF3300"/>
                </a:solidFill>
              </a:rPr>
              <a:t> t</a:t>
            </a:r>
            <a:r>
              <a:rPr lang="it-IT" altLang="it-IT" sz="2400" baseline="-25000" dirty="0">
                <a:solidFill>
                  <a:srgbClr val="FF3300"/>
                </a:solidFill>
              </a:rPr>
              <a:t>3        </a:t>
            </a:r>
            <a:r>
              <a:rPr lang="it-IT" altLang="it-IT" sz="2400" dirty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it-IT" altLang="it-IT" sz="2400" baseline="-25000" dirty="0">
                <a:solidFill>
                  <a:schemeClr val="bg1">
                    <a:lumMod val="50000"/>
                  </a:schemeClr>
                </a:solidFill>
              </a:rPr>
              <a:t>4     </a:t>
            </a:r>
            <a:r>
              <a:rPr lang="it-IT" altLang="it-IT" sz="2400" dirty="0">
                <a:solidFill>
                  <a:srgbClr val="FF3300"/>
                </a:solidFill>
              </a:rPr>
              <a:t>t</a:t>
            </a:r>
            <a:r>
              <a:rPr lang="it-IT" altLang="it-IT" sz="2400" baseline="-25000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697636" y="4074108"/>
            <a:ext cx="333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>
                <a:solidFill>
                  <a:srgbClr val="0066FF"/>
                </a:solidFill>
              </a:rPr>
              <a:t>trasmissione della </a:t>
            </a:r>
          </a:p>
          <a:p>
            <a:r>
              <a:rPr lang="it-IT" sz="1800" dirty="0">
                <a:solidFill>
                  <a:srgbClr val="0066FF"/>
                </a:solidFill>
              </a:rPr>
              <a:t>stringa 1 0 0 con un solo segnale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8" dur="500"/>
                                        <p:tgtEl>
                                          <p:spTgt spid="707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  <p:bldP spid="57355" grpId="0" animBg="1"/>
      <p:bldP spid="707606" grpId="0" autoUpdateAnimBg="0"/>
      <p:bldP spid="57360" grpId="0" build="p" animBg="1"/>
      <p:bldP spid="57370" grpId="0"/>
      <p:bldP spid="57371" grpId="0"/>
      <p:bldP spid="57348" grpId="0" animBg="1"/>
      <p:bldP spid="57349" grpId="0" animBg="1"/>
      <p:bldP spid="57350" grpId="0" animBg="1"/>
      <p:bldP spid="57351" grpId="0"/>
      <p:bldP spid="57352" grpId="0"/>
      <p:bldP spid="57369" grpId="0"/>
      <p:bldP spid="37" grpId="0"/>
      <p:bldP spid="40" grpId="0"/>
      <p:bldP spid="41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it-IT" altLang="it-IT" sz="3200" b="1"/>
              <a:t>Diagrammi ad occhio per rappresentare sinteticamente più forme d’onda binarie</a:t>
            </a:r>
          </a:p>
        </p:txBody>
      </p:sp>
      <p:grpSp>
        <p:nvGrpSpPr>
          <p:cNvPr id="709635" name="Group 3"/>
          <p:cNvGrpSpPr>
            <a:grpSpLocks/>
          </p:cNvGrpSpPr>
          <p:nvPr/>
        </p:nvGrpSpPr>
        <p:grpSpPr bwMode="auto">
          <a:xfrm>
            <a:off x="838200" y="1752600"/>
            <a:ext cx="7315200" cy="457200"/>
            <a:chOff x="528" y="1344"/>
            <a:chExt cx="4608" cy="288"/>
          </a:xfrm>
        </p:grpSpPr>
        <p:sp>
          <p:nvSpPr>
            <p:cNvPr id="59417" name="Freeform 4"/>
            <p:cNvSpPr>
              <a:spLocks/>
            </p:cNvSpPr>
            <p:nvPr/>
          </p:nvSpPr>
          <p:spPr bwMode="auto">
            <a:xfrm>
              <a:off x="528" y="1344"/>
              <a:ext cx="4608" cy="288"/>
            </a:xfrm>
            <a:custGeom>
              <a:avLst/>
              <a:gdLst>
                <a:gd name="T0" fmla="*/ 0 w 4608"/>
                <a:gd name="T1" fmla="*/ 0 h 288"/>
                <a:gd name="T2" fmla="*/ 384 w 4608"/>
                <a:gd name="T3" fmla="*/ 0 h 288"/>
                <a:gd name="T4" fmla="*/ 480 w 4608"/>
                <a:gd name="T5" fmla="*/ 288 h 288"/>
                <a:gd name="T6" fmla="*/ 1200 w 4608"/>
                <a:gd name="T7" fmla="*/ 288 h 288"/>
                <a:gd name="T8" fmla="*/ 1296 w 4608"/>
                <a:gd name="T9" fmla="*/ 0 h 288"/>
                <a:gd name="T10" fmla="*/ 2688 w 4608"/>
                <a:gd name="T11" fmla="*/ 0 h 288"/>
                <a:gd name="T12" fmla="*/ 2784 w 4608"/>
                <a:gd name="T13" fmla="*/ 288 h 288"/>
                <a:gd name="T14" fmla="*/ 3168 w 4608"/>
                <a:gd name="T15" fmla="*/ 288 h 288"/>
                <a:gd name="T16" fmla="*/ 3648 w 4608"/>
                <a:gd name="T17" fmla="*/ 288 h 288"/>
                <a:gd name="T18" fmla="*/ 3744 w 4608"/>
                <a:gd name="T19" fmla="*/ 0 h 288"/>
                <a:gd name="T20" fmla="*/ 4608 w 4608"/>
                <a:gd name="T21" fmla="*/ 0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08" h="288">
                  <a:moveTo>
                    <a:pt x="0" y="0"/>
                  </a:moveTo>
                  <a:lnTo>
                    <a:pt x="384" y="0"/>
                  </a:lnTo>
                  <a:lnTo>
                    <a:pt x="480" y="288"/>
                  </a:lnTo>
                  <a:lnTo>
                    <a:pt x="1200" y="288"/>
                  </a:lnTo>
                  <a:lnTo>
                    <a:pt x="1296" y="0"/>
                  </a:lnTo>
                  <a:lnTo>
                    <a:pt x="2688" y="0"/>
                  </a:lnTo>
                  <a:lnTo>
                    <a:pt x="2784" y="288"/>
                  </a:lnTo>
                  <a:lnTo>
                    <a:pt x="3168" y="288"/>
                  </a:lnTo>
                  <a:lnTo>
                    <a:pt x="3648" y="288"/>
                  </a:lnTo>
                  <a:lnTo>
                    <a:pt x="3744" y="0"/>
                  </a:lnTo>
                  <a:lnTo>
                    <a:pt x="460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418" name="Freeform 5"/>
            <p:cNvSpPr>
              <a:spLocks/>
            </p:cNvSpPr>
            <p:nvPr/>
          </p:nvSpPr>
          <p:spPr bwMode="auto">
            <a:xfrm flipV="1">
              <a:off x="528" y="1344"/>
              <a:ext cx="4608" cy="288"/>
            </a:xfrm>
            <a:custGeom>
              <a:avLst/>
              <a:gdLst>
                <a:gd name="T0" fmla="*/ 0 w 4608"/>
                <a:gd name="T1" fmla="*/ 0 h 288"/>
                <a:gd name="T2" fmla="*/ 384 w 4608"/>
                <a:gd name="T3" fmla="*/ 0 h 288"/>
                <a:gd name="T4" fmla="*/ 480 w 4608"/>
                <a:gd name="T5" fmla="*/ 288 h 288"/>
                <a:gd name="T6" fmla="*/ 1200 w 4608"/>
                <a:gd name="T7" fmla="*/ 288 h 288"/>
                <a:gd name="T8" fmla="*/ 1296 w 4608"/>
                <a:gd name="T9" fmla="*/ 0 h 288"/>
                <a:gd name="T10" fmla="*/ 2688 w 4608"/>
                <a:gd name="T11" fmla="*/ 0 h 288"/>
                <a:gd name="T12" fmla="*/ 2784 w 4608"/>
                <a:gd name="T13" fmla="*/ 288 h 288"/>
                <a:gd name="T14" fmla="*/ 3168 w 4608"/>
                <a:gd name="T15" fmla="*/ 288 h 288"/>
                <a:gd name="T16" fmla="*/ 3648 w 4608"/>
                <a:gd name="T17" fmla="*/ 288 h 288"/>
                <a:gd name="T18" fmla="*/ 3744 w 4608"/>
                <a:gd name="T19" fmla="*/ 0 h 288"/>
                <a:gd name="T20" fmla="*/ 4608 w 4608"/>
                <a:gd name="T21" fmla="*/ 0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08" h="288">
                  <a:moveTo>
                    <a:pt x="0" y="0"/>
                  </a:moveTo>
                  <a:lnTo>
                    <a:pt x="384" y="0"/>
                  </a:lnTo>
                  <a:lnTo>
                    <a:pt x="480" y="288"/>
                  </a:lnTo>
                  <a:lnTo>
                    <a:pt x="1200" y="288"/>
                  </a:lnTo>
                  <a:lnTo>
                    <a:pt x="1296" y="0"/>
                  </a:lnTo>
                  <a:lnTo>
                    <a:pt x="2688" y="0"/>
                  </a:lnTo>
                  <a:lnTo>
                    <a:pt x="2784" y="288"/>
                  </a:lnTo>
                  <a:lnTo>
                    <a:pt x="3168" y="288"/>
                  </a:lnTo>
                  <a:lnTo>
                    <a:pt x="3648" y="288"/>
                  </a:lnTo>
                  <a:lnTo>
                    <a:pt x="3744" y="0"/>
                  </a:lnTo>
                  <a:lnTo>
                    <a:pt x="460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09638" name="Group 6"/>
          <p:cNvGrpSpPr>
            <a:grpSpLocks/>
          </p:cNvGrpSpPr>
          <p:nvPr/>
        </p:nvGrpSpPr>
        <p:grpSpPr bwMode="auto">
          <a:xfrm>
            <a:off x="152400" y="1009650"/>
            <a:ext cx="7566027" cy="1204913"/>
            <a:chOff x="96" y="636"/>
            <a:chExt cx="4766" cy="759"/>
          </a:xfrm>
        </p:grpSpPr>
        <p:sp>
          <p:nvSpPr>
            <p:cNvPr id="59415" name="Text Box 7"/>
            <p:cNvSpPr txBox="1">
              <a:spLocks noChangeArrowheads="1"/>
            </p:cNvSpPr>
            <p:nvPr/>
          </p:nvSpPr>
          <p:spPr bwMode="auto">
            <a:xfrm>
              <a:off x="96" y="636"/>
              <a:ext cx="246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800"/>
                <a:t>Andamento di 3 segnali:</a:t>
              </a:r>
            </a:p>
          </p:txBody>
        </p:sp>
        <p:sp>
          <p:nvSpPr>
            <p:cNvPr id="59416" name="Text Box 8"/>
            <p:cNvSpPr txBox="1">
              <a:spLocks noChangeArrowheads="1"/>
            </p:cNvSpPr>
            <p:nvPr/>
          </p:nvSpPr>
          <p:spPr bwMode="auto">
            <a:xfrm>
              <a:off x="480" y="1104"/>
              <a:ext cx="43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010	    110	         		000		        …	    …</a:t>
              </a:r>
            </a:p>
          </p:txBody>
        </p:sp>
      </p:grpSp>
      <p:sp>
        <p:nvSpPr>
          <p:cNvPr id="709641" name="Text Box 9"/>
          <p:cNvSpPr txBox="1">
            <a:spLocks noChangeArrowheads="1"/>
          </p:cNvSpPr>
          <p:nvPr/>
        </p:nvSpPr>
        <p:spPr bwMode="auto">
          <a:xfrm>
            <a:off x="222250" y="2574925"/>
            <a:ext cx="82359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/>
              <a:t>Esempio di relazione di causa/effetto in un blocco con 3 ingressi e 2 uscite:</a:t>
            </a:r>
          </a:p>
        </p:txBody>
      </p:sp>
      <p:grpSp>
        <p:nvGrpSpPr>
          <p:cNvPr id="709642" name="Group 10"/>
          <p:cNvGrpSpPr>
            <a:grpSpLocks/>
          </p:cNvGrpSpPr>
          <p:nvPr/>
        </p:nvGrpSpPr>
        <p:grpSpPr bwMode="auto">
          <a:xfrm>
            <a:off x="136525" y="3775077"/>
            <a:ext cx="8016875" cy="1030288"/>
            <a:chOff x="86" y="2378"/>
            <a:chExt cx="5050" cy="649"/>
          </a:xfrm>
        </p:grpSpPr>
        <p:grpSp>
          <p:nvGrpSpPr>
            <p:cNvPr id="59409" name="Group 11"/>
            <p:cNvGrpSpPr>
              <a:grpSpLocks/>
            </p:cNvGrpSpPr>
            <p:nvPr/>
          </p:nvGrpSpPr>
          <p:grpSpPr bwMode="auto">
            <a:xfrm>
              <a:off x="480" y="2736"/>
              <a:ext cx="4656" cy="291"/>
              <a:chOff x="480" y="1344"/>
              <a:chExt cx="4656" cy="291"/>
            </a:xfrm>
          </p:grpSpPr>
          <p:grpSp>
            <p:nvGrpSpPr>
              <p:cNvPr id="59411" name="Group 12"/>
              <p:cNvGrpSpPr>
                <a:grpSpLocks/>
              </p:cNvGrpSpPr>
              <p:nvPr/>
            </p:nvGrpSpPr>
            <p:grpSpPr bwMode="auto">
              <a:xfrm>
                <a:off x="528" y="1344"/>
                <a:ext cx="4608" cy="288"/>
                <a:chOff x="528" y="1344"/>
                <a:chExt cx="4608" cy="288"/>
              </a:xfrm>
            </p:grpSpPr>
            <p:sp>
              <p:nvSpPr>
                <p:cNvPr id="59413" name="Freeform 13"/>
                <p:cNvSpPr>
                  <a:spLocks/>
                </p:cNvSpPr>
                <p:nvPr/>
              </p:nvSpPr>
              <p:spPr bwMode="auto">
                <a:xfrm>
                  <a:off x="528" y="1344"/>
                  <a:ext cx="4608" cy="288"/>
                </a:xfrm>
                <a:custGeom>
                  <a:avLst/>
                  <a:gdLst>
                    <a:gd name="T0" fmla="*/ 0 w 4608"/>
                    <a:gd name="T1" fmla="*/ 0 h 288"/>
                    <a:gd name="T2" fmla="*/ 384 w 4608"/>
                    <a:gd name="T3" fmla="*/ 0 h 288"/>
                    <a:gd name="T4" fmla="*/ 480 w 4608"/>
                    <a:gd name="T5" fmla="*/ 288 h 288"/>
                    <a:gd name="T6" fmla="*/ 1200 w 4608"/>
                    <a:gd name="T7" fmla="*/ 288 h 288"/>
                    <a:gd name="T8" fmla="*/ 1296 w 4608"/>
                    <a:gd name="T9" fmla="*/ 0 h 288"/>
                    <a:gd name="T10" fmla="*/ 2688 w 4608"/>
                    <a:gd name="T11" fmla="*/ 0 h 288"/>
                    <a:gd name="T12" fmla="*/ 2784 w 4608"/>
                    <a:gd name="T13" fmla="*/ 288 h 288"/>
                    <a:gd name="T14" fmla="*/ 3168 w 4608"/>
                    <a:gd name="T15" fmla="*/ 288 h 288"/>
                    <a:gd name="T16" fmla="*/ 3648 w 4608"/>
                    <a:gd name="T17" fmla="*/ 288 h 288"/>
                    <a:gd name="T18" fmla="*/ 3744 w 4608"/>
                    <a:gd name="T19" fmla="*/ 0 h 288"/>
                    <a:gd name="T20" fmla="*/ 4608 w 4608"/>
                    <a:gd name="T21" fmla="*/ 0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08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  <a:lnTo>
                        <a:pt x="3168" y="288"/>
                      </a:lnTo>
                      <a:lnTo>
                        <a:pt x="3648" y="288"/>
                      </a:lnTo>
                      <a:lnTo>
                        <a:pt x="3744" y="0"/>
                      </a:lnTo>
                      <a:lnTo>
                        <a:pt x="4608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9414" name="Freeform 14"/>
                <p:cNvSpPr>
                  <a:spLocks/>
                </p:cNvSpPr>
                <p:nvPr/>
              </p:nvSpPr>
              <p:spPr bwMode="auto">
                <a:xfrm flipV="1">
                  <a:off x="528" y="1344"/>
                  <a:ext cx="4608" cy="288"/>
                </a:xfrm>
                <a:custGeom>
                  <a:avLst/>
                  <a:gdLst>
                    <a:gd name="T0" fmla="*/ 0 w 4608"/>
                    <a:gd name="T1" fmla="*/ 0 h 288"/>
                    <a:gd name="T2" fmla="*/ 384 w 4608"/>
                    <a:gd name="T3" fmla="*/ 0 h 288"/>
                    <a:gd name="T4" fmla="*/ 480 w 4608"/>
                    <a:gd name="T5" fmla="*/ 288 h 288"/>
                    <a:gd name="T6" fmla="*/ 1200 w 4608"/>
                    <a:gd name="T7" fmla="*/ 288 h 288"/>
                    <a:gd name="T8" fmla="*/ 1296 w 4608"/>
                    <a:gd name="T9" fmla="*/ 0 h 288"/>
                    <a:gd name="T10" fmla="*/ 2688 w 4608"/>
                    <a:gd name="T11" fmla="*/ 0 h 288"/>
                    <a:gd name="T12" fmla="*/ 2784 w 4608"/>
                    <a:gd name="T13" fmla="*/ 288 h 288"/>
                    <a:gd name="T14" fmla="*/ 3168 w 4608"/>
                    <a:gd name="T15" fmla="*/ 288 h 288"/>
                    <a:gd name="T16" fmla="*/ 3648 w 4608"/>
                    <a:gd name="T17" fmla="*/ 288 h 288"/>
                    <a:gd name="T18" fmla="*/ 3744 w 4608"/>
                    <a:gd name="T19" fmla="*/ 0 h 288"/>
                    <a:gd name="T20" fmla="*/ 4608 w 4608"/>
                    <a:gd name="T21" fmla="*/ 0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08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  <a:lnTo>
                        <a:pt x="3168" y="288"/>
                      </a:lnTo>
                      <a:lnTo>
                        <a:pt x="3648" y="288"/>
                      </a:lnTo>
                      <a:lnTo>
                        <a:pt x="3744" y="0"/>
                      </a:lnTo>
                      <a:lnTo>
                        <a:pt x="4608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9412" name="Text Box 15"/>
              <p:cNvSpPr txBox="1">
                <a:spLocks noChangeArrowheads="1"/>
              </p:cNvSpPr>
              <p:nvPr/>
            </p:nvSpPr>
            <p:spPr bwMode="auto">
              <a:xfrm>
                <a:off x="480" y="1344"/>
                <a:ext cx="41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010	    110  	      000		…		…</a:t>
                </a:r>
              </a:p>
            </p:txBody>
          </p:sp>
        </p:grpSp>
        <p:sp>
          <p:nvSpPr>
            <p:cNvPr id="59410" name="Text Box 16"/>
            <p:cNvSpPr txBox="1">
              <a:spLocks noChangeArrowheads="1"/>
            </p:cNvSpPr>
            <p:nvPr/>
          </p:nvSpPr>
          <p:spPr bwMode="auto">
            <a:xfrm>
              <a:off x="86" y="2378"/>
              <a:ext cx="13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Ingresso (causa)</a:t>
              </a:r>
            </a:p>
          </p:txBody>
        </p:sp>
      </p:grpSp>
      <p:grpSp>
        <p:nvGrpSpPr>
          <p:cNvPr id="709649" name="Group 17"/>
          <p:cNvGrpSpPr>
            <a:grpSpLocks/>
          </p:cNvGrpSpPr>
          <p:nvPr/>
        </p:nvGrpSpPr>
        <p:grpSpPr bwMode="auto">
          <a:xfrm>
            <a:off x="152400" y="5105400"/>
            <a:ext cx="7010400" cy="1066800"/>
            <a:chOff x="96" y="3216"/>
            <a:chExt cx="4416" cy="672"/>
          </a:xfrm>
        </p:grpSpPr>
        <p:grpSp>
          <p:nvGrpSpPr>
            <p:cNvPr id="59403" name="Group 18"/>
            <p:cNvGrpSpPr>
              <a:grpSpLocks/>
            </p:cNvGrpSpPr>
            <p:nvPr/>
          </p:nvGrpSpPr>
          <p:grpSpPr bwMode="auto">
            <a:xfrm>
              <a:off x="528" y="3600"/>
              <a:ext cx="3984" cy="288"/>
              <a:chOff x="528" y="2640"/>
              <a:chExt cx="3984" cy="288"/>
            </a:xfrm>
          </p:grpSpPr>
          <p:grpSp>
            <p:nvGrpSpPr>
              <p:cNvPr id="59405" name="Group 19"/>
              <p:cNvGrpSpPr>
                <a:grpSpLocks/>
              </p:cNvGrpSpPr>
              <p:nvPr/>
            </p:nvGrpSpPr>
            <p:grpSpPr bwMode="auto">
              <a:xfrm>
                <a:off x="528" y="2640"/>
                <a:ext cx="2784" cy="288"/>
                <a:chOff x="528" y="2640"/>
                <a:chExt cx="2784" cy="288"/>
              </a:xfrm>
            </p:grpSpPr>
            <p:sp>
              <p:nvSpPr>
                <p:cNvPr id="59407" name="Freeform 20"/>
                <p:cNvSpPr>
                  <a:spLocks/>
                </p:cNvSpPr>
                <p:nvPr/>
              </p:nvSpPr>
              <p:spPr bwMode="auto">
                <a:xfrm>
                  <a:off x="528" y="2640"/>
                  <a:ext cx="2784" cy="288"/>
                </a:xfrm>
                <a:custGeom>
                  <a:avLst/>
                  <a:gdLst>
                    <a:gd name="T0" fmla="*/ 0 w 2784"/>
                    <a:gd name="T1" fmla="*/ 0 h 288"/>
                    <a:gd name="T2" fmla="*/ 384 w 2784"/>
                    <a:gd name="T3" fmla="*/ 0 h 288"/>
                    <a:gd name="T4" fmla="*/ 480 w 2784"/>
                    <a:gd name="T5" fmla="*/ 288 h 288"/>
                    <a:gd name="T6" fmla="*/ 1200 w 2784"/>
                    <a:gd name="T7" fmla="*/ 288 h 288"/>
                    <a:gd name="T8" fmla="*/ 1296 w 2784"/>
                    <a:gd name="T9" fmla="*/ 0 h 288"/>
                    <a:gd name="T10" fmla="*/ 1632 w 2784"/>
                    <a:gd name="T11" fmla="*/ 0 h 288"/>
                    <a:gd name="T12" fmla="*/ 1728 w 2784"/>
                    <a:gd name="T13" fmla="*/ 288 h 288"/>
                    <a:gd name="T14" fmla="*/ 2160 w 2784"/>
                    <a:gd name="T15" fmla="*/ 288 h 288"/>
                    <a:gd name="T16" fmla="*/ 2256 w 2784"/>
                    <a:gd name="T17" fmla="*/ 0 h 288"/>
                    <a:gd name="T18" fmla="*/ 2688 w 2784"/>
                    <a:gd name="T19" fmla="*/ 0 h 288"/>
                    <a:gd name="T20" fmla="*/ 2784 w 2784"/>
                    <a:gd name="T21" fmla="*/ 288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784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1632" y="0"/>
                      </a:lnTo>
                      <a:lnTo>
                        <a:pt x="1728" y="288"/>
                      </a:lnTo>
                      <a:lnTo>
                        <a:pt x="2160" y="288"/>
                      </a:lnTo>
                      <a:lnTo>
                        <a:pt x="225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9408" name="Freeform 21"/>
                <p:cNvSpPr>
                  <a:spLocks/>
                </p:cNvSpPr>
                <p:nvPr/>
              </p:nvSpPr>
              <p:spPr bwMode="auto">
                <a:xfrm flipV="1">
                  <a:off x="528" y="2640"/>
                  <a:ext cx="2784" cy="288"/>
                </a:xfrm>
                <a:custGeom>
                  <a:avLst/>
                  <a:gdLst>
                    <a:gd name="T0" fmla="*/ 0 w 2784"/>
                    <a:gd name="T1" fmla="*/ 0 h 288"/>
                    <a:gd name="T2" fmla="*/ 384 w 2784"/>
                    <a:gd name="T3" fmla="*/ 0 h 288"/>
                    <a:gd name="T4" fmla="*/ 480 w 2784"/>
                    <a:gd name="T5" fmla="*/ 288 h 288"/>
                    <a:gd name="T6" fmla="*/ 1200 w 2784"/>
                    <a:gd name="T7" fmla="*/ 288 h 288"/>
                    <a:gd name="T8" fmla="*/ 1296 w 2784"/>
                    <a:gd name="T9" fmla="*/ 0 h 288"/>
                    <a:gd name="T10" fmla="*/ 1632 w 2784"/>
                    <a:gd name="T11" fmla="*/ 0 h 288"/>
                    <a:gd name="T12" fmla="*/ 1728 w 2784"/>
                    <a:gd name="T13" fmla="*/ 288 h 288"/>
                    <a:gd name="T14" fmla="*/ 2160 w 2784"/>
                    <a:gd name="T15" fmla="*/ 288 h 288"/>
                    <a:gd name="T16" fmla="*/ 2256 w 2784"/>
                    <a:gd name="T17" fmla="*/ 0 h 288"/>
                    <a:gd name="T18" fmla="*/ 2688 w 2784"/>
                    <a:gd name="T19" fmla="*/ 0 h 288"/>
                    <a:gd name="T20" fmla="*/ 2784 w 2784"/>
                    <a:gd name="T21" fmla="*/ 288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784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1632" y="0"/>
                      </a:lnTo>
                      <a:lnTo>
                        <a:pt x="1728" y="288"/>
                      </a:lnTo>
                      <a:lnTo>
                        <a:pt x="2160" y="288"/>
                      </a:lnTo>
                      <a:lnTo>
                        <a:pt x="225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9406" name="Text Box 22"/>
              <p:cNvSpPr txBox="1">
                <a:spLocks noChangeArrowheads="1"/>
              </p:cNvSpPr>
              <p:nvPr/>
            </p:nvSpPr>
            <p:spPr bwMode="auto">
              <a:xfrm>
                <a:off x="556" y="2640"/>
                <a:ext cx="39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10	    00	       01      11       01	……….	</a:t>
                </a:r>
              </a:p>
            </p:txBody>
          </p:sp>
        </p:grpSp>
        <p:sp>
          <p:nvSpPr>
            <p:cNvPr id="59404" name="Text Box 23"/>
            <p:cNvSpPr txBox="1">
              <a:spLocks noChangeArrowheads="1"/>
            </p:cNvSpPr>
            <p:nvPr/>
          </p:nvSpPr>
          <p:spPr bwMode="auto">
            <a:xfrm>
              <a:off x="96" y="3216"/>
              <a:ext cx="12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Uscita (effetto)</a:t>
              </a:r>
            </a:p>
          </p:txBody>
        </p:sp>
      </p:grp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422400" y="4786313"/>
            <a:ext cx="61737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1                     </a:t>
            </a: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2                                          </a:t>
            </a: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3                          </a:t>
            </a: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4 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422400" y="2203450"/>
            <a:ext cx="61737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1                     </a:t>
            </a: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2                                          </a:t>
            </a: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3                          </a:t>
            </a: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4 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1422400" y="6116638"/>
            <a:ext cx="61737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1                     </a:t>
            </a: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2          </a:t>
            </a: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21        </a:t>
            </a: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22             </a:t>
            </a:r>
            <a:r>
              <a:rPr lang="it-IT" altLang="it-IT" sz="2400">
                <a:solidFill>
                  <a:srgbClr val="FF0000"/>
                </a:solidFill>
              </a:rPr>
              <a:t>t</a:t>
            </a:r>
            <a:r>
              <a:rPr lang="it-IT" altLang="it-IT" sz="2400" baseline="-2500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09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09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41" grpId="0" autoUpdateAnimBg="0"/>
      <p:bldP spid="24" grpId="0"/>
      <p:bldP spid="25" grpId="0"/>
      <p:bldP spid="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4"/>
          <p:cNvSpPr>
            <a:spLocks noChangeArrowheads="1"/>
          </p:cNvSpPr>
          <p:nvPr/>
        </p:nvSpPr>
        <p:spPr bwMode="auto">
          <a:xfrm>
            <a:off x="200025" y="4581525"/>
            <a:ext cx="8497888" cy="1979613"/>
          </a:xfrm>
          <a:prstGeom prst="verticalScroll">
            <a:avLst>
              <a:gd name="adj" fmla="val 8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0"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it-IT" altLang="it-IT" b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rete logica</a:t>
            </a:r>
            <a:r>
              <a:rPr lang="it-IT" altLang="it-IT" b="0">
                <a:latin typeface="Calibri" panose="020F0502020204030204" pitchFamily="34" charset="0"/>
                <a:cs typeface="Calibri" panose="020F0502020204030204" pitchFamily="34" charset="0"/>
              </a:rPr>
              <a:t> è una rappresentazione astratta</a:t>
            </a:r>
            <a:br>
              <a:rPr lang="it-IT" altLang="it-IT" b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b="0">
                <a:latin typeface="Calibri" panose="020F0502020204030204" pitchFamily="34" charset="0"/>
                <a:cs typeface="Calibri" panose="020F0502020204030204" pitchFamily="34" charset="0"/>
              </a:rPr>
              <a:t> di una </a:t>
            </a:r>
            <a:r>
              <a:rPr lang="it-IT" altLang="it-IT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macchina digitale binaria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una RL le informazioni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rappresentate con zeri e uni</a:t>
            </a:r>
          </a:p>
        </p:txBody>
      </p:sp>
      <p:sp>
        <p:nvSpPr>
          <p:cNvPr id="60419" name="Rectangle 5"/>
          <p:cNvSpPr>
            <a:spLocks noChangeArrowheads="1"/>
          </p:cNvSpPr>
          <p:nvPr/>
        </p:nvSpPr>
        <p:spPr bwMode="auto">
          <a:xfrm>
            <a:off x="541338" y="257175"/>
            <a:ext cx="77724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40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Macchina</a:t>
            </a:r>
            <a:r>
              <a:rPr lang="en-US" altLang="it-IT" sz="40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40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en-US" altLang="it-IT" sz="40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Rete </a:t>
            </a:r>
            <a:r>
              <a:rPr lang="en-US" altLang="it-IT" sz="4000" b="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Logica</a:t>
            </a:r>
            <a:endParaRPr lang="en-US" altLang="it-IT" sz="4000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6" name="AutoShape 6"/>
          <p:cNvSpPr>
            <a:spLocks noChangeArrowheads="1"/>
          </p:cNvSpPr>
          <p:nvPr/>
        </p:nvSpPr>
        <p:spPr bwMode="auto">
          <a:xfrm>
            <a:off x="165100" y="987425"/>
            <a:ext cx="8778875" cy="3449638"/>
          </a:xfrm>
          <a:prstGeom prst="verticalScroll">
            <a:avLst>
              <a:gd name="adj" fmla="val 8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it-IT" altLang="it-IT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macchina digitale</a:t>
            </a: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it-IT" altLang="it-IT" sz="2800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oggetto artificiale</a:t>
            </a:r>
            <a:br>
              <a:rPr lang="it-IT" altLang="it-IT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800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composto da blocchi interconnessi </a:t>
            </a:r>
            <a:br>
              <a:rPr lang="it-IT" altLang="it-IT" sz="28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che elaborano </a:t>
            </a:r>
            <a:r>
              <a:rPr lang="it-IT" altLang="it-IT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All’interno della macchina digitale le informazioni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sono rappresentate da grandezze fisiche che possono</a:t>
            </a:r>
            <a:b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assumere un numero finito di valori</a:t>
            </a:r>
            <a:br>
              <a:rPr lang="it-IT" altLang="it-IT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questo numero è 2 (es.: H e L), allora la macchina digitale è detta: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Macchina digitale binaria</a:t>
            </a:r>
          </a:p>
        </p:txBody>
      </p:sp>
      <p:sp>
        <p:nvSpPr>
          <p:cNvPr id="60421" name="CasellaDiTesto 1"/>
          <p:cNvSpPr txBox="1">
            <a:spLocks noChangeArrowheads="1"/>
          </p:cNvSpPr>
          <p:nvPr/>
        </p:nvSpPr>
        <p:spPr bwMode="auto">
          <a:xfrm>
            <a:off x="468313" y="987425"/>
            <a:ext cx="2098675" cy="1077913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Nuova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definizione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732240" y="5813048"/>
            <a:ext cx="2411760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FOCUS SULLA </a:t>
            </a:r>
            <a:r>
              <a:rPr lang="it-IT" sz="2800" dirty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STRUTTURA</a:t>
            </a:r>
            <a:r>
              <a:rPr lang="it-IT" sz="1800" dirty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Freccia angolare in su 2"/>
          <p:cNvSpPr/>
          <p:nvPr/>
        </p:nvSpPr>
        <p:spPr bwMode="auto">
          <a:xfrm rot="10800000" flipH="1">
            <a:off x="7308305" y="2137623"/>
            <a:ext cx="1801930" cy="3603193"/>
          </a:xfrm>
          <a:prstGeom prst="bentUpArrow">
            <a:avLst>
              <a:gd name="adj1" fmla="val 15742"/>
              <a:gd name="adj2" fmla="val 12143"/>
              <a:gd name="adj3" fmla="val 25947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6" grpId="0" animBg="1"/>
      <p:bldP spid="2" grpId="0" animBg="1"/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876300" y="1177925"/>
            <a:ext cx="7772400" cy="1265238"/>
          </a:xfrm>
        </p:spPr>
        <p:txBody>
          <a:bodyPr/>
          <a:lstStyle/>
          <a:p>
            <a:r>
              <a:rPr lang="it-IT" altLang="it-IT" sz="20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Partiamo </a:t>
            </a:r>
            <a:r>
              <a:rPr lang="it-IT" altLang="it-IT" sz="2000" i="1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</a:t>
            </a:r>
            <a:r>
              <a:rPr lang="it-IT" altLang="it-IT" sz="20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descrizione del comportamento di un calcolatore</a:t>
            </a:r>
            <a:br>
              <a:rPr lang="it-IT" altLang="it-IT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succede all’interno di un calcolatore?</a:t>
            </a:r>
            <a:endParaRPr lang="en-US" altLang="it-IT" sz="320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442913" y="2565400"/>
            <a:ext cx="8243887" cy="41672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it-IT" altLang="it-IT" sz="2800" b="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All’interno di un calcolatore l’informazione, rappresentata con segnali binari, viene</a:t>
            </a:r>
            <a:br>
              <a:rPr lang="it-IT" altLang="it-IT" sz="2800" b="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800" b="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elaborata, memorizzata e trasmessa</a:t>
            </a:r>
          </a:p>
          <a:p>
            <a:pPr algn="ctr">
              <a:buFontTx/>
              <a:buNone/>
            </a:pPr>
            <a:endParaRPr lang="it-IT" altLang="it-IT" sz="2800" b="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it-IT" altLang="it-IT" sz="2800" b="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funzione svolta dal calcolatore è dettata dal software, cioè da un insieme di istruzioni codificate in  binario e memorizzate all’interno del calcolatore stesso</a:t>
            </a:r>
          </a:p>
          <a:p>
            <a:pPr algn="ctr">
              <a:buFontTx/>
              <a:buNone/>
            </a:pPr>
            <a:endParaRPr lang="it-IT" altLang="it-IT" sz="2800" b="0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it-IT" altLang="it-IT" sz="2000" b="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Questa è una descrizione del comportamento di un calcolatore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-128588" y="223838"/>
            <a:ext cx="8780463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macchina digitale più diffusa è il calcolatore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calcolatore è una macchine binaria programmabile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3"/>
          <p:cNvGrpSpPr>
            <a:grpSpLocks noChangeAspect="1"/>
          </p:cNvGrpSpPr>
          <p:nvPr/>
        </p:nvGrpSpPr>
        <p:grpSpPr bwMode="auto">
          <a:xfrm>
            <a:off x="3687763" y="2287588"/>
            <a:ext cx="1508125" cy="2484437"/>
            <a:chOff x="1104" y="1736"/>
            <a:chExt cx="912" cy="2071"/>
          </a:xfrm>
        </p:grpSpPr>
        <p:sp>
          <p:nvSpPr>
            <p:cNvPr id="63499" name="Rectangle 4"/>
            <p:cNvSpPr>
              <a:spLocks noChangeAspect="1" noChangeArrowheads="1"/>
            </p:cNvSpPr>
            <p:nvPr/>
          </p:nvSpPr>
          <p:spPr bwMode="auto">
            <a:xfrm>
              <a:off x="1104" y="2072"/>
              <a:ext cx="912" cy="1735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FFFF00"/>
                  </a:solidFill>
                </a:rPr>
                <a:t>Memoria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solidFill>
                    <a:srgbClr val="FFFF00"/>
                  </a:solidFill>
                </a:rPr>
                <a:t>principale</a:t>
              </a:r>
            </a:p>
          </p:txBody>
        </p:sp>
        <p:sp>
          <p:nvSpPr>
            <p:cNvPr id="63500" name="AutoShape 5"/>
            <p:cNvSpPr>
              <a:spLocks noChangeAspect="1" noChangeArrowheads="1"/>
            </p:cNvSpPr>
            <p:nvPr/>
          </p:nvSpPr>
          <p:spPr bwMode="auto">
            <a:xfrm rot="5400000">
              <a:off x="1400" y="1836"/>
              <a:ext cx="336" cy="136"/>
            </a:xfrm>
            <a:prstGeom prst="leftRightArrow">
              <a:avLst>
                <a:gd name="adj1" fmla="val 50000"/>
                <a:gd name="adj2" fmla="val 49412"/>
              </a:avLst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>
                <a:solidFill>
                  <a:srgbClr val="FFFF00"/>
                </a:solidFill>
              </a:endParaRPr>
            </a:p>
          </p:txBody>
        </p:sp>
      </p:grpSp>
      <p:sp>
        <p:nvSpPr>
          <p:cNvPr id="63491" name="AutoShape 6"/>
          <p:cNvSpPr>
            <a:spLocks noChangeAspect="1" noChangeArrowheads="1"/>
          </p:cNvSpPr>
          <p:nvPr/>
        </p:nvSpPr>
        <p:spPr bwMode="auto">
          <a:xfrm>
            <a:off x="1039813" y="1858963"/>
            <a:ext cx="6827837" cy="569912"/>
          </a:xfrm>
          <a:prstGeom prst="leftRightArrow">
            <a:avLst>
              <a:gd name="adj1" fmla="val 50120"/>
              <a:gd name="adj2" fmla="val 146207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3492" name="Text Box 7"/>
          <p:cNvSpPr txBox="1">
            <a:spLocks noChangeAspect="1" noChangeArrowheads="1"/>
          </p:cNvSpPr>
          <p:nvPr/>
        </p:nvSpPr>
        <p:spPr bwMode="auto">
          <a:xfrm>
            <a:off x="3684588" y="157162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1800"/>
              <a:t>BUS</a:t>
            </a:r>
            <a:endParaRPr lang="it-IT" altLang="it-IT" sz="2400" b="0"/>
          </a:p>
        </p:txBody>
      </p:sp>
      <p:sp>
        <p:nvSpPr>
          <p:cNvPr id="63493" name="Rectangle 8"/>
          <p:cNvSpPr>
            <a:spLocks noChangeAspect="1" noChangeArrowheads="1"/>
          </p:cNvSpPr>
          <p:nvPr/>
        </p:nvSpPr>
        <p:spPr bwMode="auto">
          <a:xfrm>
            <a:off x="1731963" y="2740025"/>
            <a:ext cx="1511300" cy="20320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</a:rPr>
              <a:t>Processore</a:t>
            </a:r>
          </a:p>
        </p:txBody>
      </p:sp>
      <p:sp>
        <p:nvSpPr>
          <p:cNvPr id="63494" name="AutoShape 9"/>
          <p:cNvSpPr>
            <a:spLocks noChangeAspect="1" noChangeArrowheads="1"/>
          </p:cNvSpPr>
          <p:nvPr/>
        </p:nvSpPr>
        <p:spPr bwMode="auto">
          <a:xfrm rot="5400000">
            <a:off x="2267744" y="2401094"/>
            <a:ext cx="452437" cy="225425"/>
          </a:xfrm>
          <a:prstGeom prst="leftRightArrow">
            <a:avLst>
              <a:gd name="adj1" fmla="val 50000"/>
              <a:gd name="adj2" fmla="val 40141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FFFF00"/>
              </a:solidFill>
            </a:endParaRPr>
          </a:p>
        </p:txBody>
      </p:sp>
      <p:sp>
        <p:nvSpPr>
          <p:cNvPr id="63495" name="Rectangle 10"/>
          <p:cNvSpPr>
            <a:spLocks noChangeAspect="1" noChangeArrowheads="1"/>
          </p:cNvSpPr>
          <p:nvPr/>
        </p:nvSpPr>
        <p:spPr bwMode="auto">
          <a:xfrm>
            <a:off x="5832475" y="2740025"/>
            <a:ext cx="1508125" cy="2032000"/>
          </a:xfrm>
          <a:prstGeom prst="rect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FF00"/>
                </a:solidFill>
              </a:rPr>
              <a:t>Unità di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FF00"/>
                </a:solidFill>
              </a:rPr>
              <a:t>ingresso/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FF00"/>
                </a:solidFill>
              </a:rPr>
              <a:t>uscita</a:t>
            </a:r>
            <a:endParaRPr lang="it-IT" altLang="it-IT" sz="1800" b="0">
              <a:solidFill>
                <a:srgbClr val="FFFF00"/>
              </a:solidFill>
            </a:endParaRPr>
          </a:p>
        </p:txBody>
      </p:sp>
      <p:sp>
        <p:nvSpPr>
          <p:cNvPr id="63496" name="AutoShape 11"/>
          <p:cNvSpPr>
            <a:spLocks noChangeAspect="1" noChangeArrowheads="1"/>
          </p:cNvSpPr>
          <p:nvPr/>
        </p:nvSpPr>
        <p:spPr bwMode="auto">
          <a:xfrm rot="5400000">
            <a:off x="6373813" y="2401888"/>
            <a:ext cx="452437" cy="223837"/>
          </a:xfrm>
          <a:prstGeom prst="leftRightArrow">
            <a:avLst>
              <a:gd name="adj1" fmla="val 50000"/>
              <a:gd name="adj2" fmla="val 40426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FFFF00"/>
              </a:solidFill>
            </a:endParaRPr>
          </a:p>
        </p:txBody>
      </p:sp>
      <p:sp>
        <p:nvSpPr>
          <p:cNvPr id="63497" name="Rectangle 12"/>
          <p:cNvSpPr>
            <a:spLocks noGrp="1" noChangeArrowheads="1"/>
          </p:cNvSpPr>
          <p:nvPr>
            <p:ph type="title"/>
          </p:nvPr>
        </p:nvSpPr>
        <p:spPr>
          <a:xfrm>
            <a:off x="323850" y="119063"/>
            <a:ext cx="8229600" cy="1531937"/>
          </a:xfrm>
        </p:spPr>
        <p:txBody>
          <a:bodyPr/>
          <a:lstStyle/>
          <a:p>
            <a:r>
              <a:rPr lang="it-IT" altLang="it-IT" sz="2400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Vediamone ora  una possibile </a:t>
            </a:r>
            <a:r>
              <a:rPr lang="it-IT" altLang="it-IT" sz="2400" b="1" i="1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struttura</a:t>
            </a:r>
            <a:br>
              <a:rPr lang="it-IT" altLang="it-IT" sz="2400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2400" b="1" dirty="0"/>
              <a:t>Struttura dell’hardware</a:t>
            </a:r>
            <a:br>
              <a:rPr lang="it-IT" altLang="it-IT" sz="2400" b="1" dirty="0"/>
            </a:br>
            <a:r>
              <a:rPr lang="it-IT" altLang="it-IT" sz="2400" b="1" dirty="0"/>
              <a:t> di un calcolatore elettronico</a:t>
            </a:r>
            <a:br>
              <a:rPr lang="it-IT" altLang="it-IT" sz="2400" b="1" dirty="0"/>
            </a:br>
            <a:r>
              <a:rPr lang="it-IT" altLang="it-IT" sz="2400" b="1" dirty="0"/>
              <a:t>(rappresentazione astratta)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3338" y="4918075"/>
            <a:ext cx="9144000" cy="1785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200" dirty="0"/>
              <a:t>I principali metodi di gestione della complessità utilizzati dagli ingegneri sono: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200" dirty="0"/>
              <a:t>La astrazione (separazione delle informazioni essenziali dai dettagli)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t-IT" sz="2200" dirty="0"/>
              <a:t>La decomposizione di entità in entità più semplici interconnesse tra loro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4495800"/>
            <a:ext cx="21129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 descr="j02929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24125"/>
            <a:ext cx="184308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509963" y="838200"/>
            <a:ext cx="762000" cy="762000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 sz="2800">
              <a:latin typeface="Courier New" panose="02070309020205020404" pitchFamily="49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652963" y="838200"/>
            <a:ext cx="762000" cy="7620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ourier New" panose="02070309020205020404" pitchFamily="49" charset="0"/>
              </a:rPr>
              <a:t>MEM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5795963" y="838200"/>
            <a:ext cx="762000" cy="762000"/>
          </a:xfrm>
          <a:prstGeom prst="rect">
            <a:avLst/>
          </a:prstGeom>
          <a:solidFill>
            <a:srgbClr val="FF990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latin typeface="Courier New" panose="02070309020205020404" pitchFamily="49" charset="0"/>
              </a:rPr>
              <a:t>I/O</a:t>
            </a: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 flipV="1">
            <a:off x="3890963" y="1600200"/>
            <a:ext cx="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545" name="Line 9"/>
          <p:cNvSpPr>
            <a:spLocks noChangeShapeType="1"/>
          </p:cNvSpPr>
          <p:nvPr/>
        </p:nvSpPr>
        <p:spPr bwMode="auto">
          <a:xfrm flipV="1">
            <a:off x="5033963" y="1600200"/>
            <a:ext cx="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546" name="Line 10"/>
          <p:cNvSpPr>
            <a:spLocks noChangeShapeType="1"/>
          </p:cNvSpPr>
          <p:nvPr/>
        </p:nvSpPr>
        <p:spPr bwMode="auto">
          <a:xfrm flipV="1">
            <a:off x="6176963" y="1600200"/>
            <a:ext cx="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2058682" y="740230"/>
            <a:ext cx="11821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ourier New" panose="02070309020205020404" pitchFamily="49" charset="0"/>
              </a:rPr>
              <a:t>CPU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dirty="0">
                <a:latin typeface="Courier New" panose="02070309020205020404" pitchFamily="49" charset="0"/>
              </a:rPr>
              <a:t>Central Processing Unit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100" i="1" dirty="0">
                <a:latin typeface="Courier New" panose="02070309020205020404" pitchFamily="49" charset="0"/>
              </a:rPr>
              <a:t>PROCESSORE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3509963" y="838200"/>
            <a:ext cx="457200" cy="381000"/>
          </a:xfrm>
          <a:prstGeom prst="rect">
            <a:avLst/>
          </a:prstGeom>
          <a:solidFill>
            <a:srgbClr val="FF33CC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Courier New" panose="02070309020205020404" pitchFamily="49" charset="0"/>
              </a:rPr>
              <a:t>ALU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3509963" y="1219200"/>
            <a:ext cx="381000" cy="3810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Courier New" panose="02070309020205020404" pitchFamily="49" charset="0"/>
              </a:rPr>
              <a:t>BIU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3967163" y="838200"/>
            <a:ext cx="304800" cy="381000"/>
          </a:xfrm>
          <a:prstGeom prst="rect">
            <a:avLst/>
          </a:prstGeom>
          <a:solidFill>
            <a:srgbClr val="CC330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Courier New" panose="02070309020205020404" pitchFamily="49" charset="0"/>
              </a:rPr>
              <a:t>CU</a:t>
            </a: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3890963" y="1214438"/>
            <a:ext cx="381000" cy="381000"/>
          </a:xfrm>
          <a:prstGeom prst="rect">
            <a:avLst/>
          </a:prstGeom>
          <a:solidFill>
            <a:srgbClr val="99CCFF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>
                <a:latin typeface="Courier New" panose="02070309020205020404" pitchFamily="49" charset="0"/>
              </a:rPr>
              <a:t>M</a:t>
            </a:r>
          </a:p>
        </p:txBody>
      </p:sp>
      <p:sp>
        <p:nvSpPr>
          <p:cNvPr id="65561" name="Rectangle 48"/>
          <p:cNvSpPr>
            <a:spLocks noChangeArrowheads="1"/>
          </p:cNvSpPr>
          <p:nvPr/>
        </p:nvSpPr>
        <p:spPr bwMode="auto">
          <a:xfrm>
            <a:off x="6781800" y="1219200"/>
            <a:ext cx="2095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Courier New" panose="02070309020205020404" pitchFamily="49" charset="0"/>
              </a:rPr>
              <a:t>Livello </a:t>
            </a:r>
            <a:br>
              <a:rPr lang="it-IT" altLang="it-IT" sz="1800" dirty="0">
                <a:latin typeface="Courier New" panose="02070309020205020404" pitchFamily="49" charset="0"/>
              </a:rPr>
            </a:br>
            <a:r>
              <a:rPr lang="it-IT" altLang="it-IT" sz="1800" dirty="0">
                <a:latin typeface="Courier New" panose="02070309020205020404" pitchFamily="49" charset="0"/>
              </a:rPr>
              <a:t>Architettonico</a:t>
            </a:r>
          </a:p>
        </p:txBody>
      </p:sp>
      <p:sp>
        <p:nvSpPr>
          <p:cNvPr id="65543" name="Line 7"/>
          <p:cNvSpPr>
            <a:spLocks noChangeShapeType="1"/>
          </p:cNvSpPr>
          <p:nvPr/>
        </p:nvSpPr>
        <p:spPr bwMode="auto">
          <a:xfrm>
            <a:off x="3205163" y="2286000"/>
            <a:ext cx="3657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uppo 3"/>
          <p:cNvGrpSpPr/>
          <p:nvPr/>
        </p:nvGrpSpPr>
        <p:grpSpPr>
          <a:xfrm>
            <a:off x="2576513" y="2667000"/>
            <a:ext cx="5481637" cy="1600200"/>
            <a:chOff x="2576513" y="2667000"/>
            <a:chExt cx="5481637" cy="1600200"/>
          </a:xfrm>
        </p:grpSpPr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>
              <a:off x="3509963" y="2667000"/>
              <a:ext cx="1828800" cy="16002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65553" name="Rectangle 17"/>
            <p:cNvSpPr>
              <a:spLocks noChangeArrowheads="1"/>
            </p:cNvSpPr>
            <p:nvPr/>
          </p:nvSpPr>
          <p:spPr bwMode="auto">
            <a:xfrm>
              <a:off x="3524250" y="2681288"/>
              <a:ext cx="1052513" cy="762000"/>
            </a:xfrm>
            <a:prstGeom prst="rect">
              <a:avLst/>
            </a:prstGeom>
            <a:solidFill>
              <a:srgbClr val="FF33CC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it-IT" sz="2400">
                <a:latin typeface="Courier New" panose="02070309020205020404" pitchFamily="49" charset="0"/>
              </a:endParaRPr>
            </a:p>
          </p:txBody>
        </p:sp>
        <p:sp>
          <p:nvSpPr>
            <p:cNvPr id="65554" name="Rectangle 18"/>
            <p:cNvSpPr>
              <a:spLocks noChangeArrowheads="1"/>
            </p:cNvSpPr>
            <p:nvPr/>
          </p:nvSpPr>
          <p:spPr bwMode="auto">
            <a:xfrm>
              <a:off x="4576763" y="2681288"/>
              <a:ext cx="762000" cy="762000"/>
            </a:xfrm>
            <a:prstGeom prst="rect">
              <a:avLst/>
            </a:prstGeom>
            <a:solidFill>
              <a:srgbClr val="CC33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it-IT" sz="2400">
                <a:latin typeface="Courier New" panose="02070309020205020404" pitchFamily="49" charset="0"/>
              </a:endParaRPr>
            </a:p>
          </p:txBody>
        </p:sp>
        <p:sp>
          <p:nvSpPr>
            <p:cNvPr id="65555" name="Rectangle 19"/>
            <p:cNvSpPr>
              <a:spLocks noChangeArrowheads="1"/>
            </p:cNvSpPr>
            <p:nvPr/>
          </p:nvSpPr>
          <p:spPr bwMode="auto">
            <a:xfrm>
              <a:off x="3538538" y="3429000"/>
              <a:ext cx="885825" cy="838200"/>
            </a:xfrm>
            <a:prstGeom prst="rect">
              <a:avLst/>
            </a:prstGeom>
            <a:solidFill>
              <a:srgbClr val="00FF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it-IT" sz="1400">
                <a:latin typeface="Courier New" panose="02070309020205020404" pitchFamily="49" charset="0"/>
              </a:endParaRPr>
            </a:p>
          </p:txBody>
        </p:sp>
        <p:sp>
          <p:nvSpPr>
            <p:cNvPr id="65556" name="Rectangle 20"/>
            <p:cNvSpPr>
              <a:spLocks noChangeArrowheads="1"/>
            </p:cNvSpPr>
            <p:nvPr/>
          </p:nvSpPr>
          <p:spPr bwMode="auto">
            <a:xfrm>
              <a:off x="4424363" y="3429000"/>
              <a:ext cx="914400" cy="838200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it-IT" sz="1400">
                <a:latin typeface="Courier New" panose="02070309020205020404" pitchFamily="49" charset="0"/>
              </a:endParaRPr>
            </a:p>
          </p:txBody>
        </p:sp>
        <p:grpSp>
          <p:nvGrpSpPr>
            <p:cNvPr id="65557" name="Group 21"/>
            <p:cNvGrpSpPr>
              <a:grpSpLocks/>
            </p:cNvGrpSpPr>
            <p:nvPr/>
          </p:nvGrpSpPr>
          <p:grpSpPr bwMode="auto">
            <a:xfrm rot="-1299162">
              <a:off x="2576513" y="2667000"/>
              <a:ext cx="2133600" cy="1123950"/>
              <a:chOff x="1392" y="192"/>
              <a:chExt cx="1680" cy="816"/>
            </a:xfrm>
          </p:grpSpPr>
          <p:sp>
            <p:nvSpPr>
              <p:cNvPr id="65589" name="Oval 22"/>
              <p:cNvSpPr>
                <a:spLocks noChangeArrowheads="1"/>
              </p:cNvSpPr>
              <p:nvPr/>
            </p:nvSpPr>
            <p:spPr bwMode="auto">
              <a:xfrm>
                <a:off x="2064" y="192"/>
                <a:ext cx="1008" cy="81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65590" name="Line 23"/>
              <p:cNvSpPr>
                <a:spLocks noChangeShapeType="1"/>
              </p:cNvSpPr>
              <p:nvPr/>
            </p:nvSpPr>
            <p:spPr bwMode="auto">
              <a:xfrm flipH="1">
                <a:off x="1392" y="642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91" name="Line 24"/>
              <p:cNvSpPr>
                <a:spLocks noChangeShapeType="1"/>
              </p:cNvSpPr>
              <p:nvPr/>
            </p:nvSpPr>
            <p:spPr bwMode="auto">
              <a:xfrm flipH="1">
                <a:off x="1392" y="603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92" name="Line 25"/>
              <p:cNvSpPr>
                <a:spLocks noChangeShapeType="1"/>
              </p:cNvSpPr>
              <p:nvPr/>
            </p:nvSpPr>
            <p:spPr bwMode="auto">
              <a:xfrm flipH="1">
                <a:off x="1392" y="558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5558" name="Group 26"/>
            <p:cNvGrpSpPr>
              <a:grpSpLocks/>
            </p:cNvGrpSpPr>
            <p:nvPr/>
          </p:nvGrpSpPr>
          <p:grpSpPr bwMode="auto">
            <a:xfrm>
              <a:off x="3798888" y="2895600"/>
              <a:ext cx="392112" cy="228600"/>
              <a:chOff x="3456" y="1536"/>
              <a:chExt cx="1104" cy="495"/>
            </a:xfrm>
          </p:grpSpPr>
          <p:grpSp>
            <p:nvGrpSpPr>
              <p:cNvPr id="65580" name="Group 27"/>
              <p:cNvGrpSpPr>
                <a:grpSpLocks noChangeAspect="1"/>
              </p:cNvGrpSpPr>
              <p:nvPr/>
            </p:nvGrpSpPr>
            <p:grpSpPr bwMode="auto">
              <a:xfrm>
                <a:off x="3600" y="1536"/>
                <a:ext cx="768" cy="495"/>
                <a:chOff x="2135" y="2459"/>
                <a:chExt cx="752" cy="495"/>
              </a:xfrm>
            </p:grpSpPr>
            <p:sp>
              <p:nvSpPr>
                <p:cNvPr id="65584" name="Freeform 28"/>
                <p:cNvSpPr>
                  <a:spLocks noChangeAspect="1"/>
                </p:cNvSpPr>
                <p:nvPr/>
              </p:nvSpPr>
              <p:spPr bwMode="auto">
                <a:xfrm>
                  <a:off x="2135" y="2459"/>
                  <a:ext cx="66" cy="494"/>
                </a:xfrm>
                <a:custGeom>
                  <a:avLst/>
                  <a:gdLst>
                    <a:gd name="T0" fmla="*/ 0 w 66"/>
                    <a:gd name="T1" fmla="*/ 494 h 494"/>
                    <a:gd name="T2" fmla="*/ 30 w 66"/>
                    <a:gd name="T3" fmla="*/ 426 h 494"/>
                    <a:gd name="T4" fmla="*/ 50 w 66"/>
                    <a:gd name="T5" fmla="*/ 364 h 494"/>
                    <a:gd name="T6" fmla="*/ 62 w 66"/>
                    <a:gd name="T7" fmla="*/ 304 h 494"/>
                    <a:gd name="T8" fmla="*/ 66 w 66"/>
                    <a:gd name="T9" fmla="*/ 274 h 494"/>
                    <a:gd name="T10" fmla="*/ 66 w 66"/>
                    <a:gd name="T11" fmla="*/ 246 h 494"/>
                    <a:gd name="T12" fmla="*/ 66 w 66"/>
                    <a:gd name="T13" fmla="*/ 218 h 494"/>
                    <a:gd name="T14" fmla="*/ 62 w 66"/>
                    <a:gd name="T15" fmla="*/ 188 h 494"/>
                    <a:gd name="T16" fmla="*/ 50 w 66"/>
                    <a:gd name="T17" fmla="*/ 130 h 494"/>
                    <a:gd name="T18" fmla="*/ 40 w 66"/>
                    <a:gd name="T19" fmla="*/ 100 h 494"/>
                    <a:gd name="T20" fmla="*/ 34 w 66"/>
                    <a:gd name="T21" fmla="*/ 84 h 494"/>
                    <a:gd name="T22" fmla="*/ 32 w 66"/>
                    <a:gd name="T23" fmla="*/ 76 h 494"/>
                    <a:gd name="T24" fmla="*/ 28 w 66"/>
                    <a:gd name="T25" fmla="*/ 68 h 494"/>
                    <a:gd name="T26" fmla="*/ 16 w 66"/>
                    <a:gd name="T27" fmla="*/ 34 h 494"/>
                    <a:gd name="T28" fmla="*/ 0 w 66"/>
                    <a:gd name="T29" fmla="*/ 0 h 49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66" h="494">
                      <a:moveTo>
                        <a:pt x="0" y="494"/>
                      </a:moveTo>
                      <a:lnTo>
                        <a:pt x="30" y="426"/>
                      </a:lnTo>
                      <a:lnTo>
                        <a:pt x="50" y="364"/>
                      </a:lnTo>
                      <a:lnTo>
                        <a:pt x="62" y="304"/>
                      </a:lnTo>
                      <a:lnTo>
                        <a:pt x="66" y="274"/>
                      </a:lnTo>
                      <a:lnTo>
                        <a:pt x="66" y="246"/>
                      </a:lnTo>
                      <a:lnTo>
                        <a:pt x="66" y="218"/>
                      </a:lnTo>
                      <a:lnTo>
                        <a:pt x="62" y="188"/>
                      </a:lnTo>
                      <a:lnTo>
                        <a:pt x="50" y="130"/>
                      </a:lnTo>
                      <a:lnTo>
                        <a:pt x="40" y="100"/>
                      </a:lnTo>
                      <a:lnTo>
                        <a:pt x="34" y="84"/>
                      </a:lnTo>
                      <a:lnTo>
                        <a:pt x="32" y="76"/>
                      </a:lnTo>
                      <a:lnTo>
                        <a:pt x="28" y="68"/>
                      </a:lnTo>
                      <a:lnTo>
                        <a:pt x="16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5585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2135" y="2459"/>
                  <a:ext cx="204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5586" name="Freeform 30"/>
                <p:cNvSpPr>
                  <a:spLocks noChangeAspect="1"/>
                </p:cNvSpPr>
                <p:nvPr/>
              </p:nvSpPr>
              <p:spPr bwMode="auto">
                <a:xfrm>
                  <a:off x="2339" y="2459"/>
                  <a:ext cx="548" cy="248"/>
                </a:xfrm>
                <a:custGeom>
                  <a:avLst/>
                  <a:gdLst>
                    <a:gd name="T0" fmla="*/ 0 w 548"/>
                    <a:gd name="T1" fmla="*/ 0 h 248"/>
                    <a:gd name="T2" fmla="*/ 74 w 548"/>
                    <a:gd name="T3" fmla="*/ 8 h 248"/>
                    <a:gd name="T4" fmla="*/ 150 w 548"/>
                    <a:gd name="T5" fmla="*/ 20 h 248"/>
                    <a:gd name="T6" fmla="*/ 228 w 548"/>
                    <a:gd name="T7" fmla="*/ 38 h 248"/>
                    <a:gd name="T8" fmla="*/ 306 w 548"/>
                    <a:gd name="T9" fmla="*/ 64 h 248"/>
                    <a:gd name="T10" fmla="*/ 342 w 548"/>
                    <a:gd name="T11" fmla="*/ 78 h 248"/>
                    <a:gd name="T12" fmla="*/ 378 w 548"/>
                    <a:gd name="T13" fmla="*/ 96 h 248"/>
                    <a:gd name="T14" fmla="*/ 396 w 548"/>
                    <a:gd name="T15" fmla="*/ 106 h 248"/>
                    <a:gd name="T16" fmla="*/ 412 w 548"/>
                    <a:gd name="T17" fmla="*/ 116 h 248"/>
                    <a:gd name="T18" fmla="*/ 444 w 548"/>
                    <a:gd name="T19" fmla="*/ 136 h 248"/>
                    <a:gd name="T20" fmla="*/ 474 w 548"/>
                    <a:gd name="T21" fmla="*/ 160 h 248"/>
                    <a:gd name="T22" fmla="*/ 502 w 548"/>
                    <a:gd name="T23" fmla="*/ 188 h 248"/>
                    <a:gd name="T24" fmla="*/ 514 w 548"/>
                    <a:gd name="T25" fmla="*/ 202 h 248"/>
                    <a:gd name="T26" fmla="*/ 520 w 548"/>
                    <a:gd name="T27" fmla="*/ 208 h 248"/>
                    <a:gd name="T28" fmla="*/ 526 w 548"/>
                    <a:gd name="T29" fmla="*/ 216 h 248"/>
                    <a:gd name="T30" fmla="*/ 548 w 548"/>
                    <a:gd name="T31" fmla="*/ 248 h 24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48" h="248">
                      <a:moveTo>
                        <a:pt x="0" y="0"/>
                      </a:moveTo>
                      <a:lnTo>
                        <a:pt x="74" y="8"/>
                      </a:lnTo>
                      <a:lnTo>
                        <a:pt x="150" y="20"/>
                      </a:lnTo>
                      <a:lnTo>
                        <a:pt x="228" y="38"/>
                      </a:lnTo>
                      <a:lnTo>
                        <a:pt x="306" y="64"/>
                      </a:lnTo>
                      <a:lnTo>
                        <a:pt x="342" y="78"/>
                      </a:lnTo>
                      <a:lnTo>
                        <a:pt x="378" y="96"/>
                      </a:lnTo>
                      <a:lnTo>
                        <a:pt x="396" y="106"/>
                      </a:lnTo>
                      <a:lnTo>
                        <a:pt x="412" y="116"/>
                      </a:lnTo>
                      <a:lnTo>
                        <a:pt x="444" y="136"/>
                      </a:lnTo>
                      <a:lnTo>
                        <a:pt x="474" y="160"/>
                      </a:lnTo>
                      <a:lnTo>
                        <a:pt x="502" y="188"/>
                      </a:lnTo>
                      <a:lnTo>
                        <a:pt x="514" y="202"/>
                      </a:lnTo>
                      <a:lnTo>
                        <a:pt x="520" y="208"/>
                      </a:lnTo>
                      <a:lnTo>
                        <a:pt x="526" y="216"/>
                      </a:lnTo>
                      <a:lnTo>
                        <a:pt x="548" y="248"/>
                      </a:lnTo>
                    </a:path>
                  </a:pathLst>
                </a:custGeom>
                <a:noFill/>
                <a:ln w="381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5587" name="Freeform 31"/>
                <p:cNvSpPr>
                  <a:spLocks noChangeAspect="1"/>
                </p:cNvSpPr>
                <p:nvPr/>
              </p:nvSpPr>
              <p:spPr bwMode="auto">
                <a:xfrm>
                  <a:off x="2339" y="2707"/>
                  <a:ext cx="548" cy="246"/>
                </a:xfrm>
                <a:custGeom>
                  <a:avLst/>
                  <a:gdLst>
                    <a:gd name="T0" fmla="*/ 548 w 548"/>
                    <a:gd name="T1" fmla="*/ 0 h 246"/>
                    <a:gd name="T2" fmla="*/ 524 w 548"/>
                    <a:gd name="T3" fmla="*/ 32 h 246"/>
                    <a:gd name="T4" fmla="*/ 498 w 548"/>
                    <a:gd name="T5" fmla="*/ 62 h 246"/>
                    <a:gd name="T6" fmla="*/ 470 w 548"/>
                    <a:gd name="T7" fmla="*/ 88 h 246"/>
                    <a:gd name="T8" fmla="*/ 442 w 548"/>
                    <a:gd name="T9" fmla="*/ 112 h 246"/>
                    <a:gd name="T10" fmla="*/ 410 w 548"/>
                    <a:gd name="T11" fmla="*/ 134 h 246"/>
                    <a:gd name="T12" fmla="*/ 376 w 548"/>
                    <a:gd name="T13" fmla="*/ 152 h 246"/>
                    <a:gd name="T14" fmla="*/ 342 w 548"/>
                    <a:gd name="T15" fmla="*/ 170 h 246"/>
                    <a:gd name="T16" fmla="*/ 306 w 548"/>
                    <a:gd name="T17" fmla="*/ 184 h 246"/>
                    <a:gd name="T18" fmla="*/ 268 w 548"/>
                    <a:gd name="T19" fmla="*/ 198 h 246"/>
                    <a:gd name="T20" fmla="*/ 232 w 548"/>
                    <a:gd name="T21" fmla="*/ 208 h 246"/>
                    <a:gd name="T22" fmla="*/ 154 w 548"/>
                    <a:gd name="T23" fmla="*/ 226 h 246"/>
                    <a:gd name="T24" fmla="*/ 76 w 548"/>
                    <a:gd name="T25" fmla="*/ 238 h 246"/>
                    <a:gd name="T26" fmla="*/ 0 w 548"/>
                    <a:gd name="T27" fmla="*/ 246 h 24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48" h="246">
                      <a:moveTo>
                        <a:pt x="548" y="0"/>
                      </a:moveTo>
                      <a:lnTo>
                        <a:pt x="524" y="32"/>
                      </a:lnTo>
                      <a:lnTo>
                        <a:pt x="498" y="62"/>
                      </a:lnTo>
                      <a:lnTo>
                        <a:pt x="470" y="88"/>
                      </a:lnTo>
                      <a:lnTo>
                        <a:pt x="442" y="112"/>
                      </a:lnTo>
                      <a:lnTo>
                        <a:pt x="410" y="134"/>
                      </a:lnTo>
                      <a:lnTo>
                        <a:pt x="376" y="152"/>
                      </a:lnTo>
                      <a:lnTo>
                        <a:pt x="342" y="170"/>
                      </a:lnTo>
                      <a:lnTo>
                        <a:pt x="306" y="184"/>
                      </a:lnTo>
                      <a:lnTo>
                        <a:pt x="268" y="198"/>
                      </a:lnTo>
                      <a:lnTo>
                        <a:pt x="232" y="208"/>
                      </a:lnTo>
                      <a:lnTo>
                        <a:pt x="154" y="226"/>
                      </a:lnTo>
                      <a:lnTo>
                        <a:pt x="76" y="238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38100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5588" name="Line 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135" y="2953"/>
                  <a:ext cx="204" cy="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65581" name="Line 33"/>
              <p:cNvSpPr>
                <a:spLocks noChangeShapeType="1"/>
              </p:cNvSpPr>
              <p:nvPr/>
            </p:nvSpPr>
            <p:spPr bwMode="auto">
              <a:xfrm>
                <a:off x="3456" y="168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5582" name="Line 34"/>
              <p:cNvSpPr>
                <a:spLocks noChangeShapeType="1"/>
              </p:cNvSpPr>
              <p:nvPr/>
            </p:nvSpPr>
            <p:spPr bwMode="auto">
              <a:xfrm>
                <a:off x="3456" y="187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65583" name="Line 35"/>
              <p:cNvSpPr>
                <a:spLocks noChangeShapeType="1"/>
              </p:cNvSpPr>
              <p:nvPr/>
            </p:nvSpPr>
            <p:spPr bwMode="auto">
              <a:xfrm>
                <a:off x="4368" y="1776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65562" name="Rectangle 49"/>
            <p:cNvSpPr>
              <a:spLocks noChangeArrowheads="1"/>
            </p:cNvSpPr>
            <p:nvPr/>
          </p:nvSpPr>
          <p:spPr bwMode="auto">
            <a:xfrm>
              <a:off x="6781800" y="3092450"/>
              <a:ext cx="1276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Courier New" panose="02070309020205020404" pitchFamily="49" charset="0"/>
                </a:rPr>
                <a:t>Livello </a:t>
              </a:r>
              <a:br>
                <a:rPr lang="it-IT" altLang="it-IT" sz="1800">
                  <a:latin typeface="Courier New" panose="02070309020205020404" pitchFamily="49" charset="0"/>
                </a:rPr>
              </a:br>
              <a:r>
                <a:rPr lang="it-IT" altLang="it-IT" sz="1800">
                  <a:latin typeface="Courier New" panose="02070309020205020404" pitchFamily="49" charset="0"/>
                </a:rPr>
                <a:t>Logico</a:t>
              </a: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2355850" y="4648200"/>
            <a:ext cx="5702300" cy="1447800"/>
            <a:chOff x="2355850" y="4648200"/>
            <a:chExt cx="5702300" cy="1447800"/>
          </a:xfrm>
        </p:grpSpPr>
        <p:grpSp>
          <p:nvGrpSpPr>
            <p:cNvPr id="65559" name="Group 36"/>
            <p:cNvGrpSpPr>
              <a:grpSpLocks/>
            </p:cNvGrpSpPr>
            <p:nvPr/>
          </p:nvGrpSpPr>
          <p:grpSpPr bwMode="auto">
            <a:xfrm rot="-1299162">
              <a:off x="2355850" y="4648200"/>
              <a:ext cx="2601913" cy="1263650"/>
              <a:chOff x="1392" y="192"/>
              <a:chExt cx="1680" cy="816"/>
            </a:xfrm>
          </p:grpSpPr>
          <p:sp>
            <p:nvSpPr>
              <p:cNvPr id="65576" name="Oval 37"/>
              <p:cNvSpPr>
                <a:spLocks noChangeArrowheads="1"/>
              </p:cNvSpPr>
              <p:nvPr/>
            </p:nvSpPr>
            <p:spPr bwMode="auto">
              <a:xfrm>
                <a:off x="2064" y="192"/>
                <a:ext cx="1008" cy="816"/>
              </a:xfrm>
              <a:prstGeom prst="ellipse">
                <a:avLst/>
              </a:prstGeom>
              <a:solidFill>
                <a:srgbClr val="FF33CC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65577" name="Line 38"/>
              <p:cNvSpPr>
                <a:spLocks noChangeShapeType="1"/>
              </p:cNvSpPr>
              <p:nvPr/>
            </p:nvSpPr>
            <p:spPr bwMode="auto">
              <a:xfrm flipH="1">
                <a:off x="1392" y="642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8" name="Line 39"/>
              <p:cNvSpPr>
                <a:spLocks noChangeShapeType="1"/>
              </p:cNvSpPr>
              <p:nvPr/>
            </p:nvSpPr>
            <p:spPr bwMode="auto">
              <a:xfrm flipH="1">
                <a:off x="1392" y="603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9" name="Line 40"/>
              <p:cNvSpPr>
                <a:spLocks noChangeShapeType="1"/>
              </p:cNvSpPr>
              <p:nvPr/>
            </p:nvSpPr>
            <p:spPr bwMode="auto">
              <a:xfrm flipH="1">
                <a:off x="1392" y="558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5560" name="Group 41"/>
            <p:cNvGrpSpPr>
              <a:grpSpLocks/>
            </p:cNvGrpSpPr>
            <p:nvPr/>
          </p:nvGrpSpPr>
          <p:grpSpPr bwMode="auto">
            <a:xfrm>
              <a:off x="3802063" y="4648200"/>
              <a:ext cx="476250" cy="914400"/>
              <a:chOff x="1188" y="3081"/>
              <a:chExt cx="396" cy="846"/>
            </a:xfrm>
          </p:grpSpPr>
          <p:sp>
            <p:nvSpPr>
              <p:cNvPr id="65570" name="Line 42"/>
              <p:cNvSpPr>
                <a:spLocks noChangeShapeType="1"/>
              </p:cNvSpPr>
              <p:nvPr/>
            </p:nvSpPr>
            <p:spPr bwMode="auto">
              <a:xfrm>
                <a:off x="1440" y="336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1" name="Line 43"/>
              <p:cNvSpPr>
                <a:spLocks noChangeShapeType="1"/>
              </p:cNvSpPr>
              <p:nvPr/>
            </p:nvSpPr>
            <p:spPr bwMode="auto">
              <a:xfrm>
                <a:off x="1440" y="355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2" name="Line 44"/>
              <p:cNvSpPr>
                <a:spLocks noChangeShapeType="1"/>
              </p:cNvSpPr>
              <p:nvPr/>
            </p:nvSpPr>
            <p:spPr bwMode="auto">
              <a:xfrm flipV="1">
                <a:off x="1440" y="3312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3" name="Line 45"/>
              <p:cNvSpPr>
                <a:spLocks noChangeShapeType="1"/>
              </p:cNvSpPr>
              <p:nvPr/>
            </p:nvSpPr>
            <p:spPr bwMode="auto">
              <a:xfrm>
                <a:off x="1584" y="3081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4" name="Line 46"/>
              <p:cNvSpPr>
                <a:spLocks noChangeShapeType="1"/>
              </p:cNvSpPr>
              <p:nvPr/>
            </p:nvSpPr>
            <p:spPr bwMode="auto">
              <a:xfrm>
                <a:off x="1584" y="3687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5575" name="Line 47"/>
              <p:cNvSpPr>
                <a:spLocks noChangeShapeType="1"/>
              </p:cNvSpPr>
              <p:nvPr/>
            </p:nvSpPr>
            <p:spPr bwMode="auto">
              <a:xfrm flipH="1" flipV="1">
                <a:off x="1188" y="3507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65563" name="Rectangle 50"/>
            <p:cNvSpPr>
              <a:spLocks noChangeArrowheads="1"/>
            </p:cNvSpPr>
            <p:nvPr/>
          </p:nvSpPr>
          <p:spPr bwMode="auto">
            <a:xfrm>
              <a:off x="6781800" y="5454650"/>
              <a:ext cx="12763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>
                  <a:latin typeface="Courier New" panose="02070309020205020404" pitchFamily="49" charset="0"/>
                </a:rPr>
                <a:t>Livello </a:t>
              </a:r>
              <a:br>
                <a:rPr lang="it-IT" altLang="it-IT" sz="1800">
                  <a:latin typeface="Courier New" panose="02070309020205020404" pitchFamily="49" charset="0"/>
                </a:rPr>
              </a:br>
              <a:r>
                <a:rPr lang="it-IT" altLang="it-IT" sz="1800">
                  <a:latin typeface="Courier New" panose="02070309020205020404" pitchFamily="49" charset="0"/>
                </a:rPr>
                <a:t>Fisico</a:t>
              </a:r>
            </a:p>
          </p:txBody>
        </p:sp>
      </p:grpSp>
      <p:grpSp>
        <p:nvGrpSpPr>
          <p:cNvPr id="65564" name="Group 51"/>
          <p:cNvGrpSpPr>
            <a:grpSpLocks/>
          </p:cNvGrpSpPr>
          <p:nvPr/>
        </p:nvGrpSpPr>
        <p:grpSpPr bwMode="auto">
          <a:xfrm rot="-1299162">
            <a:off x="3059113" y="838200"/>
            <a:ext cx="942975" cy="485775"/>
            <a:chOff x="1392" y="192"/>
            <a:chExt cx="1680" cy="816"/>
          </a:xfrm>
        </p:grpSpPr>
        <p:sp>
          <p:nvSpPr>
            <p:cNvPr id="65566" name="Oval 52"/>
            <p:cNvSpPr>
              <a:spLocks noChangeArrowheads="1"/>
            </p:cNvSpPr>
            <p:nvPr/>
          </p:nvSpPr>
          <p:spPr bwMode="auto">
            <a:xfrm>
              <a:off x="2064" y="192"/>
              <a:ext cx="1008" cy="81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65567" name="Line 53"/>
            <p:cNvSpPr>
              <a:spLocks noChangeShapeType="1"/>
            </p:cNvSpPr>
            <p:nvPr/>
          </p:nvSpPr>
          <p:spPr bwMode="auto">
            <a:xfrm flipH="1">
              <a:off x="1392" y="642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68" name="Line 54"/>
            <p:cNvSpPr>
              <a:spLocks noChangeShapeType="1"/>
            </p:cNvSpPr>
            <p:nvPr/>
          </p:nvSpPr>
          <p:spPr bwMode="auto">
            <a:xfrm flipH="1">
              <a:off x="1392" y="603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569" name="Line 55"/>
            <p:cNvSpPr>
              <a:spLocks noChangeShapeType="1"/>
            </p:cNvSpPr>
            <p:nvPr/>
          </p:nvSpPr>
          <p:spPr bwMode="auto">
            <a:xfrm flipH="1">
              <a:off x="1392" y="558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565" name="Rectangle 56"/>
          <p:cNvSpPr>
            <a:spLocks noChangeArrowheads="1"/>
          </p:cNvSpPr>
          <p:nvPr/>
        </p:nvSpPr>
        <p:spPr bwMode="auto">
          <a:xfrm>
            <a:off x="228600" y="762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rgbClr val="FF3300"/>
                </a:solidFill>
                <a:latin typeface="Courier New" panose="02070309020205020404" pitchFamily="49" charset="0"/>
              </a:rPr>
              <a:t>I livelli di astrazione</a:t>
            </a:r>
          </a:p>
        </p:txBody>
      </p:sp>
      <p:sp>
        <p:nvSpPr>
          <p:cNvPr id="2" name="Ovale 1"/>
          <p:cNvSpPr/>
          <p:nvPr/>
        </p:nvSpPr>
        <p:spPr bwMode="auto">
          <a:xfrm>
            <a:off x="1619231" y="6135062"/>
            <a:ext cx="2404839" cy="63607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P6 Intel (1995)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5,5M transistor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769750" y="1771298"/>
            <a:ext cx="2145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0" i="1" dirty="0">
                <a:solidFill>
                  <a:srgbClr val="FF3300"/>
                </a:solidFill>
              </a:rPr>
              <a:t>La descrizione strutturale a più alto livello si chiama anche architettura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AutoShape 2"/>
          <p:cNvSpPr>
            <a:spLocks noChangeArrowheads="1"/>
          </p:cNvSpPr>
          <p:nvPr/>
        </p:nvSpPr>
        <p:spPr bwMode="auto">
          <a:xfrm>
            <a:off x="0" y="2492375"/>
            <a:ext cx="9144000" cy="2724150"/>
          </a:xfrm>
          <a:prstGeom prst="verticalScroll">
            <a:avLst>
              <a:gd name="adj" fmla="val 8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 Rete Logica: “modello della macchina digitale»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che consente </a:t>
            </a:r>
          </a:p>
          <a:p>
            <a:pPr>
              <a:spcBef>
                <a:spcPct val="0"/>
              </a:spcBef>
            </a:pPr>
            <a:r>
              <a:rPr lang="it-IT" altLang="it-IT"/>
              <a:t>di astrarre dalla tecnologia</a:t>
            </a:r>
          </a:p>
          <a:p>
            <a:pPr>
              <a:spcBef>
                <a:spcPct val="0"/>
              </a:spcBef>
            </a:pPr>
            <a:r>
              <a:rPr lang="it-IT" altLang="it-IT"/>
              <a:t>di dettagliarne l’immagine architettonica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609600"/>
            <a:ext cx="8458200" cy="1143000"/>
          </a:xfrm>
        </p:spPr>
        <p:txBody>
          <a:bodyPr/>
          <a:lstStyle/>
          <a:p>
            <a:r>
              <a:rPr lang="en-US" altLang="it-IT" sz="4400" b="1"/>
              <a:t>Nuova definizione di Rete Logica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86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74988" y="381000"/>
            <a:ext cx="5383212" cy="914400"/>
          </a:xfrm>
        </p:spPr>
        <p:txBody>
          <a:bodyPr/>
          <a:lstStyle/>
          <a:p>
            <a:r>
              <a:rPr lang="it-IT" altLang="it-IT" sz="4400" b="1"/>
              <a:t>Programma</a:t>
            </a:r>
          </a:p>
        </p:txBody>
      </p:sp>
      <p:sp>
        <p:nvSpPr>
          <p:cNvPr id="68611" name="Rectangle 1027"/>
          <p:cNvSpPr>
            <a:spLocks noChangeArrowheads="1"/>
          </p:cNvSpPr>
          <p:nvPr/>
        </p:nvSpPr>
        <p:spPr bwMode="auto">
          <a:xfrm>
            <a:off x="2824163" y="1295400"/>
            <a:ext cx="5572125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/>
              <a:t>1: Macchine digitali</a:t>
            </a:r>
          </a:p>
        </p:txBody>
      </p:sp>
      <p:sp>
        <p:nvSpPr>
          <p:cNvPr id="68612" name="Rectangle 1028"/>
          <p:cNvSpPr>
            <a:spLocks noChangeArrowheads="1"/>
          </p:cNvSpPr>
          <p:nvPr/>
        </p:nvSpPr>
        <p:spPr bwMode="auto">
          <a:xfrm>
            <a:off x="3074988" y="3860800"/>
            <a:ext cx="5181600" cy="762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/>
              <a:t>2: Codifica binaria dell’infor.</a:t>
            </a:r>
          </a:p>
        </p:txBody>
      </p:sp>
      <p:sp>
        <p:nvSpPr>
          <p:cNvPr id="68613" name="Rectangle 1033"/>
          <p:cNvSpPr>
            <a:spLocks noChangeArrowheads="1"/>
          </p:cNvSpPr>
          <p:nvPr/>
        </p:nvSpPr>
        <p:spPr bwMode="auto">
          <a:xfrm>
            <a:off x="3074988" y="2819400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/>
              <a:t>3: Reti combinatorie</a:t>
            </a:r>
          </a:p>
        </p:txBody>
      </p:sp>
      <p:sp>
        <p:nvSpPr>
          <p:cNvPr id="68614" name="Rectangle 1034"/>
          <p:cNvSpPr>
            <a:spLocks noChangeArrowheads="1"/>
          </p:cNvSpPr>
          <p:nvPr/>
        </p:nvSpPr>
        <p:spPr bwMode="auto">
          <a:xfrm>
            <a:off x="3074988" y="2057400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/>
              <a:t>4: Reti sequenziali asincrone</a:t>
            </a:r>
          </a:p>
        </p:txBody>
      </p:sp>
      <p:sp>
        <p:nvSpPr>
          <p:cNvPr id="68615" name="Rectangle 1035"/>
          <p:cNvSpPr>
            <a:spLocks noChangeArrowheads="1"/>
          </p:cNvSpPr>
          <p:nvPr/>
        </p:nvSpPr>
        <p:spPr bwMode="auto">
          <a:xfrm>
            <a:off x="3074988" y="1295400"/>
            <a:ext cx="51816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/>
              <a:t>5: Reti sequenziali sincrone</a:t>
            </a:r>
          </a:p>
        </p:txBody>
      </p:sp>
      <p:sp>
        <p:nvSpPr>
          <p:cNvPr id="68616" name="Text Box 1036"/>
          <p:cNvSpPr txBox="1">
            <a:spLocks noChangeArrowheads="1"/>
          </p:cNvSpPr>
          <p:nvPr/>
        </p:nvSpPr>
        <p:spPr bwMode="auto">
          <a:xfrm>
            <a:off x="457200" y="1828800"/>
            <a:ext cx="2090738" cy="35401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Imparare 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Descrivere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Progettare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Macchine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i="1"/>
              <a:t>Digitali</a:t>
            </a:r>
          </a:p>
        </p:txBody>
      </p:sp>
      <p:sp>
        <p:nvSpPr>
          <p:cNvPr id="68617" name="CasellaDiTesto 1"/>
          <p:cNvSpPr txBox="1">
            <a:spLocks noChangeArrowheads="1"/>
          </p:cNvSpPr>
          <p:nvPr/>
        </p:nvSpPr>
        <p:spPr bwMode="auto">
          <a:xfrm>
            <a:off x="79375" y="5554663"/>
            <a:ext cx="2647950" cy="1076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Insegnamento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Di reti logiche</a:t>
            </a:r>
          </a:p>
        </p:txBody>
      </p:sp>
      <p:sp>
        <p:nvSpPr>
          <p:cNvPr id="10" name="Rectangle 1026"/>
          <p:cNvSpPr txBox="1">
            <a:spLocks noChangeArrowheads="1"/>
          </p:cNvSpPr>
          <p:nvPr/>
        </p:nvSpPr>
        <p:spPr bwMode="auto">
          <a:xfrm>
            <a:off x="-82550" y="457200"/>
            <a:ext cx="3095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sz="4400" kern="0" dirty="0"/>
              <a:t>Obiettivo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812800" y="2479675"/>
            <a:ext cx="7620000" cy="2168525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1.1 - Descrizione e progettazione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203200" y="263525"/>
            <a:ext cx="8839200" cy="2057400"/>
          </a:xfrm>
          <a:prstGeom prst="ribbon2">
            <a:avLst>
              <a:gd name="adj1" fmla="val 12500"/>
              <a:gd name="adj2" fmla="val 6149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3600"/>
              <a:t>Macchine digitali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7" name="Group 29"/>
          <p:cNvGrpSpPr>
            <a:grpSpLocks/>
          </p:cNvGrpSpPr>
          <p:nvPr/>
        </p:nvGrpSpPr>
        <p:grpSpPr bwMode="auto">
          <a:xfrm>
            <a:off x="3060700" y="4495800"/>
            <a:ext cx="4025900" cy="1435100"/>
            <a:chOff x="1632" y="3224"/>
            <a:chExt cx="2536" cy="904"/>
          </a:xfrm>
        </p:grpSpPr>
        <p:sp>
          <p:nvSpPr>
            <p:cNvPr id="70686" name="Rectangle 2"/>
            <p:cNvSpPr>
              <a:spLocks noChangeArrowheads="1"/>
            </p:cNvSpPr>
            <p:nvPr/>
          </p:nvSpPr>
          <p:spPr bwMode="auto">
            <a:xfrm>
              <a:off x="1632" y="3224"/>
              <a:ext cx="2536" cy="90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70687" name="Rectangle 3"/>
            <p:cNvSpPr>
              <a:spLocks noChangeArrowheads="1"/>
            </p:cNvSpPr>
            <p:nvPr/>
          </p:nvSpPr>
          <p:spPr bwMode="auto">
            <a:xfrm>
              <a:off x="1656" y="3360"/>
              <a:ext cx="2512" cy="63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Descrizione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della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STRUTTURA</a:t>
              </a:r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>
            <a:off x="3022600" y="1981200"/>
            <a:ext cx="4025900" cy="1435100"/>
            <a:chOff x="1608" y="1640"/>
            <a:chExt cx="2536" cy="904"/>
          </a:xfrm>
        </p:grpSpPr>
        <p:sp>
          <p:nvSpPr>
            <p:cNvPr id="70684" name="Rectangle 5"/>
            <p:cNvSpPr>
              <a:spLocks noChangeArrowheads="1"/>
            </p:cNvSpPr>
            <p:nvPr/>
          </p:nvSpPr>
          <p:spPr bwMode="auto">
            <a:xfrm>
              <a:off x="1608" y="1640"/>
              <a:ext cx="2536" cy="90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70685" name="Rectangle 6"/>
            <p:cNvSpPr>
              <a:spLocks noChangeArrowheads="1"/>
            </p:cNvSpPr>
            <p:nvPr/>
          </p:nvSpPr>
          <p:spPr bwMode="auto">
            <a:xfrm>
              <a:off x="1632" y="1688"/>
              <a:ext cx="2512" cy="82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Descrizione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del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COMPORTAMENTO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 sz="2000" i="1"/>
            </a:p>
          </p:txBody>
        </p:sp>
      </p:grpSp>
      <p:grpSp>
        <p:nvGrpSpPr>
          <p:cNvPr id="7201" name="Group 33"/>
          <p:cNvGrpSpPr>
            <a:grpSpLocks/>
          </p:cNvGrpSpPr>
          <p:nvPr/>
        </p:nvGrpSpPr>
        <p:grpSpPr bwMode="auto">
          <a:xfrm>
            <a:off x="3651250" y="3448050"/>
            <a:ext cx="1530350" cy="1016000"/>
            <a:chOff x="2004" y="2564"/>
            <a:chExt cx="964" cy="640"/>
          </a:xfrm>
        </p:grpSpPr>
        <p:sp>
          <p:nvSpPr>
            <p:cNvPr id="70682" name="AutoShape 8"/>
            <p:cNvSpPr>
              <a:spLocks noChangeArrowheads="1"/>
            </p:cNvSpPr>
            <p:nvPr/>
          </p:nvSpPr>
          <p:spPr bwMode="auto">
            <a:xfrm>
              <a:off x="2004" y="2564"/>
              <a:ext cx="544" cy="640"/>
            </a:xfrm>
            <a:prstGeom prst="downArrow">
              <a:avLst>
                <a:gd name="adj1" fmla="val 50000"/>
                <a:gd name="adj2" fmla="val 58829"/>
              </a:avLst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70683" name="Rectangle 9"/>
            <p:cNvSpPr>
              <a:spLocks noChangeArrowheads="1"/>
            </p:cNvSpPr>
            <p:nvPr/>
          </p:nvSpPr>
          <p:spPr bwMode="auto">
            <a:xfrm>
              <a:off x="2400" y="2600"/>
              <a:ext cx="5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Sintesi</a:t>
              </a:r>
            </a:p>
          </p:txBody>
        </p:sp>
      </p:grpSp>
      <p:grpSp>
        <p:nvGrpSpPr>
          <p:cNvPr id="7202" name="Group 34"/>
          <p:cNvGrpSpPr>
            <a:grpSpLocks/>
          </p:cNvGrpSpPr>
          <p:nvPr/>
        </p:nvGrpSpPr>
        <p:grpSpPr bwMode="auto">
          <a:xfrm>
            <a:off x="4832350" y="3448050"/>
            <a:ext cx="1587500" cy="1016000"/>
            <a:chOff x="2748" y="2564"/>
            <a:chExt cx="1000" cy="640"/>
          </a:xfrm>
        </p:grpSpPr>
        <p:sp>
          <p:nvSpPr>
            <p:cNvPr id="70680" name="AutoShape 11"/>
            <p:cNvSpPr>
              <a:spLocks noChangeArrowheads="1"/>
            </p:cNvSpPr>
            <p:nvPr/>
          </p:nvSpPr>
          <p:spPr bwMode="auto">
            <a:xfrm>
              <a:off x="3204" y="2564"/>
              <a:ext cx="544" cy="640"/>
            </a:xfrm>
            <a:prstGeom prst="upArrow">
              <a:avLst>
                <a:gd name="adj1" fmla="val 50000"/>
                <a:gd name="adj2" fmla="val 58818"/>
              </a:avLst>
            </a:prstGeom>
            <a:solidFill>
              <a:schemeClr val="bg1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it-IT" altLang="it-IT"/>
            </a:p>
          </p:txBody>
        </p:sp>
        <p:sp>
          <p:nvSpPr>
            <p:cNvPr id="70681" name="Rectangle 12"/>
            <p:cNvSpPr>
              <a:spLocks noChangeArrowheads="1"/>
            </p:cNvSpPr>
            <p:nvPr/>
          </p:nvSpPr>
          <p:spPr bwMode="auto">
            <a:xfrm>
              <a:off x="2748" y="2954"/>
              <a:ext cx="59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Analisi</a:t>
              </a:r>
            </a:p>
          </p:txBody>
        </p:sp>
      </p:grpSp>
      <p:sp>
        <p:nvSpPr>
          <p:cNvPr id="70662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it-IT" altLang="it-IT" sz="4000" b="1"/>
              <a:t>Analisi &amp; Sintesi</a:t>
            </a:r>
            <a:r>
              <a:rPr lang="it-IT" altLang="it-IT" sz="4000"/>
              <a:t>  </a:t>
            </a:r>
            <a:endParaRPr lang="it-IT" altLang="it-IT" sz="6000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079500" y="990600"/>
            <a:ext cx="1943100" cy="4940300"/>
            <a:chOff x="384" y="1016"/>
            <a:chExt cx="1224" cy="3112"/>
          </a:xfrm>
        </p:grpSpPr>
        <p:grpSp>
          <p:nvGrpSpPr>
            <p:cNvPr id="70672" name="Group 35"/>
            <p:cNvGrpSpPr>
              <a:grpSpLocks/>
            </p:cNvGrpSpPr>
            <p:nvPr/>
          </p:nvGrpSpPr>
          <p:grpSpPr bwMode="auto">
            <a:xfrm>
              <a:off x="384" y="1016"/>
              <a:ext cx="958" cy="3112"/>
              <a:chOff x="384" y="1016"/>
              <a:chExt cx="958" cy="3112"/>
            </a:xfrm>
          </p:grpSpPr>
          <p:sp>
            <p:nvSpPr>
              <p:cNvPr id="70678" name="Line 16"/>
              <p:cNvSpPr>
                <a:spLocks noChangeShapeType="1"/>
              </p:cNvSpPr>
              <p:nvPr/>
            </p:nvSpPr>
            <p:spPr bwMode="auto">
              <a:xfrm flipV="1">
                <a:off x="384" y="1304"/>
                <a:ext cx="0" cy="28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0679" name="Text Box 17"/>
              <p:cNvSpPr txBox="1">
                <a:spLocks noChangeArrowheads="1"/>
              </p:cNvSpPr>
              <p:nvPr/>
            </p:nvSpPr>
            <p:spPr bwMode="auto">
              <a:xfrm>
                <a:off x="384" y="1016"/>
                <a:ext cx="9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astrazione</a:t>
                </a:r>
              </a:p>
            </p:txBody>
          </p:sp>
        </p:grpSp>
        <p:grpSp>
          <p:nvGrpSpPr>
            <p:cNvPr id="70673" name="Group 31"/>
            <p:cNvGrpSpPr>
              <a:grpSpLocks/>
            </p:cNvGrpSpPr>
            <p:nvPr/>
          </p:nvGrpSpPr>
          <p:grpSpPr bwMode="auto">
            <a:xfrm>
              <a:off x="384" y="1440"/>
              <a:ext cx="1224" cy="1160"/>
              <a:chOff x="384" y="1440"/>
              <a:chExt cx="1224" cy="1160"/>
            </a:xfrm>
          </p:grpSpPr>
          <p:grpSp>
            <p:nvGrpSpPr>
              <p:cNvPr id="70674" name="Group 26"/>
              <p:cNvGrpSpPr>
                <a:grpSpLocks/>
              </p:cNvGrpSpPr>
              <p:nvPr/>
            </p:nvGrpSpPr>
            <p:grpSpPr bwMode="auto">
              <a:xfrm>
                <a:off x="384" y="1688"/>
                <a:ext cx="958" cy="912"/>
                <a:chOff x="384" y="1248"/>
                <a:chExt cx="958" cy="912"/>
              </a:xfrm>
            </p:grpSpPr>
            <p:graphicFrame>
              <p:nvGraphicFramePr>
                <p:cNvPr id="70676" name="Object 21"/>
                <p:cNvGraphicFramePr>
                  <a:graphicFrameLocks noChangeAspect="1"/>
                </p:cNvGraphicFramePr>
                <p:nvPr/>
              </p:nvGraphicFramePr>
              <p:xfrm>
                <a:off x="595" y="1248"/>
                <a:ext cx="747" cy="9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Art" r:id="rId7" imgW="1874960" imgH="2288198" progId="MS_ClipArt_Gallery.2">
                        <p:embed/>
                      </p:oleObj>
                    </mc:Choice>
                    <mc:Fallback>
                      <p:oleObj name="ClipArt" r:id="rId7" imgW="1874960" imgH="2288198" progId="MS_ClipArt_Gallery.2">
                        <p:embed/>
                        <p:pic>
                          <p:nvPicPr>
                            <p:cNvPr id="0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5" y="1248"/>
                              <a:ext cx="747" cy="9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0677" name="Line 24"/>
                <p:cNvSpPr>
                  <a:spLocks noChangeShapeType="1"/>
                </p:cNvSpPr>
                <p:nvPr/>
              </p:nvSpPr>
              <p:spPr bwMode="auto">
                <a:xfrm>
                  <a:off x="384" y="2160"/>
                  <a:ext cx="705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70675" name="AutoShape 27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552" cy="248"/>
              </a:xfrm>
              <a:prstGeom prst="wedgeEllipseCallout">
                <a:avLst>
                  <a:gd name="adj1" fmla="val -73370"/>
                  <a:gd name="adj2" fmla="val 12177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cosa fa</a:t>
                </a:r>
              </a:p>
            </p:txBody>
          </p:sp>
        </p:grpSp>
      </p:grpSp>
      <p:grpSp>
        <p:nvGrpSpPr>
          <p:cNvPr id="7198" name="Group 30"/>
          <p:cNvGrpSpPr>
            <a:grpSpLocks/>
          </p:cNvGrpSpPr>
          <p:nvPr/>
        </p:nvGrpSpPr>
        <p:grpSpPr bwMode="auto">
          <a:xfrm>
            <a:off x="1079500" y="3902075"/>
            <a:ext cx="1943100" cy="2028825"/>
            <a:chOff x="384" y="2850"/>
            <a:chExt cx="1224" cy="1278"/>
          </a:xfrm>
        </p:grpSpPr>
        <p:grpSp>
          <p:nvGrpSpPr>
            <p:cNvPr id="70668" name="Group 25"/>
            <p:cNvGrpSpPr>
              <a:grpSpLocks/>
            </p:cNvGrpSpPr>
            <p:nvPr/>
          </p:nvGrpSpPr>
          <p:grpSpPr bwMode="auto">
            <a:xfrm>
              <a:off x="384" y="3216"/>
              <a:ext cx="958" cy="912"/>
              <a:chOff x="384" y="2776"/>
              <a:chExt cx="958" cy="912"/>
            </a:xfrm>
          </p:grpSpPr>
          <p:graphicFrame>
            <p:nvGraphicFramePr>
              <p:cNvPr id="70670" name="Object 18"/>
              <p:cNvGraphicFramePr>
                <a:graphicFrameLocks noChangeAspect="1"/>
              </p:cNvGraphicFramePr>
              <p:nvPr/>
            </p:nvGraphicFramePr>
            <p:xfrm>
              <a:off x="595" y="2776"/>
              <a:ext cx="747" cy="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Art" r:id="rId9" imgW="1874960" imgH="2288198" progId="MS_ClipArt_Gallery.2">
                      <p:embed/>
                    </p:oleObj>
                  </mc:Choice>
                  <mc:Fallback>
                    <p:oleObj name="ClipArt" r:id="rId9" imgW="1874960" imgH="2288198" progId="MS_ClipArt_Gallery.2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5" y="2776"/>
                            <a:ext cx="747" cy="9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671" name="Line 23"/>
              <p:cNvSpPr>
                <a:spLocks noChangeShapeType="1"/>
              </p:cNvSpPr>
              <p:nvPr/>
            </p:nvSpPr>
            <p:spPr bwMode="auto">
              <a:xfrm>
                <a:off x="384" y="3688"/>
                <a:ext cx="705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70669" name="AutoShape 28"/>
            <p:cNvSpPr>
              <a:spLocks noChangeArrowheads="1"/>
            </p:cNvSpPr>
            <p:nvPr/>
          </p:nvSpPr>
          <p:spPr bwMode="auto">
            <a:xfrm>
              <a:off x="912" y="2850"/>
              <a:ext cx="696" cy="354"/>
            </a:xfrm>
            <a:prstGeom prst="wedgeEllipseCallout">
              <a:avLst>
                <a:gd name="adj1" fmla="val -43245"/>
                <a:gd name="adj2" fmla="val 9463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come è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/>
                <a:t>fatta</a:t>
              </a:r>
            </a:p>
          </p:txBody>
        </p:sp>
      </p:grpSp>
      <p:sp>
        <p:nvSpPr>
          <p:cNvPr id="70665" name="AutoShape 38"/>
          <p:cNvSpPr>
            <a:spLocks noChangeArrowheads="1"/>
          </p:cNvSpPr>
          <p:nvPr/>
        </p:nvSpPr>
        <p:spPr bwMode="auto">
          <a:xfrm rot="5400000">
            <a:off x="7208838" y="3163887"/>
            <a:ext cx="1727200" cy="1368425"/>
          </a:xfrm>
          <a:prstGeom prst="cloudCallout">
            <a:avLst>
              <a:gd name="adj1" fmla="val 88329"/>
              <a:gd name="adj2" fmla="val 8186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400" b="0"/>
          </a:p>
        </p:txBody>
      </p:sp>
      <p:sp>
        <p:nvSpPr>
          <p:cNvPr id="70666" name="AutoShape 39"/>
          <p:cNvSpPr>
            <a:spLocks noChangeArrowheads="1"/>
          </p:cNvSpPr>
          <p:nvPr/>
        </p:nvSpPr>
        <p:spPr bwMode="auto">
          <a:xfrm rot="5400000">
            <a:off x="7208838" y="3163887"/>
            <a:ext cx="1727200" cy="1368425"/>
          </a:xfrm>
          <a:prstGeom prst="cloudCallout">
            <a:avLst>
              <a:gd name="adj1" fmla="val -89431"/>
              <a:gd name="adj2" fmla="val 8338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1400" b="0">
              <a:solidFill>
                <a:srgbClr val="000066"/>
              </a:solidFill>
            </a:endParaRPr>
          </a:p>
        </p:txBody>
      </p:sp>
      <p:sp>
        <p:nvSpPr>
          <p:cNvPr id="70667" name="Text Box 40"/>
          <p:cNvSpPr txBox="1">
            <a:spLocks noChangeArrowheads="1"/>
          </p:cNvSpPr>
          <p:nvPr/>
        </p:nvSpPr>
        <p:spPr bwMode="auto">
          <a:xfrm>
            <a:off x="7421563" y="3603625"/>
            <a:ext cx="1301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Macchina</a:t>
            </a:r>
            <a:b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</a:br>
            <a:r>
              <a:rPr lang="it-IT" altLang="it-IT" sz="2000">
                <a:solidFill>
                  <a:srgbClr val="000066"/>
                </a:solidFill>
                <a:latin typeface="Comic Sans MS" panose="030F0702030302020204" pitchFamily="66" charset="0"/>
              </a:rPr>
              <a:t>digitale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tomobile che fren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RPAS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MBAL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IMBAL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60350"/>
            <a:ext cx="8147050" cy="1439863"/>
          </a:xfrm>
        </p:spPr>
        <p:txBody>
          <a:bodyPr lIns="82058" tIns="41029" rIns="82058" bIns="41029" anchor="t"/>
          <a:lstStyle/>
          <a:p>
            <a:r>
              <a:rPr lang="it-IT" altLang="it-IT" sz="2800">
                <a:solidFill>
                  <a:srgbClr val="FF0000"/>
                </a:solidFill>
              </a:rPr>
              <a:t>ESEMPI DI MACCHINE DIGITALI</a:t>
            </a:r>
            <a:br>
              <a:rPr lang="it-IT" altLang="it-IT" sz="2800">
                <a:solidFill>
                  <a:srgbClr val="FF0000"/>
                </a:solidFill>
              </a:rPr>
            </a:br>
            <a:r>
              <a:rPr lang="it-IT" altLang="it-IT" sz="2800">
                <a:solidFill>
                  <a:srgbClr val="FF0000"/>
                </a:solidFill>
              </a:rPr>
              <a:t> o di apparati che contengono al loro interno </a:t>
            </a:r>
            <a:br>
              <a:rPr lang="it-IT" altLang="it-IT" sz="2800">
                <a:solidFill>
                  <a:srgbClr val="FF0000"/>
                </a:solidFill>
              </a:rPr>
            </a:br>
            <a:r>
              <a:rPr lang="it-IT" altLang="it-IT" sz="2800">
                <a:solidFill>
                  <a:srgbClr val="FF0000"/>
                </a:solidFill>
              </a:rPr>
              <a:t>macchine digitali </a:t>
            </a:r>
            <a:br>
              <a:rPr lang="it-IT" altLang="it-IT" sz="2800">
                <a:solidFill>
                  <a:srgbClr val="FF0000"/>
                </a:solidFill>
              </a:rPr>
            </a:br>
            <a:endParaRPr lang="it-IT" altLang="it-IT" sz="2800">
              <a:solidFill>
                <a:srgbClr val="FF0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03375"/>
            <a:ext cx="7416800" cy="3816350"/>
          </a:xfrm>
        </p:spPr>
        <p:txBody>
          <a:bodyPr lIns="82058" tIns="41029" rIns="82058" bIns="41029"/>
          <a:lstStyle/>
          <a:p>
            <a:pPr defTabSz="914400">
              <a:spcBef>
                <a:spcPct val="10000"/>
              </a:spcBef>
              <a:defRPr/>
            </a:pPr>
            <a:r>
              <a:rPr lang="it-IT" altLang="it-IT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I calcolatori e i telefonini </a:t>
            </a:r>
          </a:p>
          <a:p>
            <a:pPr defTabSz="914400">
              <a:spcBef>
                <a:spcPct val="10000"/>
              </a:spcBef>
              <a:defRPr/>
            </a:pPr>
            <a:r>
              <a:rPr lang="it-IT" altLang="it-IT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Le centrali telefoniche e le stazioni radio base della rete mobile  </a:t>
            </a:r>
          </a:p>
          <a:p>
            <a:pPr defTabSz="914400">
              <a:spcBef>
                <a:spcPct val="10000"/>
              </a:spcBef>
              <a:defRPr/>
            </a:pPr>
            <a:r>
              <a:rPr lang="it-IT" altLang="it-IT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I router e i server di Internet</a:t>
            </a:r>
          </a:p>
          <a:p>
            <a:pPr defTabSz="914400">
              <a:spcBef>
                <a:spcPct val="10000"/>
              </a:spcBef>
              <a:defRPr/>
            </a:pPr>
            <a:r>
              <a:rPr lang="it-IT" altLang="it-IT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Gli elettrodomestici e i sistemi </a:t>
            </a:r>
            <a:r>
              <a:rPr lang="it-IT" altLang="it-IT" sz="20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domotici</a:t>
            </a:r>
            <a:endParaRPr lang="it-IT" altLang="it-IT" sz="2000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defTabSz="914400">
              <a:spcBef>
                <a:spcPct val="10000"/>
              </a:spcBef>
              <a:defRPr/>
            </a:pPr>
            <a:r>
              <a:rPr lang="it-IT" altLang="it-IT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Gli strumenti di misura, biomedici, scientifici, industriali </a:t>
            </a:r>
          </a:p>
          <a:p>
            <a:pPr defTabSz="914400">
              <a:spcBef>
                <a:spcPct val="10000"/>
              </a:spcBef>
              <a:defRPr/>
            </a:pPr>
            <a:r>
              <a:rPr lang="it-IT" altLang="it-IT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Le macchine automatiche</a:t>
            </a:r>
          </a:p>
          <a:p>
            <a:pPr defTabSz="914400">
              <a:spcBef>
                <a:spcPct val="10000"/>
              </a:spcBef>
              <a:defRPr/>
            </a:pPr>
            <a:r>
              <a:rPr lang="it-IT" altLang="it-IT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Le piattaforme e i call center</a:t>
            </a:r>
          </a:p>
          <a:p>
            <a:pPr defTabSz="914400">
              <a:spcBef>
                <a:spcPct val="10000"/>
              </a:spcBef>
              <a:defRPr/>
            </a:pPr>
            <a:r>
              <a:rPr lang="it-IT" altLang="it-IT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I grandi data center</a:t>
            </a:r>
          </a:p>
          <a:p>
            <a:pPr defTabSz="914400">
              <a:spcBef>
                <a:spcPct val="10000"/>
              </a:spcBef>
              <a:defRPr/>
            </a:pPr>
            <a:r>
              <a:rPr lang="it-IT" altLang="it-IT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I sistemi di monitoraggio e i relativi sensori</a:t>
            </a:r>
          </a:p>
          <a:p>
            <a:pPr defTabSz="914400">
              <a:spcBef>
                <a:spcPct val="10000"/>
              </a:spcBef>
              <a:defRPr/>
            </a:pPr>
            <a:r>
              <a:rPr lang="it-IT" altLang="it-IT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I mezzi di trasporto </a:t>
            </a:r>
            <a:r>
              <a:rPr lang="it-IT" altLang="it-IT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(treni, navi, aerei, automobili (&gt;100),…) </a:t>
            </a:r>
            <a:r>
              <a:rPr lang="it-IT" altLang="it-IT" sz="2000" dirty="0">
                <a:solidFill>
                  <a:srgbClr val="000066"/>
                </a:solidFill>
                <a:cs typeface="Times New Roman" panose="02020603050405020304" pitchFamily="18" charset="0"/>
              </a:rPr>
              <a:t>e le relative infrastrutture</a:t>
            </a:r>
          </a:p>
          <a:p>
            <a:pPr defTabSz="914400">
              <a:spcBef>
                <a:spcPct val="10000"/>
              </a:spcBef>
              <a:defRPr/>
            </a:pPr>
            <a:endParaRPr lang="it-IT" altLang="it-IT" sz="2000" dirty="0">
              <a:solidFill>
                <a:srgbClr val="000066"/>
              </a:solidFill>
              <a:cs typeface="Times New Roman" panose="02020603050405020304" pitchFamily="18" charset="0"/>
            </a:endParaRPr>
          </a:p>
          <a:p>
            <a:pPr marL="0" indent="0" defTabSz="914400">
              <a:spcBef>
                <a:spcPct val="10000"/>
              </a:spcBef>
              <a:buFontTx/>
              <a:buNone/>
              <a:defRPr/>
            </a:pPr>
            <a:endParaRPr lang="it-IT" altLang="it-IT" sz="2000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7544" y="5419725"/>
            <a:ext cx="8534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it-IT" altLang="it-IT" sz="2000" b="0" dirty="0">
                <a:solidFill>
                  <a:srgbClr val="00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Tutti questi oggetti sono oggetti «artificiali», contengono al loro interno una o più </a:t>
            </a:r>
            <a:r>
              <a:rPr lang="it-IT" altLang="it-IT" sz="2000" b="0" i="1" dirty="0">
                <a:solidFill>
                  <a:srgbClr val="00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macchine digitali  </a:t>
            </a:r>
            <a:r>
              <a:rPr lang="it-IT" altLang="it-IT" sz="2000" b="0" dirty="0">
                <a:solidFill>
                  <a:srgbClr val="00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(solitamente calcolatori), solitamente </a:t>
            </a:r>
            <a:r>
              <a:rPr lang="it-IT" altLang="it-IT" sz="2000" b="0" i="1" dirty="0">
                <a:solidFill>
                  <a:srgbClr val="00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interconnesse</a:t>
            </a:r>
            <a:endParaRPr lang="it-IT" altLang="it-IT" sz="2800" b="0" i="1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05966" y="6143000"/>
            <a:ext cx="7886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it-IT" sz="1400" dirty="0"/>
            </a:br>
            <a:r>
              <a:rPr lang="it-IT" sz="1400" dirty="0">
                <a:hlinkClick r:id="rId3"/>
              </a:rPr>
              <a:t>https://www.ilsole24ore.com/art/carenza-ingegneri-elettronici-imprese-lanciano-l-allarme-AFmhZTq</a:t>
            </a:r>
            <a:endParaRPr lang="it-IT" sz="1050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4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r>
              <a:rPr lang="it-IT" altLang="it-IT" sz="4000" b="1"/>
              <a:t>Analisi &amp; Sintesi</a:t>
            </a:r>
            <a:r>
              <a:rPr lang="it-IT" altLang="it-IT" sz="4000"/>
              <a:t>  </a:t>
            </a:r>
            <a:endParaRPr lang="it-IT" altLang="it-IT" sz="6000"/>
          </a:p>
        </p:txBody>
      </p:sp>
      <p:grpSp>
        <p:nvGrpSpPr>
          <p:cNvPr id="72707" name="Group 15"/>
          <p:cNvGrpSpPr>
            <a:grpSpLocks/>
          </p:cNvGrpSpPr>
          <p:nvPr/>
        </p:nvGrpSpPr>
        <p:grpSpPr bwMode="auto">
          <a:xfrm>
            <a:off x="1079500" y="990600"/>
            <a:ext cx="1943100" cy="4940300"/>
            <a:chOff x="384" y="1016"/>
            <a:chExt cx="1224" cy="3112"/>
          </a:xfrm>
        </p:grpSpPr>
        <p:grpSp>
          <p:nvGrpSpPr>
            <p:cNvPr id="72732" name="Group 16"/>
            <p:cNvGrpSpPr>
              <a:grpSpLocks/>
            </p:cNvGrpSpPr>
            <p:nvPr/>
          </p:nvGrpSpPr>
          <p:grpSpPr bwMode="auto">
            <a:xfrm>
              <a:off x="384" y="1016"/>
              <a:ext cx="958" cy="3112"/>
              <a:chOff x="384" y="1016"/>
              <a:chExt cx="958" cy="3112"/>
            </a:xfrm>
          </p:grpSpPr>
          <p:sp>
            <p:nvSpPr>
              <p:cNvPr id="72738" name="Line 17"/>
              <p:cNvSpPr>
                <a:spLocks noChangeShapeType="1"/>
              </p:cNvSpPr>
              <p:nvPr/>
            </p:nvSpPr>
            <p:spPr bwMode="auto">
              <a:xfrm flipV="1">
                <a:off x="384" y="1304"/>
                <a:ext cx="0" cy="28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739" name="Text Box 18"/>
              <p:cNvSpPr txBox="1">
                <a:spLocks noChangeArrowheads="1"/>
              </p:cNvSpPr>
              <p:nvPr/>
            </p:nvSpPr>
            <p:spPr bwMode="auto">
              <a:xfrm>
                <a:off x="384" y="1016"/>
                <a:ext cx="95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astrazione</a:t>
                </a:r>
              </a:p>
            </p:txBody>
          </p:sp>
        </p:grpSp>
        <p:grpSp>
          <p:nvGrpSpPr>
            <p:cNvPr id="72733" name="Group 19"/>
            <p:cNvGrpSpPr>
              <a:grpSpLocks/>
            </p:cNvGrpSpPr>
            <p:nvPr/>
          </p:nvGrpSpPr>
          <p:grpSpPr bwMode="auto">
            <a:xfrm>
              <a:off x="384" y="1440"/>
              <a:ext cx="1224" cy="1160"/>
              <a:chOff x="384" y="1440"/>
              <a:chExt cx="1224" cy="1160"/>
            </a:xfrm>
          </p:grpSpPr>
          <p:grpSp>
            <p:nvGrpSpPr>
              <p:cNvPr id="72734" name="Group 20"/>
              <p:cNvGrpSpPr>
                <a:grpSpLocks/>
              </p:cNvGrpSpPr>
              <p:nvPr/>
            </p:nvGrpSpPr>
            <p:grpSpPr bwMode="auto">
              <a:xfrm>
                <a:off x="384" y="1688"/>
                <a:ext cx="958" cy="912"/>
                <a:chOff x="384" y="1248"/>
                <a:chExt cx="958" cy="912"/>
              </a:xfrm>
            </p:grpSpPr>
            <p:graphicFrame>
              <p:nvGraphicFramePr>
                <p:cNvPr id="72736" name="Object 21"/>
                <p:cNvGraphicFramePr>
                  <a:graphicFrameLocks noChangeAspect="1"/>
                </p:cNvGraphicFramePr>
                <p:nvPr/>
              </p:nvGraphicFramePr>
              <p:xfrm>
                <a:off x="595" y="1248"/>
                <a:ext cx="747" cy="9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Art" r:id="rId3" imgW="1874960" imgH="2288198" progId="MS_ClipArt_Gallery.2">
                        <p:embed/>
                      </p:oleObj>
                    </mc:Choice>
                    <mc:Fallback>
                      <p:oleObj name="ClipArt" r:id="rId3" imgW="1874960" imgH="2288198" progId="MS_ClipArt_Gallery.2">
                        <p:embed/>
                        <p:pic>
                          <p:nvPicPr>
                            <p:cNvPr id="0" name="Object 2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5" y="1248"/>
                              <a:ext cx="747" cy="9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737" name="Line 22"/>
                <p:cNvSpPr>
                  <a:spLocks noChangeShapeType="1"/>
                </p:cNvSpPr>
                <p:nvPr/>
              </p:nvSpPr>
              <p:spPr bwMode="auto">
                <a:xfrm>
                  <a:off x="384" y="2160"/>
                  <a:ext cx="705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72735" name="AutoShape 23"/>
              <p:cNvSpPr>
                <a:spLocks noChangeArrowheads="1"/>
              </p:cNvSpPr>
              <p:nvPr/>
            </p:nvSpPr>
            <p:spPr bwMode="auto">
              <a:xfrm>
                <a:off x="1056" y="1440"/>
                <a:ext cx="552" cy="248"/>
              </a:xfrm>
              <a:prstGeom prst="wedgeEllipseCallout">
                <a:avLst>
                  <a:gd name="adj1" fmla="val -73370"/>
                  <a:gd name="adj2" fmla="val 12177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cosa fa</a:t>
                </a:r>
              </a:p>
            </p:txBody>
          </p:sp>
        </p:grpSp>
      </p:grpSp>
      <p:grpSp>
        <p:nvGrpSpPr>
          <p:cNvPr id="72708" name="Group 35"/>
          <p:cNvGrpSpPr>
            <a:grpSpLocks/>
          </p:cNvGrpSpPr>
          <p:nvPr/>
        </p:nvGrpSpPr>
        <p:grpSpPr bwMode="auto">
          <a:xfrm>
            <a:off x="1079500" y="1981200"/>
            <a:ext cx="7677150" cy="3949700"/>
            <a:chOff x="680" y="1248"/>
            <a:chExt cx="4836" cy="2488"/>
          </a:xfrm>
        </p:grpSpPr>
        <p:grpSp>
          <p:nvGrpSpPr>
            <p:cNvPr id="72709" name="Group 2"/>
            <p:cNvGrpSpPr>
              <a:grpSpLocks/>
            </p:cNvGrpSpPr>
            <p:nvPr/>
          </p:nvGrpSpPr>
          <p:grpSpPr bwMode="auto">
            <a:xfrm>
              <a:off x="1928" y="2832"/>
              <a:ext cx="2536" cy="904"/>
              <a:chOff x="1632" y="3224"/>
              <a:chExt cx="2536" cy="904"/>
            </a:xfrm>
          </p:grpSpPr>
          <p:sp>
            <p:nvSpPr>
              <p:cNvPr id="72730" name="Rectangle 3"/>
              <p:cNvSpPr>
                <a:spLocks noChangeArrowheads="1"/>
              </p:cNvSpPr>
              <p:nvPr/>
            </p:nvSpPr>
            <p:spPr bwMode="auto">
              <a:xfrm>
                <a:off x="1632" y="3224"/>
                <a:ext cx="2536" cy="904"/>
              </a:xfrm>
              <a:prstGeom prst="rect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2731" name="Rectangle 4"/>
              <p:cNvSpPr>
                <a:spLocks noChangeArrowheads="1"/>
              </p:cNvSpPr>
              <p:nvPr/>
            </p:nvSpPr>
            <p:spPr bwMode="auto">
              <a:xfrm>
                <a:off x="1656" y="3360"/>
                <a:ext cx="2512" cy="634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Descrizione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della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STRUTTURA</a:t>
                </a:r>
              </a:p>
            </p:txBody>
          </p:sp>
        </p:grpSp>
        <p:grpSp>
          <p:nvGrpSpPr>
            <p:cNvPr id="72710" name="Group 5"/>
            <p:cNvGrpSpPr>
              <a:grpSpLocks/>
            </p:cNvGrpSpPr>
            <p:nvPr/>
          </p:nvGrpSpPr>
          <p:grpSpPr bwMode="auto">
            <a:xfrm>
              <a:off x="1904" y="1248"/>
              <a:ext cx="2536" cy="904"/>
              <a:chOff x="1608" y="1640"/>
              <a:chExt cx="2536" cy="904"/>
            </a:xfrm>
          </p:grpSpPr>
          <p:sp>
            <p:nvSpPr>
              <p:cNvPr id="72728" name="Rectangle 6"/>
              <p:cNvSpPr>
                <a:spLocks noChangeArrowheads="1"/>
              </p:cNvSpPr>
              <p:nvPr/>
            </p:nvSpPr>
            <p:spPr bwMode="auto">
              <a:xfrm>
                <a:off x="1608" y="1640"/>
                <a:ext cx="2536" cy="90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2729" name="Rectangle 7"/>
              <p:cNvSpPr>
                <a:spLocks noChangeArrowheads="1"/>
              </p:cNvSpPr>
              <p:nvPr/>
            </p:nvSpPr>
            <p:spPr bwMode="auto">
              <a:xfrm>
                <a:off x="1632" y="1688"/>
                <a:ext cx="2512" cy="82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Descrizione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del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COMPORTAMENTO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000" i="1"/>
              </a:p>
            </p:txBody>
          </p:sp>
        </p:grpSp>
        <p:grpSp>
          <p:nvGrpSpPr>
            <p:cNvPr id="72711" name="Group 8"/>
            <p:cNvGrpSpPr>
              <a:grpSpLocks/>
            </p:cNvGrpSpPr>
            <p:nvPr/>
          </p:nvGrpSpPr>
          <p:grpSpPr bwMode="auto">
            <a:xfrm>
              <a:off x="2300" y="2172"/>
              <a:ext cx="964" cy="640"/>
              <a:chOff x="2004" y="2564"/>
              <a:chExt cx="964" cy="640"/>
            </a:xfrm>
          </p:grpSpPr>
          <p:sp>
            <p:nvSpPr>
              <p:cNvPr id="72726" name="AutoShape 9"/>
              <p:cNvSpPr>
                <a:spLocks noChangeArrowheads="1"/>
              </p:cNvSpPr>
              <p:nvPr/>
            </p:nvSpPr>
            <p:spPr bwMode="auto">
              <a:xfrm>
                <a:off x="2004" y="2564"/>
                <a:ext cx="544" cy="640"/>
              </a:xfrm>
              <a:prstGeom prst="downArrow">
                <a:avLst>
                  <a:gd name="adj1" fmla="val 50000"/>
                  <a:gd name="adj2" fmla="val 58829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2727" name="Rectangle 10"/>
              <p:cNvSpPr>
                <a:spLocks noChangeArrowheads="1"/>
              </p:cNvSpPr>
              <p:nvPr/>
            </p:nvSpPr>
            <p:spPr bwMode="auto">
              <a:xfrm>
                <a:off x="2400" y="2600"/>
                <a:ext cx="56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Sintesi</a:t>
                </a:r>
              </a:p>
            </p:txBody>
          </p:sp>
        </p:grpSp>
        <p:grpSp>
          <p:nvGrpSpPr>
            <p:cNvPr id="72712" name="Group 11"/>
            <p:cNvGrpSpPr>
              <a:grpSpLocks/>
            </p:cNvGrpSpPr>
            <p:nvPr/>
          </p:nvGrpSpPr>
          <p:grpSpPr bwMode="auto">
            <a:xfrm>
              <a:off x="3044" y="2172"/>
              <a:ext cx="1000" cy="640"/>
              <a:chOff x="2748" y="2564"/>
              <a:chExt cx="1000" cy="640"/>
            </a:xfrm>
          </p:grpSpPr>
          <p:sp>
            <p:nvSpPr>
              <p:cNvPr id="72724" name="AutoShape 12"/>
              <p:cNvSpPr>
                <a:spLocks noChangeArrowheads="1"/>
              </p:cNvSpPr>
              <p:nvPr/>
            </p:nvSpPr>
            <p:spPr bwMode="auto">
              <a:xfrm>
                <a:off x="3204" y="2564"/>
                <a:ext cx="544" cy="640"/>
              </a:xfrm>
              <a:prstGeom prst="upArrow">
                <a:avLst>
                  <a:gd name="adj1" fmla="val 50000"/>
                  <a:gd name="adj2" fmla="val 58818"/>
                </a:avLst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2725" name="Rectangle 13"/>
              <p:cNvSpPr>
                <a:spLocks noChangeArrowheads="1"/>
              </p:cNvSpPr>
              <p:nvPr/>
            </p:nvSpPr>
            <p:spPr bwMode="auto">
              <a:xfrm>
                <a:off x="2748" y="2954"/>
                <a:ext cx="59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Analisi</a:t>
                </a:r>
              </a:p>
            </p:txBody>
          </p:sp>
        </p:grpSp>
        <p:grpSp>
          <p:nvGrpSpPr>
            <p:cNvPr id="72713" name="Group 24"/>
            <p:cNvGrpSpPr>
              <a:grpSpLocks/>
            </p:cNvGrpSpPr>
            <p:nvPr/>
          </p:nvGrpSpPr>
          <p:grpSpPr bwMode="auto">
            <a:xfrm>
              <a:off x="680" y="2458"/>
              <a:ext cx="1224" cy="1278"/>
              <a:chOff x="384" y="2850"/>
              <a:chExt cx="1224" cy="1278"/>
            </a:xfrm>
          </p:grpSpPr>
          <p:grpSp>
            <p:nvGrpSpPr>
              <p:cNvPr id="72720" name="Group 25"/>
              <p:cNvGrpSpPr>
                <a:grpSpLocks/>
              </p:cNvGrpSpPr>
              <p:nvPr/>
            </p:nvGrpSpPr>
            <p:grpSpPr bwMode="auto">
              <a:xfrm>
                <a:off x="384" y="3216"/>
                <a:ext cx="958" cy="912"/>
                <a:chOff x="384" y="2776"/>
                <a:chExt cx="958" cy="912"/>
              </a:xfrm>
            </p:grpSpPr>
            <p:graphicFrame>
              <p:nvGraphicFramePr>
                <p:cNvPr id="72722" name="Object 26"/>
                <p:cNvGraphicFramePr>
                  <a:graphicFrameLocks noChangeAspect="1"/>
                </p:cNvGraphicFramePr>
                <p:nvPr/>
              </p:nvGraphicFramePr>
              <p:xfrm>
                <a:off x="595" y="2776"/>
                <a:ext cx="747" cy="9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Art" r:id="rId5" imgW="1874960" imgH="2288198" progId="MS_ClipArt_Gallery.2">
                        <p:embed/>
                      </p:oleObj>
                    </mc:Choice>
                    <mc:Fallback>
                      <p:oleObj name="ClipArt" r:id="rId5" imgW="1874960" imgH="2288198" progId="MS_ClipArt_Gallery.2">
                        <p:embed/>
                        <p:pic>
                          <p:nvPicPr>
                            <p:cNvPr id="0" name="Object 2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5" y="2776"/>
                              <a:ext cx="747" cy="9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2723" name="Line 27"/>
                <p:cNvSpPr>
                  <a:spLocks noChangeShapeType="1"/>
                </p:cNvSpPr>
                <p:nvPr/>
              </p:nvSpPr>
              <p:spPr bwMode="auto">
                <a:xfrm>
                  <a:off x="384" y="3688"/>
                  <a:ext cx="705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72721" name="AutoShape 28"/>
              <p:cNvSpPr>
                <a:spLocks noChangeArrowheads="1"/>
              </p:cNvSpPr>
              <p:nvPr/>
            </p:nvSpPr>
            <p:spPr bwMode="auto">
              <a:xfrm>
                <a:off x="912" y="2850"/>
                <a:ext cx="696" cy="354"/>
              </a:xfrm>
              <a:prstGeom prst="wedgeEllipseCallout">
                <a:avLst>
                  <a:gd name="adj1" fmla="val -43245"/>
                  <a:gd name="adj2" fmla="val 9463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come è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fatta</a:t>
                </a:r>
              </a:p>
            </p:txBody>
          </p:sp>
        </p:grpSp>
        <p:sp>
          <p:nvSpPr>
            <p:cNvPr id="72714" name="AutoShape 29"/>
            <p:cNvSpPr>
              <a:spLocks noChangeArrowheads="1"/>
            </p:cNvSpPr>
            <p:nvPr/>
          </p:nvSpPr>
          <p:spPr bwMode="auto">
            <a:xfrm rot="5400000">
              <a:off x="4541" y="1993"/>
              <a:ext cx="1088" cy="862"/>
            </a:xfrm>
            <a:prstGeom prst="cloudCallout">
              <a:avLst>
                <a:gd name="adj1" fmla="val 88329"/>
                <a:gd name="adj2" fmla="val 8186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it-IT" sz="1400" b="0"/>
            </a:p>
          </p:txBody>
        </p:sp>
        <p:sp>
          <p:nvSpPr>
            <p:cNvPr id="72715" name="AutoShape 30"/>
            <p:cNvSpPr>
              <a:spLocks noChangeArrowheads="1"/>
            </p:cNvSpPr>
            <p:nvPr/>
          </p:nvSpPr>
          <p:spPr bwMode="auto">
            <a:xfrm rot="5400000">
              <a:off x="4541" y="1993"/>
              <a:ext cx="1088" cy="862"/>
            </a:xfrm>
            <a:prstGeom prst="cloudCallout">
              <a:avLst>
                <a:gd name="adj1" fmla="val -89431"/>
                <a:gd name="adj2" fmla="val 8338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it-IT" sz="1400" b="0"/>
            </a:p>
          </p:txBody>
        </p:sp>
        <p:sp>
          <p:nvSpPr>
            <p:cNvPr id="72716" name="Text Box 31"/>
            <p:cNvSpPr txBox="1">
              <a:spLocks noChangeArrowheads="1"/>
            </p:cNvSpPr>
            <p:nvPr/>
          </p:nvSpPr>
          <p:spPr bwMode="auto">
            <a:xfrm>
              <a:off x="4675" y="2270"/>
              <a:ext cx="82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it-IT" altLang="it-IT" sz="2000">
                  <a:solidFill>
                    <a:srgbClr val="000066"/>
                  </a:solidFill>
                  <a:latin typeface="Comic Sans MS" panose="030F0702030302020204" pitchFamily="66" charset="0"/>
                </a:rPr>
                <a:t>Macchina</a:t>
              </a:r>
              <a:br>
                <a:rPr lang="it-IT" altLang="it-IT" sz="2000">
                  <a:solidFill>
                    <a:srgbClr val="000066"/>
                  </a:solidFill>
                  <a:latin typeface="Comic Sans MS" panose="030F0702030302020204" pitchFamily="66" charset="0"/>
                </a:rPr>
              </a:br>
              <a:r>
                <a:rPr lang="it-IT" altLang="it-IT" sz="2000">
                  <a:solidFill>
                    <a:srgbClr val="000066"/>
                  </a:solidFill>
                  <a:latin typeface="Comic Sans MS" panose="030F0702030302020204" pitchFamily="66" charset="0"/>
                </a:rPr>
                <a:t>digitale</a:t>
              </a:r>
            </a:p>
          </p:txBody>
        </p:sp>
        <p:sp>
          <p:nvSpPr>
            <p:cNvPr id="72717" name="Rectangle 32"/>
            <p:cNvSpPr>
              <a:spLocks noChangeArrowheads="1"/>
            </p:cNvSpPr>
            <p:nvPr/>
          </p:nvSpPr>
          <p:spPr bwMode="auto">
            <a:xfrm>
              <a:off x="2905" y="2391"/>
              <a:ext cx="41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esito</a:t>
              </a:r>
            </a:p>
          </p:txBody>
        </p:sp>
        <p:sp>
          <p:nvSpPr>
            <p:cNvPr id="72718" name="Rectangle 33"/>
            <p:cNvSpPr>
              <a:spLocks noChangeArrowheads="1"/>
            </p:cNvSpPr>
            <p:nvPr/>
          </p:nvSpPr>
          <p:spPr bwMode="auto">
            <a:xfrm>
              <a:off x="3834" y="2210"/>
              <a:ext cx="5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univoco</a:t>
              </a:r>
            </a:p>
          </p:txBody>
        </p:sp>
        <p:sp>
          <p:nvSpPr>
            <p:cNvPr id="72719" name="Rectangle 34"/>
            <p:cNvSpPr>
              <a:spLocks noChangeArrowheads="1"/>
            </p:cNvSpPr>
            <p:nvPr/>
          </p:nvSpPr>
          <p:spPr bwMode="auto">
            <a:xfrm>
              <a:off x="1842" y="2467"/>
              <a:ext cx="54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non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>
                  <a:solidFill>
                    <a:srgbClr val="FF0000"/>
                  </a:solidFill>
                  <a:latin typeface="Comic Sans MS" panose="030F0702030302020204" pitchFamily="66" charset="0"/>
                </a:rPr>
                <a:t>univoco</a:t>
              </a: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425450"/>
            <a:ext cx="8193087" cy="990600"/>
          </a:xfrm>
        </p:spPr>
        <p:txBody>
          <a:bodyPr/>
          <a:lstStyle/>
          <a:p>
            <a:r>
              <a:rPr lang="it-IT" altLang="it-IT" sz="2800" b="1">
                <a:solidFill>
                  <a:schemeClr val="tx1"/>
                </a:solidFill>
              </a:rPr>
              <a:t>Approccio gerarchico alla descrizione </a:t>
            </a:r>
            <a:br>
              <a:rPr lang="it-IT" altLang="it-IT" sz="2800" b="1">
                <a:solidFill>
                  <a:schemeClr val="tx1"/>
                </a:solidFill>
              </a:rPr>
            </a:br>
            <a:r>
              <a:rPr lang="it-IT" altLang="it-IT" sz="2800" b="1">
                <a:solidFill>
                  <a:schemeClr val="tx1"/>
                </a:solidFill>
              </a:rPr>
              <a:t>di una macchina digitale (Livelli di descrizione)</a:t>
            </a:r>
            <a:endParaRPr lang="it-IT" altLang="it-IT" b="1">
              <a:solidFill>
                <a:schemeClr val="bg1"/>
              </a:solidFill>
            </a:endParaRPr>
          </a:p>
        </p:txBody>
      </p:sp>
      <p:grpSp>
        <p:nvGrpSpPr>
          <p:cNvPr id="74755" name="Group 59"/>
          <p:cNvGrpSpPr>
            <a:grpSpLocks/>
          </p:cNvGrpSpPr>
          <p:nvPr/>
        </p:nvGrpSpPr>
        <p:grpSpPr bwMode="auto">
          <a:xfrm>
            <a:off x="76200" y="1627188"/>
            <a:ext cx="8658225" cy="4741862"/>
            <a:chOff x="48" y="1025"/>
            <a:chExt cx="5454" cy="2987"/>
          </a:xfrm>
        </p:grpSpPr>
        <p:sp>
          <p:nvSpPr>
            <p:cNvPr id="74756" name="Rectangle 4"/>
            <p:cNvSpPr>
              <a:spLocks noChangeArrowheads="1"/>
            </p:cNvSpPr>
            <p:nvPr/>
          </p:nvSpPr>
          <p:spPr bwMode="auto">
            <a:xfrm>
              <a:off x="48" y="2094"/>
              <a:ext cx="372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2400" b="0"/>
                <a:t> Ogni livello di questa gerarchia individua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strutture formate da </a:t>
              </a:r>
              <a:r>
                <a:rPr lang="it-IT" altLang="it-IT" sz="2400"/>
                <a:t>componenti  “astratti”</a:t>
              </a:r>
              <a:r>
                <a:rPr lang="it-IT" altLang="it-IT" sz="2400" b="0"/>
                <a:t>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la cui struttura è definita nel livello sottostante</a:t>
              </a:r>
              <a:r>
                <a:rPr lang="it-IT" altLang="it-IT" sz="2400" b="0" i="1"/>
                <a:t> </a:t>
              </a:r>
            </a:p>
          </p:txBody>
        </p:sp>
        <p:sp>
          <p:nvSpPr>
            <p:cNvPr id="74757" name="Rectangle 5"/>
            <p:cNvSpPr>
              <a:spLocks noChangeArrowheads="1"/>
            </p:cNvSpPr>
            <p:nvPr/>
          </p:nvSpPr>
          <p:spPr bwMode="auto">
            <a:xfrm>
              <a:off x="48" y="3264"/>
              <a:ext cx="461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 Scendendo dall’alto verso il basso </a:t>
              </a:r>
            </a:p>
            <a:p>
              <a:pPr>
                <a:spcBef>
                  <a:spcPct val="0"/>
                </a:spcBef>
              </a:pPr>
              <a:r>
                <a:rPr lang="it-IT" altLang="it-IT" sz="2400" u="sng"/>
                <a:t>aumenta il numero</a:t>
              </a:r>
              <a:r>
                <a:rPr lang="it-IT" altLang="it-IT" sz="2400" b="0"/>
                <a:t> di componenti</a:t>
              </a:r>
            </a:p>
            <a:p>
              <a:pPr>
                <a:spcBef>
                  <a:spcPct val="0"/>
                </a:spcBef>
              </a:pPr>
              <a:r>
                <a:rPr lang="it-IT" altLang="it-IT" sz="2400" u="sng"/>
                <a:t>diminuisce la complessità</a:t>
              </a:r>
              <a:r>
                <a:rPr lang="it-IT" altLang="it-IT" sz="2400" b="0"/>
                <a:t> dell’azione svolta da ciascuno</a:t>
              </a:r>
              <a:endParaRPr lang="it-IT" altLang="it-IT" sz="2400" b="0" i="1"/>
            </a:p>
          </p:txBody>
        </p:sp>
        <p:sp>
          <p:nvSpPr>
            <p:cNvPr id="74758" name="Text Box 6"/>
            <p:cNvSpPr txBox="1">
              <a:spLocks noChangeArrowheads="1"/>
            </p:cNvSpPr>
            <p:nvPr/>
          </p:nvSpPr>
          <p:spPr bwMode="auto">
            <a:xfrm>
              <a:off x="48" y="1101"/>
              <a:ext cx="3264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2400" b="0"/>
                <a:t> La descrizione del comportamento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può essere </a:t>
              </a:r>
              <a:r>
                <a:rPr lang="it-IT" altLang="it-IT" sz="2400" u="sng"/>
                <a:t>più e più volte</a:t>
              </a:r>
              <a:r>
                <a:rPr lang="it-IT" altLang="it-IT" sz="2400" b="0"/>
                <a:t> decomposta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in comportamenti più semplici</a:t>
              </a:r>
            </a:p>
          </p:txBody>
        </p:sp>
        <p:grpSp>
          <p:nvGrpSpPr>
            <p:cNvPr id="74759" name="Group 7"/>
            <p:cNvGrpSpPr>
              <a:grpSpLocks/>
            </p:cNvGrpSpPr>
            <p:nvPr/>
          </p:nvGrpSpPr>
          <p:grpSpPr bwMode="auto">
            <a:xfrm>
              <a:off x="3813" y="2611"/>
              <a:ext cx="1689" cy="653"/>
              <a:chOff x="3813" y="1742"/>
              <a:chExt cx="1689" cy="653"/>
            </a:xfrm>
          </p:grpSpPr>
          <p:sp>
            <p:nvSpPr>
              <p:cNvPr id="74785" name="AutoShape 8"/>
              <p:cNvSpPr>
                <a:spLocks noChangeArrowheads="1"/>
              </p:cNvSpPr>
              <p:nvPr/>
            </p:nvSpPr>
            <p:spPr bwMode="auto">
              <a:xfrm>
                <a:off x="3813" y="1742"/>
                <a:ext cx="1689" cy="305"/>
              </a:xfrm>
              <a:prstGeom prst="parallelogram">
                <a:avLst>
                  <a:gd name="adj" fmla="val 13844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86" name="AutoShape 9"/>
              <p:cNvSpPr>
                <a:spLocks noChangeArrowheads="1"/>
              </p:cNvSpPr>
              <p:nvPr/>
            </p:nvSpPr>
            <p:spPr bwMode="auto">
              <a:xfrm>
                <a:off x="3813" y="2090"/>
                <a:ext cx="1689" cy="305"/>
              </a:xfrm>
              <a:prstGeom prst="parallelogram">
                <a:avLst>
                  <a:gd name="adj" fmla="val 13844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87" name="Rectangle 10"/>
              <p:cNvSpPr>
                <a:spLocks noChangeArrowheads="1"/>
              </p:cNvSpPr>
              <p:nvPr/>
            </p:nvSpPr>
            <p:spPr bwMode="auto">
              <a:xfrm>
                <a:off x="3813" y="2047"/>
                <a:ext cx="1260" cy="3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88" name="AutoShape 11"/>
              <p:cNvSpPr>
                <a:spLocks noChangeArrowheads="1"/>
              </p:cNvSpPr>
              <p:nvPr/>
            </p:nvSpPr>
            <p:spPr bwMode="auto">
              <a:xfrm rot="16200000" flipV="1">
                <a:off x="4961" y="1854"/>
                <a:ext cx="653" cy="429"/>
              </a:xfrm>
              <a:prstGeom prst="parallelogram">
                <a:avLst>
                  <a:gd name="adj" fmla="val 7103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grpSp>
            <p:nvGrpSpPr>
              <p:cNvPr id="74789" name="Group 12"/>
              <p:cNvGrpSpPr>
                <a:grpSpLocks/>
              </p:cNvGrpSpPr>
              <p:nvPr/>
            </p:nvGrpSpPr>
            <p:grpSpPr bwMode="auto">
              <a:xfrm>
                <a:off x="4136" y="1785"/>
                <a:ext cx="353" cy="196"/>
                <a:chOff x="1872" y="2160"/>
                <a:chExt cx="672" cy="432"/>
              </a:xfrm>
            </p:grpSpPr>
            <p:sp>
              <p:nvSpPr>
                <p:cNvPr id="74805" name="AutoShape 13"/>
                <p:cNvSpPr>
                  <a:spLocks noChangeArrowheads="1"/>
                </p:cNvSpPr>
                <p:nvPr/>
              </p:nvSpPr>
              <p:spPr bwMode="auto">
                <a:xfrm>
                  <a:off x="1872" y="2448"/>
                  <a:ext cx="240" cy="144"/>
                </a:xfrm>
                <a:prstGeom prst="parallelogram">
                  <a:avLst>
                    <a:gd name="adj" fmla="val 10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74806" name="AutoShape 14"/>
                <p:cNvSpPr>
                  <a:spLocks noChangeArrowheads="1"/>
                </p:cNvSpPr>
                <p:nvPr/>
              </p:nvSpPr>
              <p:spPr bwMode="auto">
                <a:xfrm>
                  <a:off x="1872" y="2160"/>
                  <a:ext cx="240" cy="144"/>
                </a:xfrm>
                <a:prstGeom prst="parallelogram">
                  <a:avLst>
                    <a:gd name="adj" fmla="val 10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74807" name="AutoShape 15"/>
                <p:cNvSpPr>
                  <a:spLocks noChangeArrowheads="1"/>
                </p:cNvSpPr>
                <p:nvPr/>
              </p:nvSpPr>
              <p:spPr bwMode="auto">
                <a:xfrm>
                  <a:off x="2304" y="2160"/>
                  <a:ext cx="240" cy="144"/>
                </a:xfrm>
                <a:prstGeom prst="parallelogram">
                  <a:avLst>
                    <a:gd name="adj" fmla="val 10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74808" name="Line 16"/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480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112" y="2304"/>
                  <a:ext cx="28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4810" name="Line 18"/>
                <p:cNvSpPr>
                  <a:spLocks noChangeShapeType="1"/>
                </p:cNvSpPr>
                <p:nvPr/>
              </p:nvSpPr>
              <p:spPr bwMode="auto">
                <a:xfrm>
                  <a:off x="2112" y="216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74790" name="Group 19"/>
              <p:cNvGrpSpPr>
                <a:grpSpLocks/>
              </p:cNvGrpSpPr>
              <p:nvPr/>
            </p:nvGrpSpPr>
            <p:grpSpPr bwMode="auto">
              <a:xfrm>
                <a:off x="4821" y="1785"/>
                <a:ext cx="580" cy="196"/>
                <a:chOff x="2784" y="2160"/>
                <a:chExt cx="1104" cy="432"/>
              </a:xfrm>
            </p:grpSpPr>
            <p:sp>
              <p:nvSpPr>
                <p:cNvPr id="74795" name="AutoShape 20"/>
                <p:cNvSpPr>
                  <a:spLocks noChangeArrowheads="1"/>
                </p:cNvSpPr>
                <p:nvPr/>
              </p:nvSpPr>
              <p:spPr bwMode="auto">
                <a:xfrm>
                  <a:off x="2784" y="2160"/>
                  <a:ext cx="240" cy="144"/>
                </a:xfrm>
                <a:prstGeom prst="parallelogram">
                  <a:avLst>
                    <a:gd name="adj" fmla="val 10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74796" name="AutoShape 21"/>
                <p:cNvSpPr>
                  <a:spLocks noChangeArrowheads="1"/>
                </p:cNvSpPr>
                <p:nvPr/>
              </p:nvSpPr>
              <p:spPr bwMode="auto">
                <a:xfrm>
                  <a:off x="2784" y="2448"/>
                  <a:ext cx="240" cy="144"/>
                </a:xfrm>
                <a:prstGeom prst="parallelogram">
                  <a:avLst>
                    <a:gd name="adj" fmla="val 10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74797" name="AutoShape 22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240" cy="144"/>
                </a:xfrm>
                <a:prstGeom prst="parallelogram">
                  <a:avLst>
                    <a:gd name="adj" fmla="val 10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74798" name="AutoShape 23"/>
                <p:cNvSpPr>
                  <a:spLocks noChangeArrowheads="1"/>
                </p:cNvSpPr>
                <p:nvPr/>
              </p:nvSpPr>
              <p:spPr bwMode="auto">
                <a:xfrm>
                  <a:off x="3648" y="2160"/>
                  <a:ext cx="240" cy="144"/>
                </a:xfrm>
                <a:prstGeom prst="parallelogram">
                  <a:avLst>
                    <a:gd name="adj" fmla="val 10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74799" name="Line 24"/>
                <p:cNvSpPr>
                  <a:spLocks noChangeShapeType="1"/>
                </p:cNvSpPr>
                <p:nvPr/>
              </p:nvSpPr>
              <p:spPr bwMode="auto">
                <a:xfrm>
                  <a:off x="3024" y="2160"/>
                  <a:ext cx="336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4800" name="Line 25"/>
                <p:cNvSpPr>
                  <a:spLocks noChangeShapeType="1"/>
                </p:cNvSpPr>
                <p:nvPr/>
              </p:nvSpPr>
              <p:spPr bwMode="auto">
                <a:xfrm>
                  <a:off x="3024" y="2160"/>
                  <a:ext cx="62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4801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80" y="2544"/>
                  <a:ext cx="33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4802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024" y="2160"/>
                  <a:ext cx="76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4803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3456" y="2304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4804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784" y="230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74791" name="Group 30"/>
              <p:cNvGrpSpPr>
                <a:grpSpLocks/>
              </p:cNvGrpSpPr>
              <p:nvPr/>
            </p:nvGrpSpPr>
            <p:grpSpPr bwMode="auto">
              <a:xfrm>
                <a:off x="4489" y="1851"/>
                <a:ext cx="232" cy="174"/>
                <a:chOff x="2439" y="2304"/>
                <a:chExt cx="441" cy="384"/>
              </a:xfrm>
            </p:grpSpPr>
            <p:sp>
              <p:nvSpPr>
                <p:cNvPr id="74792" name="AutoShape 31"/>
                <p:cNvSpPr>
                  <a:spLocks noChangeArrowheads="1"/>
                </p:cNvSpPr>
                <p:nvPr/>
              </p:nvSpPr>
              <p:spPr bwMode="auto">
                <a:xfrm>
                  <a:off x="2439" y="2544"/>
                  <a:ext cx="240" cy="144"/>
                </a:xfrm>
                <a:prstGeom prst="parallelogram">
                  <a:avLst>
                    <a:gd name="adj" fmla="val 10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74793" name="AutoShape 32"/>
                <p:cNvSpPr>
                  <a:spLocks noChangeArrowheads="1"/>
                </p:cNvSpPr>
                <p:nvPr/>
              </p:nvSpPr>
              <p:spPr bwMode="auto">
                <a:xfrm>
                  <a:off x="2640" y="2304"/>
                  <a:ext cx="240" cy="144"/>
                </a:xfrm>
                <a:prstGeom prst="parallelogram">
                  <a:avLst>
                    <a:gd name="adj" fmla="val 10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7479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592" y="244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grpSp>
          <p:nvGrpSpPr>
            <p:cNvPr id="74760" name="Group 34"/>
            <p:cNvGrpSpPr>
              <a:grpSpLocks/>
            </p:cNvGrpSpPr>
            <p:nvPr/>
          </p:nvGrpSpPr>
          <p:grpSpPr bwMode="auto">
            <a:xfrm>
              <a:off x="3813" y="1849"/>
              <a:ext cx="1689" cy="1045"/>
              <a:chOff x="3813" y="980"/>
              <a:chExt cx="1689" cy="1045"/>
            </a:xfrm>
          </p:grpSpPr>
          <p:sp>
            <p:nvSpPr>
              <p:cNvPr id="74769" name="AutoShape 35"/>
              <p:cNvSpPr>
                <a:spLocks noChangeArrowheads="1"/>
              </p:cNvSpPr>
              <p:nvPr/>
            </p:nvSpPr>
            <p:spPr bwMode="auto">
              <a:xfrm>
                <a:off x="3813" y="980"/>
                <a:ext cx="1689" cy="305"/>
              </a:xfrm>
              <a:prstGeom prst="parallelogram">
                <a:avLst>
                  <a:gd name="adj" fmla="val 13844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70" name="AutoShape 36"/>
              <p:cNvSpPr>
                <a:spLocks noChangeArrowheads="1"/>
              </p:cNvSpPr>
              <p:nvPr/>
            </p:nvSpPr>
            <p:spPr bwMode="auto">
              <a:xfrm>
                <a:off x="3813" y="1328"/>
                <a:ext cx="1689" cy="305"/>
              </a:xfrm>
              <a:prstGeom prst="parallelogram">
                <a:avLst>
                  <a:gd name="adj" fmla="val 13844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71" name="Rectangle 37"/>
              <p:cNvSpPr>
                <a:spLocks noChangeArrowheads="1"/>
              </p:cNvSpPr>
              <p:nvPr/>
            </p:nvSpPr>
            <p:spPr bwMode="auto">
              <a:xfrm>
                <a:off x="3813" y="1285"/>
                <a:ext cx="1260" cy="3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72" name="AutoShape 38"/>
              <p:cNvSpPr>
                <a:spLocks noChangeArrowheads="1"/>
              </p:cNvSpPr>
              <p:nvPr/>
            </p:nvSpPr>
            <p:spPr bwMode="auto">
              <a:xfrm rot="16200000" flipV="1">
                <a:off x="4961" y="1092"/>
                <a:ext cx="653" cy="429"/>
              </a:xfrm>
              <a:prstGeom prst="parallelogram">
                <a:avLst>
                  <a:gd name="adj" fmla="val 7103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73" name="Oval 39"/>
              <p:cNvSpPr>
                <a:spLocks noChangeArrowheads="1"/>
              </p:cNvSpPr>
              <p:nvPr/>
            </p:nvSpPr>
            <p:spPr bwMode="auto">
              <a:xfrm>
                <a:off x="4191" y="1023"/>
                <a:ext cx="252" cy="88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74" name="Oval 40"/>
              <p:cNvSpPr>
                <a:spLocks noChangeArrowheads="1"/>
              </p:cNvSpPr>
              <p:nvPr/>
            </p:nvSpPr>
            <p:spPr bwMode="auto">
              <a:xfrm>
                <a:off x="4973" y="1023"/>
                <a:ext cx="252" cy="88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75" name="Oval 41"/>
              <p:cNvSpPr>
                <a:spLocks noChangeArrowheads="1"/>
              </p:cNvSpPr>
              <p:nvPr/>
            </p:nvSpPr>
            <p:spPr bwMode="auto">
              <a:xfrm>
                <a:off x="4569" y="1155"/>
                <a:ext cx="252" cy="86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76" name="Line 42"/>
              <p:cNvSpPr>
                <a:spLocks noChangeShapeType="1"/>
              </p:cNvSpPr>
              <p:nvPr/>
            </p:nvSpPr>
            <p:spPr bwMode="auto">
              <a:xfrm flipV="1">
                <a:off x="4136" y="1067"/>
                <a:ext cx="55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777" name="Line 43"/>
              <p:cNvSpPr>
                <a:spLocks noChangeShapeType="1"/>
              </p:cNvSpPr>
              <p:nvPr/>
            </p:nvSpPr>
            <p:spPr bwMode="auto">
              <a:xfrm>
                <a:off x="4443" y="1067"/>
                <a:ext cx="46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778" name="Line 44"/>
              <p:cNvSpPr>
                <a:spLocks noChangeShapeType="1"/>
              </p:cNvSpPr>
              <p:nvPr/>
            </p:nvSpPr>
            <p:spPr bwMode="auto">
              <a:xfrm flipH="1">
                <a:off x="4489" y="1198"/>
                <a:ext cx="80" cy="8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779" name="Line 45"/>
              <p:cNvSpPr>
                <a:spLocks noChangeShapeType="1"/>
              </p:cNvSpPr>
              <p:nvPr/>
            </p:nvSpPr>
            <p:spPr bwMode="auto">
              <a:xfrm flipH="1">
                <a:off x="4721" y="1198"/>
                <a:ext cx="100" cy="6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780" name="Line 46"/>
              <p:cNvSpPr>
                <a:spLocks noChangeShapeType="1"/>
              </p:cNvSpPr>
              <p:nvPr/>
            </p:nvSpPr>
            <p:spPr bwMode="auto">
              <a:xfrm flipV="1">
                <a:off x="4821" y="1067"/>
                <a:ext cx="152" cy="7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781" name="Line 47"/>
              <p:cNvSpPr>
                <a:spLocks noChangeShapeType="1"/>
              </p:cNvSpPr>
              <p:nvPr/>
            </p:nvSpPr>
            <p:spPr bwMode="auto">
              <a:xfrm>
                <a:off x="5225" y="1067"/>
                <a:ext cx="176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782" name="Line 48"/>
              <p:cNvSpPr>
                <a:spLocks noChangeShapeType="1"/>
              </p:cNvSpPr>
              <p:nvPr/>
            </p:nvSpPr>
            <p:spPr bwMode="auto">
              <a:xfrm>
                <a:off x="4443" y="1067"/>
                <a:ext cx="5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783" name="Line 49"/>
              <p:cNvSpPr>
                <a:spLocks noChangeShapeType="1"/>
              </p:cNvSpPr>
              <p:nvPr/>
            </p:nvSpPr>
            <p:spPr bwMode="auto">
              <a:xfrm>
                <a:off x="4443" y="1067"/>
                <a:ext cx="126" cy="1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784" name="Line 50"/>
              <p:cNvSpPr>
                <a:spLocks noChangeShapeType="1"/>
              </p:cNvSpPr>
              <p:nvPr/>
            </p:nvSpPr>
            <p:spPr bwMode="auto">
              <a:xfrm flipV="1">
                <a:off x="4821" y="1067"/>
                <a:ext cx="152" cy="1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74761" name="Group 51"/>
            <p:cNvGrpSpPr>
              <a:grpSpLocks/>
            </p:cNvGrpSpPr>
            <p:nvPr/>
          </p:nvGrpSpPr>
          <p:grpSpPr bwMode="auto">
            <a:xfrm>
              <a:off x="3813" y="1025"/>
              <a:ext cx="1689" cy="911"/>
              <a:chOff x="3813" y="156"/>
              <a:chExt cx="1689" cy="911"/>
            </a:xfrm>
          </p:grpSpPr>
          <p:sp>
            <p:nvSpPr>
              <p:cNvPr id="74762" name="AutoShape 52"/>
              <p:cNvSpPr>
                <a:spLocks noChangeArrowheads="1"/>
              </p:cNvSpPr>
              <p:nvPr/>
            </p:nvSpPr>
            <p:spPr bwMode="auto">
              <a:xfrm>
                <a:off x="3813" y="156"/>
                <a:ext cx="1689" cy="305"/>
              </a:xfrm>
              <a:prstGeom prst="parallelogram">
                <a:avLst>
                  <a:gd name="adj" fmla="val 13844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63" name="AutoShape 53"/>
              <p:cNvSpPr>
                <a:spLocks noChangeArrowheads="1"/>
              </p:cNvSpPr>
              <p:nvPr/>
            </p:nvSpPr>
            <p:spPr bwMode="auto">
              <a:xfrm>
                <a:off x="3813" y="504"/>
                <a:ext cx="1689" cy="305"/>
              </a:xfrm>
              <a:prstGeom prst="parallelogram">
                <a:avLst>
                  <a:gd name="adj" fmla="val 138443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64" name="Rectangle 54"/>
              <p:cNvSpPr>
                <a:spLocks noChangeArrowheads="1"/>
              </p:cNvSpPr>
              <p:nvPr/>
            </p:nvSpPr>
            <p:spPr bwMode="auto">
              <a:xfrm>
                <a:off x="3813" y="461"/>
                <a:ext cx="1260" cy="3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65" name="AutoShape 55"/>
              <p:cNvSpPr>
                <a:spLocks noChangeArrowheads="1"/>
              </p:cNvSpPr>
              <p:nvPr/>
            </p:nvSpPr>
            <p:spPr bwMode="auto">
              <a:xfrm rot="16200000" flipV="1">
                <a:off x="4961" y="268"/>
                <a:ext cx="653" cy="429"/>
              </a:xfrm>
              <a:prstGeom prst="parallelogram">
                <a:avLst>
                  <a:gd name="adj" fmla="val 7103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66" name="AutoShape 56"/>
              <p:cNvSpPr>
                <a:spLocks noChangeArrowheads="1"/>
              </p:cNvSpPr>
              <p:nvPr/>
            </p:nvSpPr>
            <p:spPr bwMode="auto">
              <a:xfrm>
                <a:off x="4443" y="239"/>
                <a:ext cx="428" cy="166"/>
              </a:xfrm>
              <a:prstGeom prst="parallelogram">
                <a:avLst>
                  <a:gd name="adj" fmla="val 96985"/>
                </a:avLst>
              </a:prstGeom>
              <a:solidFill>
                <a:srgbClr val="FF99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74767" name="Line 57"/>
              <p:cNvSpPr>
                <a:spLocks noChangeShapeType="1"/>
              </p:cNvSpPr>
              <p:nvPr/>
            </p:nvSpPr>
            <p:spPr bwMode="auto">
              <a:xfrm flipV="1">
                <a:off x="4191" y="405"/>
                <a:ext cx="252" cy="6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4768" name="Line 58"/>
              <p:cNvSpPr>
                <a:spLocks noChangeShapeType="1"/>
              </p:cNvSpPr>
              <p:nvPr/>
            </p:nvSpPr>
            <p:spPr bwMode="auto">
              <a:xfrm flipH="1" flipV="1">
                <a:off x="4871" y="239"/>
                <a:ext cx="354" cy="8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200"/>
              <a:t>Propretà di composizione e decomposizione delle reti logiche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07375" cy="4760913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it-IT" sz="2800" dirty="0" err="1"/>
              <a:t>Composizione</a:t>
            </a:r>
            <a:r>
              <a:rPr lang="en-US" altLang="it-IT" sz="2800" dirty="0"/>
              <a:t>: un </a:t>
            </a:r>
            <a:r>
              <a:rPr lang="en-US" altLang="it-IT" sz="2800" dirty="0" err="1"/>
              <a:t>numero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arbitrario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reti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logiche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connesse</a:t>
            </a:r>
            <a:r>
              <a:rPr lang="en-US" altLang="it-IT" sz="2800" dirty="0"/>
              <a:t> è </a:t>
            </a:r>
            <a:r>
              <a:rPr lang="en-US" altLang="it-IT" sz="2800" dirty="0" err="1"/>
              <a:t>ancora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una</a:t>
            </a:r>
            <a:r>
              <a:rPr lang="en-US" altLang="it-IT" sz="2800" dirty="0"/>
              <a:t> rete </a:t>
            </a:r>
            <a:r>
              <a:rPr lang="en-US" altLang="it-IT" sz="2800" dirty="0" err="1"/>
              <a:t>logica</a:t>
            </a:r>
            <a:endParaRPr lang="en-US" altLang="it-IT" sz="2800" dirty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it-IT" sz="28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it-IT" sz="2800" dirty="0" err="1"/>
              <a:t>Decomposizione</a:t>
            </a:r>
            <a:r>
              <a:rPr lang="en-US" altLang="it-IT" sz="2800" dirty="0"/>
              <a:t>: </a:t>
            </a:r>
            <a:r>
              <a:rPr lang="en-US" altLang="it-IT" sz="2800" dirty="0" err="1"/>
              <a:t>una</a:t>
            </a:r>
            <a:r>
              <a:rPr lang="en-US" altLang="it-IT" sz="2800" dirty="0"/>
              <a:t> rete </a:t>
            </a:r>
            <a:r>
              <a:rPr lang="en-US" altLang="it-IT" sz="2800" dirty="0" err="1"/>
              <a:t>logica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può</a:t>
            </a:r>
            <a:r>
              <a:rPr lang="en-US" altLang="it-IT" sz="2800" dirty="0"/>
              <a:t> </a:t>
            </a:r>
            <a:r>
              <a:rPr lang="en-US" altLang="it-IT" sz="2800" dirty="0" err="1"/>
              <a:t>essere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decomposta</a:t>
            </a:r>
            <a:r>
              <a:rPr lang="en-US" altLang="it-IT" sz="2800" dirty="0"/>
              <a:t> in un </a:t>
            </a:r>
            <a:r>
              <a:rPr lang="en-US" altLang="it-IT" sz="2800" dirty="0" err="1"/>
              <a:t>insieme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reti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logiche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più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semplici</a:t>
            </a:r>
            <a:r>
              <a:rPr lang="en-US" altLang="it-IT" sz="2800" dirty="0"/>
              <a:t>, </a:t>
            </a:r>
            <a:r>
              <a:rPr lang="en-US" altLang="it-IT" sz="2800" dirty="0" err="1"/>
              <a:t>fino</a:t>
            </a:r>
            <a:r>
              <a:rPr lang="en-US" altLang="it-IT" sz="2800" dirty="0"/>
              <a:t> al </a:t>
            </a:r>
            <a:r>
              <a:rPr lang="en-US" altLang="it-IT" sz="2800" dirty="0" err="1"/>
              <a:t>raggiungimento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reti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logiche</a:t>
            </a:r>
            <a:r>
              <a:rPr lang="en-US" altLang="it-IT" sz="2800" dirty="0"/>
              <a:t> non </a:t>
            </a:r>
            <a:r>
              <a:rPr lang="en-US" altLang="it-IT" sz="2800" dirty="0" err="1"/>
              <a:t>più</a:t>
            </a:r>
            <a:r>
              <a:rPr lang="en-US" altLang="it-IT" sz="2800" dirty="0"/>
              <a:t> </a:t>
            </a:r>
            <a:r>
              <a:rPr lang="en-US" altLang="it-IT" sz="2800" dirty="0" err="1"/>
              <a:t>suddividibili</a:t>
            </a:r>
            <a:r>
              <a:rPr lang="en-US" altLang="it-IT" sz="2800" dirty="0"/>
              <a:t> ( </a:t>
            </a:r>
            <a:r>
              <a:rPr lang="en-US" altLang="it-IT" sz="2800" dirty="0" err="1"/>
              <a:t>dette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reti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logiche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elementari</a:t>
            </a:r>
            <a:r>
              <a:rPr lang="en-US" altLang="it-IT" sz="2800" dirty="0"/>
              <a:t> o </a:t>
            </a:r>
            <a:r>
              <a:rPr lang="en-US" altLang="it-IT" sz="2800" dirty="0" err="1"/>
              <a:t>operatori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logici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elementari</a:t>
            </a:r>
            <a:r>
              <a:rPr lang="en-US" altLang="it-IT" sz="2800" dirty="0"/>
              <a:t> o </a:t>
            </a:r>
            <a:r>
              <a:rPr lang="en-US" altLang="it-IT" sz="2800" b="1" dirty="0">
                <a:solidFill>
                  <a:srgbClr val="FF0000"/>
                </a:solidFill>
              </a:rPr>
              <a:t>GATE</a:t>
            </a:r>
            <a:r>
              <a:rPr lang="en-US" altLang="it-IT" sz="2800" dirty="0"/>
              <a:t>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it-IT" sz="28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it-IT" sz="2400" b="1" dirty="0"/>
              <a:t>L</a:t>
            </a:r>
            <a:r>
              <a:rPr lang="en-US" altLang="it-IT" sz="2400" b="1" dirty="0">
                <a:solidFill>
                  <a:srgbClr val="000066"/>
                </a:solidFill>
              </a:rPr>
              <a:t>o studio di </a:t>
            </a:r>
            <a:r>
              <a:rPr lang="en-US" altLang="it-IT" sz="2400" b="1" dirty="0" err="1">
                <a:solidFill>
                  <a:srgbClr val="000066"/>
                </a:solidFill>
              </a:rPr>
              <a:t>reti</a:t>
            </a:r>
            <a:r>
              <a:rPr lang="en-US" altLang="it-IT" sz="2400" b="1" dirty="0">
                <a:solidFill>
                  <a:srgbClr val="000066"/>
                </a:solidFill>
              </a:rPr>
              <a:t> </a:t>
            </a:r>
            <a:r>
              <a:rPr lang="en-US" altLang="it-IT" sz="2400" b="1" dirty="0" err="1">
                <a:solidFill>
                  <a:srgbClr val="000066"/>
                </a:solidFill>
              </a:rPr>
              <a:t>logiche</a:t>
            </a:r>
            <a:r>
              <a:rPr lang="en-US" altLang="it-IT" sz="2400" b="1" dirty="0">
                <a:solidFill>
                  <a:srgbClr val="000066"/>
                </a:solidFill>
              </a:rPr>
              <a:t> </a:t>
            </a:r>
            <a:r>
              <a:rPr lang="en-US" altLang="it-IT" sz="2400" b="1" dirty="0" err="1">
                <a:solidFill>
                  <a:srgbClr val="000066"/>
                </a:solidFill>
              </a:rPr>
              <a:t>elementari</a:t>
            </a:r>
            <a:r>
              <a:rPr lang="en-US" altLang="it-IT" sz="2400" b="1" dirty="0">
                <a:solidFill>
                  <a:srgbClr val="000066"/>
                </a:solidFill>
              </a:rPr>
              <a:t> è un </a:t>
            </a:r>
            <a:r>
              <a:rPr lang="en-US" altLang="it-IT" sz="2400" b="1" dirty="0" err="1">
                <a:solidFill>
                  <a:srgbClr val="000066"/>
                </a:solidFill>
              </a:rPr>
              <a:t>argomento</a:t>
            </a:r>
            <a:r>
              <a:rPr lang="en-US" altLang="it-IT" sz="2400" b="1" dirty="0">
                <a:solidFill>
                  <a:srgbClr val="000066"/>
                </a:solidFill>
              </a:rPr>
              <a:t> del </a:t>
            </a:r>
            <a:r>
              <a:rPr lang="en-US" altLang="it-IT" sz="2400" b="1" dirty="0" err="1">
                <a:solidFill>
                  <a:srgbClr val="000066"/>
                </a:solidFill>
              </a:rPr>
              <a:t>corso</a:t>
            </a:r>
            <a:endParaRPr lang="en-US" altLang="it-IT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7603" y="116632"/>
            <a:ext cx="7772400" cy="1143000"/>
          </a:xfrm>
        </p:spPr>
        <p:txBody>
          <a:bodyPr/>
          <a:lstStyle/>
          <a:p>
            <a:r>
              <a:rPr lang="it-IT" dirty="0"/>
              <a:t>Riepilogo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2802" y="1052736"/>
            <a:ext cx="8109284" cy="5544616"/>
          </a:xfrm>
        </p:spPr>
        <p:txBody>
          <a:bodyPr/>
          <a:lstStyle/>
          <a:p>
            <a:r>
              <a:rPr lang="it-IT" sz="2000" dirty="0"/>
              <a:t>Rete logica: rappresentazione astratta delle macchine che elaborano informazioni codificate con zeri e uni</a:t>
            </a:r>
          </a:p>
          <a:p>
            <a:pPr lvl="1"/>
            <a:r>
              <a:rPr lang="it-IT" sz="1600" dirty="0"/>
              <a:t>L’elaborazione viene fisicamente realizzata da dispositivi fisici (es. elettronici) che interpretano i segnali (analogici) come sequenza di numeri</a:t>
            </a:r>
          </a:p>
          <a:p>
            <a:pPr lvl="1"/>
            <a:r>
              <a:rPr lang="it-IT" sz="1600" dirty="0"/>
              <a:t>Perché si usa la codifica binaria? Se il «numero» associato al segnale in un determinato istante può essere solo zero o uno, allora si ottiene la massima immunità ai disturbi e la massima tolleranza nei processi di fabbricazione </a:t>
            </a:r>
          </a:p>
          <a:p>
            <a:r>
              <a:rPr lang="it-IT" sz="2000" dirty="0"/>
              <a:t>Visualizzazione della dinamica delle variabili binarie</a:t>
            </a:r>
          </a:p>
          <a:p>
            <a:pPr lvl="1"/>
            <a:r>
              <a:rPr lang="it-IT" sz="1600" dirty="0"/>
              <a:t>Forme d’onda e diagrammi ad occhio</a:t>
            </a:r>
          </a:p>
          <a:p>
            <a:r>
              <a:rPr lang="it-IT" sz="2000" dirty="0"/>
              <a:t>Trasmissione delle variabili binarie</a:t>
            </a:r>
          </a:p>
          <a:p>
            <a:pPr lvl="1"/>
            <a:r>
              <a:rPr lang="it-IT" sz="1600" dirty="0"/>
              <a:t>Compromesso spazio/tempo</a:t>
            </a:r>
          </a:p>
          <a:p>
            <a:r>
              <a:rPr lang="it-IT" sz="2000" dirty="0"/>
              <a:t>Descrizione comportamentale e strutturale delle reti logiche</a:t>
            </a:r>
          </a:p>
          <a:p>
            <a:pPr lvl="1"/>
            <a:r>
              <a:rPr lang="it-IT" sz="1600" dirty="0"/>
              <a:t>I blocchi: </a:t>
            </a:r>
            <a:r>
              <a:rPr lang="it-IT" sz="1600" i="1" dirty="0" err="1"/>
              <a:t>black</a:t>
            </a:r>
            <a:r>
              <a:rPr lang="it-IT" sz="1600" i="1" dirty="0"/>
              <a:t> box  (cosa fa) e </a:t>
            </a:r>
            <a:r>
              <a:rPr lang="it-IT" sz="1600" i="1" dirty="0" err="1"/>
              <a:t>white</a:t>
            </a:r>
            <a:r>
              <a:rPr lang="it-IT" sz="1600" i="1" dirty="0"/>
              <a:t> box (come è fatto)</a:t>
            </a:r>
          </a:p>
          <a:p>
            <a:pPr lvl="1"/>
            <a:r>
              <a:rPr lang="it-IT" sz="1600" dirty="0"/>
              <a:t>Composizione e decomposizione delle RL – i </a:t>
            </a:r>
            <a:r>
              <a:rPr lang="it-IT" sz="1600" b="1" dirty="0">
                <a:solidFill>
                  <a:srgbClr val="FF3300"/>
                </a:solidFill>
              </a:rPr>
              <a:t>gate</a:t>
            </a:r>
            <a:r>
              <a:rPr lang="it-IT" sz="1600" dirty="0"/>
              <a:t> (cioè gli operatori elementari)</a:t>
            </a:r>
          </a:p>
          <a:p>
            <a:pPr lvl="1"/>
            <a:r>
              <a:rPr lang="it-IT" sz="1600" dirty="0"/>
              <a:t>Approccio gerarchico alla descrizione delle RL per gestirne la complessità (più livelli)</a:t>
            </a:r>
          </a:p>
          <a:p>
            <a:pPr lvl="1"/>
            <a:r>
              <a:rPr lang="it-IT" sz="1600" dirty="0"/>
              <a:t>Analisi e sintesi </a:t>
            </a:r>
          </a:p>
          <a:p>
            <a:pPr lvl="1"/>
            <a:r>
              <a:rPr lang="it-IT" sz="1600" dirty="0"/>
              <a:t>Parametri rispetto ai quali si può ottimizzare la sintesi (vedi  il compromesso spazio/tempo)</a:t>
            </a:r>
          </a:p>
        </p:txBody>
      </p:sp>
    </p:spTree>
    <p:extLst>
      <p:ext uri="{BB962C8B-B14F-4D97-AF65-F5344CB8AC3E}">
        <p14:creationId xmlns:p14="http://schemas.microsoft.com/office/powerpoint/2010/main" val="27248300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1219200" y="76200"/>
            <a:ext cx="6705600" cy="6705600"/>
          </a:xfrm>
          <a:prstGeom prst="irregularSeal2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Descrizione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 della struttura 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 del comportamento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dirty="0"/>
              <a:t>delle RL</a:t>
            </a:r>
          </a:p>
        </p:txBody>
      </p:sp>
    </p:spTree>
  </p:cSld>
  <p:clrMapOvr>
    <a:masterClrMapping/>
  </p:clrMapOvr>
  <p:transition>
    <p:split orient="vert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000" dirty="0" err="1">
                <a:solidFill>
                  <a:srgbClr val="FF0000"/>
                </a:solidFill>
              </a:rPr>
              <a:t>Rappresentazione</a:t>
            </a:r>
            <a:r>
              <a:rPr lang="en-US" altLang="it-IT" sz="4000" dirty="0">
                <a:solidFill>
                  <a:srgbClr val="FF0000"/>
                </a:solidFill>
              </a:rPr>
              <a:t> </a:t>
            </a:r>
            <a:r>
              <a:rPr lang="en-US" altLang="it-IT" sz="4000" dirty="0" err="1">
                <a:solidFill>
                  <a:srgbClr val="FF0000"/>
                </a:solidFill>
              </a:rPr>
              <a:t>della</a:t>
            </a:r>
            <a:r>
              <a:rPr lang="en-US" altLang="it-IT" sz="4000" dirty="0">
                <a:solidFill>
                  <a:srgbClr val="FF0000"/>
                </a:solidFill>
              </a:rPr>
              <a:t> </a:t>
            </a:r>
            <a:r>
              <a:rPr lang="en-US" altLang="it-IT" sz="4000" dirty="0" err="1">
                <a:solidFill>
                  <a:srgbClr val="FF0000"/>
                </a:solidFill>
              </a:rPr>
              <a:t>struttura</a:t>
            </a:r>
            <a:r>
              <a:rPr lang="en-US" altLang="it-IT" sz="4000" dirty="0">
                <a:solidFill>
                  <a:srgbClr val="FF0000"/>
                </a:solidFill>
              </a:rPr>
              <a:t> </a:t>
            </a:r>
            <a:br>
              <a:rPr lang="en-US" altLang="it-IT" sz="4000" dirty="0">
                <a:solidFill>
                  <a:srgbClr val="FF0000"/>
                </a:solidFill>
              </a:rPr>
            </a:br>
            <a:r>
              <a:rPr lang="en-US" altLang="it-IT" sz="4000" dirty="0">
                <a:solidFill>
                  <a:srgbClr val="FF0000"/>
                </a:solidFill>
              </a:rPr>
              <a:t>di </a:t>
            </a:r>
            <a:r>
              <a:rPr lang="en-US" altLang="it-IT" sz="4000" dirty="0" err="1">
                <a:solidFill>
                  <a:srgbClr val="FF0000"/>
                </a:solidFill>
              </a:rPr>
              <a:t>una</a:t>
            </a:r>
            <a:r>
              <a:rPr lang="en-US" altLang="it-IT" sz="4000" dirty="0">
                <a:solidFill>
                  <a:srgbClr val="FF0000"/>
                </a:solidFill>
              </a:rPr>
              <a:t> rete </a:t>
            </a:r>
            <a:r>
              <a:rPr lang="en-US" altLang="it-IT" sz="4000" dirty="0" err="1">
                <a:solidFill>
                  <a:srgbClr val="FF0000"/>
                </a:solidFill>
              </a:rPr>
              <a:t>logica</a:t>
            </a:r>
            <a:endParaRPr lang="en-US" altLang="it-IT" sz="4000" dirty="0">
              <a:solidFill>
                <a:srgbClr val="FF0000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b="1" dirty="0" err="1"/>
              <a:t>Una</a:t>
            </a:r>
            <a:r>
              <a:rPr lang="en-US" altLang="it-IT" b="1" dirty="0"/>
              <a:t> rete </a:t>
            </a:r>
            <a:r>
              <a:rPr lang="en-US" altLang="it-IT" b="1" dirty="0" err="1"/>
              <a:t>logica</a:t>
            </a:r>
            <a:r>
              <a:rPr lang="en-US" altLang="it-IT" b="1" dirty="0"/>
              <a:t> </a:t>
            </a:r>
            <a:r>
              <a:rPr lang="en-US" altLang="it-IT" b="1" dirty="0" err="1"/>
              <a:t>può</a:t>
            </a:r>
            <a:r>
              <a:rPr lang="en-US" altLang="it-IT" b="1" dirty="0"/>
              <a:t> </a:t>
            </a:r>
            <a:r>
              <a:rPr lang="en-US" altLang="it-IT" b="1" dirty="0" err="1"/>
              <a:t>essere</a:t>
            </a:r>
            <a:r>
              <a:rPr lang="en-US" altLang="it-IT" b="1" dirty="0"/>
              <a:t> </a:t>
            </a:r>
            <a:r>
              <a:rPr lang="en-US" altLang="it-IT" b="1" dirty="0" err="1"/>
              <a:t>descritta</a:t>
            </a:r>
            <a:r>
              <a:rPr lang="en-US" altLang="it-IT" b="1" dirty="0"/>
              <a:t> in </a:t>
            </a:r>
            <a:r>
              <a:rPr lang="en-US" altLang="it-IT" b="1" dirty="0" err="1"/>
              <a:t>molti</a:t>
            </a:r>
            <a:r>
              <a:rPr lang="en-US" altLang="it-IT" b="1" dirty="0"/>
              <a:t> </a:t>
            </a:r>
            <a:r>
              <a:rPr lang="en-US" altLang="it-IT" b="1" dirty="0" err="1"/>
              <a:t>modi</a:t>
            </a:r>
            <a:r>
              <a:rPr lang="en-US" altLang="it-IT" b="1" dirty="0"/>
              <a:t> </a:t>
            </a:r>
            <a:r>
              <a:rPr lang="en-US" altLang="it-IT" b="1" dirty="0" err="1"/>
              <a:t>diversi</a:t>
            </a:r>
            <a:endParaRPr lang="en-US" altLang="it-IT" b="1" dirty="0"/>
          </a:p>
          <a:p>
            <a:pPr>
              <a:lnSpc>
                <a:spcPct val="90000"/>
              </a:lnSpc>
            </a:pPr>
            <a:r>
              <a:rPr lang="en-US" altLang="it-IT" dirty="0"/>
              <a:t>Un </a:t>
            </a:r>
            <a:r>
              <a:rPr lang="en-US" altLang="it-IT" dirty="0" err="1"/>
              <a:t>modello</a:t>
            </a:r>
            <a:r>
              <a:rPr lang="en-US" altLang="it-IT" dirty="0"/>
              <a:t> di </a:t>
            </a:r>
            <a:r>
              <a:rPr lang="en-US" altLang="it-IT" dirty="0" err="1"/>
              <a:t>rappresentazione</a:t>
            </a:r>
            <a:r>
              <a:rPr lang="en-US" altLang="it-IT" dirty="0"/>
              <a:t> molto </a:t>
            </a:r>
            <a:r>
              <a:rPr lang="en-US" altLang="it-IT" dirty="0" err="1"/>
              <a:t>importante</a:t>
            </a:r>
            <a:r>
              <a:rPr lang="en-US" altLang="it-IT" dirty="0"/>
              <a:t> </a:t>
            </a:r>
            <a:r>
              <a:rPr lang="en-US" altLang="it-IT" dirty="0" err="1"/>
              <a:t>della</a:t>
            </a:r>
            <a:r>
              <a:rPr lang="en-US" altLang="it-IT" dirty="0"/>
              <a:t> </a:t>
            </a:r>
            <a:r>
              <a:rPr lang="en-US" altLang="it-IT" dirty="0" err="1"/>
              <a:t>sua</a:t>
            </a:r>
            <a:r>
              <a:rPr lang="en-US" altLang="it-IT" dirty="0"/>
              <a:t> </a:t>
            </a:r>
            <a:r>
              <a:rPr lang="en-US" altLang="it-IT" dirty="0" err="1"/>
              <a:t>struttura</a:t>
            </a:r>
            <a:r>
              <a:rPr lang="en-US" altLang="it-IT" dirty="0"/>
              <a:t> è lo schema a </a:t>
            </a:r>
            <a:r>
              <a:rPr lang="en-US" altLang="it-IT" dirty="0" err="1"/>
              <a:t>blocchi</a:t>
            </a:r>
            <a:endParaRPr lang="en-US" altLang="it-IT" dirty="0"/>
          </a:p>
          <a:p>
            <a:pPr>
              <a:lnSpc>
                <a:spcPct val="90000"/>
              </a:lnSpc>
            </a:pPr>
            <a:r>
              <a:rPr lang="en-US" altLang="it-IT" dirty="0"/>
              <a:t>La schema a </a:t>
            </a:r>
            <a:r>
              <a:rPr lang="en-US" altLang="it-IT" dirty="0" err="1"/>
              <a:t>blocchi</a:t>
            </a:r>
            <a:r>
              <a:rPr lang="en-US" altLang="it-IT" dirty="0"/>
              <a:t> </a:t>
            </a:r>
            <a:r>
              <a:rPr lang="en-US" altLang="it-IT" dirty="0" err="1"/>
              <a:t>rappresenta</a:t>
            </a:r>
            <a:r>
              <a:rPr lang="en-US" altLang="it-IT" dirty="0"/>
              <a:t> la</a:t>
            </a:r>
          </a:p>
          <a:p>
            <a:pPr>
              <a:lnSpc>
                <a:spcPct val="90000"/>
              </a:lnSpc>
            </a:pPr>
            <a:r>
              <a:rPr lang="en-US" altLang="it-IT" dirty="0"/>
              <a:t> rete </a:t>
            </a:r>
            <a:r>
              <a:rPr lang="en-US" altLang="it-IT" dirty="0" err="1"/>
              <a:t>logica</a:t>
            </a:r>
            <a:r>
              <a:rPr lang="en-US" altLang="it-IT" dirty="0"/>
              <a:t> come </a:t>
            </a:r>
            <a:r>
              <a:rPr lang="en-US" altLang="it-IT" dirty="0" err="1"/>
              <a:t>insieme</a:t>
            </a:r>
            <a:r>
              <a:rPr lang="en-US" altLang="it-IT" dirty="0"/>
              <a:t> di </a:t>
            </a:r>
            <a:r>
              <a:rPr lang="en-US" altLang="it-IT" dirty="0" err="1"/>
              <a:t>blocchi</a:t>
            </a:r>
            <a:r>
              <a:rPr lang="en-US" altLang="it-IT" dirty="0"/>
              <a:t> </a:t>
            </a:r>
            <a:r>
              <a:rPr lang="en-US" altLang="it-IT" dirty="0" err="1"/>
              <a:t>interconnessi</a:t>
            </a:r>
            <a:endParaRPr lang="en-US" altLang="it-IT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olo 1"/>
          <p:cNvSpPr>
            <a:spLocks noGrp="1"/>
          </p:cNvSpPr>
          <p:nvPr>
            <p:ph type="title"/>
          </p:nvPr>
        </p:nvSpPr>
        <p:spPr>
          <a:xfrm>
            <a:off x="716491" y="404664"/>
            <a:ext cx="7772400" cy="1811288"/>
          </a:xfrm>
        </p:spPr>
        <p:txBody>
          <a:bodyPr/>
          <a:lstStyle/>
          <a:p>
            <a:r>
              <a:rPr lang="it-IT" altLang="it-IT" i="1" dirty="0">
                <a:solidFill>
                  <a:srgbClr val="FF0000"/>
                </a:solidFill>
              </a:rPr>
              <a:t>Due tipi di «blocco»:</a:t>
            </a:r>
            <a:br>
              <a:rPr lang="it-IT" altLang="it-IT" i="1" dirty="0"/>
            </a:br>
            <a:r>
              <a:rPr lang="it-IT" altLang="it-IT" i="1" dirty="0"/>
              <a:t>Black Box e White Box</a:t>
            </a:r>
            <a:br>
              <a:rPr lang="it-IT" altLang="it-IT" i="1" dirty="0"/>
            </a:br>
            <a:r>
              <a:rPr lang="it-IT" altLang="it-IT" dirty="0"/>
              <a:t>Scatola nera e scatola bianca</a:t>
            </a:r>
            <a:endParaRPr lang="it-IT" altLang="it-IT" i="1" dirty="0"/>
          </a:p>
        </p:txBody>
      </p:sp>
      <p:sp>
        <p:nvSpPr>
          <p:cNvPr id="79875" name="Rettangolo 3"/>
          <p:cNvSpPr>
            <a:spLocks noChangeArrowheads="1"/>
          </p:cNvSpPr>
          <p:nvPr/>
        </p:nvSpPr>
        <p:spPr bwMode="auto">
          <a:xfrm>
            <a:off x="1619672" y="2215952"/>
            <a:ext cx="6121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>
                <a:solidFill>
                  <a:srgbClr val="000000"/>
                </a:solidFill>
              </a:rPr>
              <a:t>Scatola nera: blocco descritto in termini comportamentali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3600" b="0" i="1" dirty="0">
                <a:solidFill>
                  <a:srgbClr val="000000"/>
                </a:solidFill>
              </a:rPr>
              <a:t>Scatola bianca: blocco descritto in termini strutturali (insieme di blocchi interconnessi)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it-IT" sz="3600" b="0" i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0" i="1" dirty="0">
                <a:solidFill>
                  <a:srgbClr val="FF0000"/>
                </a:solidFill>
              </a:rPr>
              <a:t>In una descrizione gerarchica di una rete logica, i blocchi di livello più basso devono essere </a:t>
            </a:r>
            <a:r>
              <a:rPr lang="it-IT" altLang="it-IT" sz="2000" b="0" i="1" dirty="0" err="1">
                <a:solidFill>
                  <a:srgbClr val="FF0000"/>
                </a:solidFill>
              </a:rPr>
              <a:t>black</a:t>
            </a:r>
            <a:r>
              <a:rPr lang="it-IT" altLang="it-IT" sz="2000" b="0" i="1" dirty="0">
                <a:solidFill>
                  <a:srgbClr val="FF0000"/>
                </a:solidFill>
              </a:rPr>
              <a:t> box (cioè blocchi con una descrizione comportamentale)! </a:t>
            </a:r>
            <a:endParaRPr lang="it-IT" altLang="it-IT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55" name="Line 27"/>
          <p:cNvSpPr>
            <a:spLocks noChangeShapeType="1"/>
          </p:cNvSpPr>
          <p:nvPr/>
        </p:nvSpPr>
        <p:spPr bwMode="auto">
          <a:xfrm>
            <a:off x="3032125" y="2628900"/>
            <a:ext cx="854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0899" name="Text Box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  <a:noFill/>
        </p:spPr>
        <p:txBody>
          <a:bodyPr/>
          <a:lstStyle/>
          <a:p>
            <a:r>
              <a:rPr lang="it-IT" altLang="it-IT" sz="3200" b="1"/>
              <a:t>Blocco: il modello della “scatola nera”</a:t>
            </a:r>
            <a:endParaRPr lang="it-IT" altLang="it-IT" sz="3200"/>
          </a:p>
        </p:txBody>
      </p:sp>
      <p:sp>
        <p:nvSpPr>
          <p:cNvPr id="80900" name="Rectangle 22"/>
          <p:cNvSpPr>
            <a:spLocks noChangeArrowheads="1"/>
          </p:cNvSpPr>
          <p:nvPr/>
        </p:nvSpPr>
        <p:spPr bwMode="auto">
          <a:xfrm>
            <a:off x="457200" y="1816100"/>
            <a:ext cx="68516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611354" name="Rectangle 26"/>
          <p:cNvSpPr>
            <a:spLocks noChangeAspect="1" noChangeArrowheads="1"/>
          </p:cNvSpPr>
          <p:nvPr/>
        </p:nvSpPr>
        <p:spPr bwMode="auto">
          <a:xfrm>
            <a:off x="3832225" y="2087563"/>
            <a:ext cx="1517650" cy="1090612"/>
          </a:xfrm>
          <a:prstGeom prst="rect">
            <a:avLst/>
          </a:prstGeom>
          <a:solidFill>
            <a:srgbClr val="66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CC"/>
            </a:extrusionClr>
            <a:contourClr>
              <a:srgbClr val="66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400"/>
          </a:p>
        </p:txBody>
      </p:sp>
      <p:sp>
        <p:nvSpPr>
          <p:cNvPr id="611356" name="Line 28"/>
          <p:cNvSpPr>
            <a:spLocks noChangeShapeType="1"/>
          </p:cNvSpPr>
          <p:nvPr/>
        </p:nvSpPr>
        <p:spPr bwMode="auto">
          <a:xfrm>
            <a:off x="5410200" y="2628900"/>
            <a:ext cx="854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11360" name="Rectangle 32"/>
          <p:cNvSpPr>
            <a:spLocks noChangeAspect="1" noChangeArrowheads="1"/>
          </p:cNvSpPr>
          <p:nvPr/>
        </p:nvSpPr>
        <p:spPr bwMode="auto">
          <a:xfrm>
            <a:off x="3879850" y="2473325"/>
            <a:ext cx="1517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  <a:latin typeface="Olde English" pitchFamily="82" charset="0"/>
              </a:rPr>
              <a:t>P</a:t>
            </a:r>
            <a:endParaRPr lang="it-IT" altLang="it-IT" sz="2400"/>
          </a:p>
        </p:txBody>
      </p:sp>
      <p:sp>
        <p:nvSpPr>
          <p:cNvPr id="611361" name="Text Box 33"/>
          <p:cNvSpPr txBox="1">
            <a:spLocks noChangeArrowheads="1"/>
          </p:cNvSpPr>
          <p:nvPr/>
        </p:nvSpPr>
        <p:spPr bwMode="auto">
          <a:xfrm>
            <a:off x="1590675" y="2235200"/>
            <a:ext cx="1716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/>
              <a:t>ingresso dei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/>
              <a:t>dati</a:t>
            </a:r>
          </a:p>
        </p:txBody>
      </p:sp>
      <p:sp>
        <p:nvSpPr>
          <p:cNvPr id="611362" name="Text Box 34"/>
          <p:cNvSpPr txBox="1">
            <a:spLocks noChangeArrowheads="1"/>
          </p:cNvSpPr>
          <p:nvPr/>
        </p:nvSpPr>
        <p:spPr bwMode="auto">
          <a:xfrm>
            <a:off x="5995988" y="2235200"/>
            <a:ext cx="1411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uscita dei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risultati</a:t>
            </a:r>
          </a:p>
        </p:txBody>
      </p:sp>
      <p:sp>
        <p:nvSpPr>
          <p:cNvPr id="611363" name="Text Box 35"/>
          <p:cNvSpPr txBox="1">
            <a:spLocks noChangeArrowheads="1"/>
          </p:cNvSpPr>
          <p:nvPr/>
        </p:nvSpPr>
        <p:spPr bwMode="auto">
          <a:xfrm>
            <a:off x="2836863" y="3400425"/>
            <a:ext cx="3619500" cy="11874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 processo di elaborazione: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relazione </a:t>
            </a:r>
            <a:r>
              <a:rPr lang="it-IT" altLang="it-IT" sz="2400">
                <a:solidFill>
                  <a:srgbClr val="0066FF"/>
                </a:solidFill>
              </a:rPr>
              <a:t>ingresso/uscita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3300"/>
                </a:solidFill>
              </a:rPr>
              <a:t>relazione di </a:t>
            </a:r>
            <a:r>
              <a:rPr lang="it-IT" altLang="it-IT" sz="2400">
                <a:solidFill>
                  <a:srgbClr val="0066FF"/>
                </a:solidFill>
              </a:rPr>
              <a:t>causa/effetto</a:t>
            </a:r>
          </a:p>
        </p:txBody>
      </p:sp>
      <p:sp>
        <p:nvSpPr>
          <p:cNvPr id="611365" name="Text Box 37"/>
          <p:cNvSpPr txBox="1">
            <a:spLocks noChangeArrowheads="1"/>
          </p:cNvSpPr>
          <p:nvPr/>
        </p:nvSpPr>
        <p:spPr bwMode="auto">
          <a:xfrm>
            <a:off x="1625600" y="1138238"/>
            <a:ext cx="1522413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Alfabeto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d’ingresso</a:t>
            </a:r>
          </a:p>
        </p:txBody>
      </p:sp>
      <p:sp>
        <p:nvSpPr>
          <p:cNvPr id="611366" name="Text Box 38"/>
          <p:cNvSpPr txBox="1">
            <a:spLocks noChangeArrowheads="1"/>
          </p:cNvSpPr>
          <p:nvPr/>
        </p:nvSpPr>
        <p:spPr bwMode="auto">
          <a:xfrm>
            <a:off x="6054725" y="1125538"/>
            <a:ext cx="1301750" cy="822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Alfabeto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d’uscita</a:t>
            </a:r>
          </a:p>
        </p:txBody>
      </p:sp>
      <p:sp>
        <p:nvSpPr>
          <p:cNvPr id="611367" name="Text Box 39"/>
          <p:cNvSpPr txBox="1">
            <a:spLocks noChangeArrowheads="1"/>
          </p:cNvSpPr>
          <p:nvPr/>
        </p:nvSpPr>
        <p:spPr bwMode="auto">
          <a:xfrm>
            <a:off x="206375" y="5113338"/>
            <a:ext cx="24542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52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>
              <a:spcBef>
                <a:spcPct val="0"/>
              </a:spcBef>
              <a:buFontTx/>
              <a:buNone/>
            </a:pPr>
            <a:r>
              <a:rPr lang="it-IT" altLang="it-IT" sz="2800" i="1"/>
              <a:t>trasformazioni</a:t>
            </a:r>
          </a:p>
          <a:p>
            <a:pPr lvl="3">
              <a:spcBef>
                <a:spcPct val="0"/>
              </a:spcBef>
              <a:buFontTx/>
              <a:buNone/>
            </a:pPr>
            <a:r>
              <a:rPr lang="it-IT" altLang="it-IT" sz="2800" i="1"/>
              <a:t> e dinamica</a:t>
            </a:r>
          </a:p>
        </p:txBody>
      </p:sp>
      <p:sp>
        <p:nvSpPr>
          <p:cNvPr id="611368" name="Text Box 40"/>
          <p:cNvSpPr txBox="1">
            <a:spLocks noChangeArrowheads="1"/>
          </p:cNvSpPr>
          <p:nvPr/>
        </p:nvSpPr>
        <p:spPr bwMode="auto">
          <a:xfrm>
            <a:off x="6451600" y="4298950"/>
            <a:ext cx="26638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Tabelle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Diagrammi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Frasi </a:t>
            </a:r>
            <a:r>
              <a:rPr lang="it-IT" altLang="it-IT" sz="2000" dirty="0">
                <a:solidFill>
                  <a:srgbClr val="FF0000"/>
                </a:solidFill>
              </a:rPr>
              <a:t>(es. data </a:t>
            </a:r>
            <a:r>
              <a:rPr lang="it-IT" altLang="it-IT" sz="2000" dirty="0" err="1">
                <a:solidFill>
                  <a:srgbClr val="FF0000"/>
                </a:solidFill>
              </a:rPr>
              <a:t>sheet</a:t>
            </a:r>
            <a:r>
              <a:rPr lang="it-IT" altLang="it-IT" sz="2000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dirty="0"/>
              <a:t>Linguaggi formali ad hoc (es. VHDL)</a:t>
            </a:r>
          </a:p>
        </p:txBody>
      </p:sp>
      <p:sp>
        <p:nvSpPr>
          <p:cNvPr id="71695" name="CasellaDiTesto 1"/>
          <p:cNvSpPr txBox="1">
            <a:spLocks noChangeArrowheads="1"/>
          </p:cNvSpPr>
          <p:nvPr/>
        </p:nvSpPr>
        <p:spPr bwMode="auto">
          <a:xfrm>
            <a:off x="3670300" y="5143500"/>
            <a:ext cx="1936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dirty="0"/>
              <a:t>Descrivibili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dirty="0"/>
              <a:t> mediante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6478387" y="6007893"/>
            <a:ext cx="195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0" i="1" dirty="0">
                <a:solidFill>
                  <a:srgbClr val="FF3300"/>
                </a:solidFill>
              </a:rPr>
              <a:t>Forme d’onda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1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1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1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1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611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611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500"/>
                                        <p:tgtEl>
                                          <p:spTgt spid="61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611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1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54" grpId="0" animBg="1" autoUpdateAnimBg="0"/>
      <p:bldP spid="611360" grpId="0" build="p" autoUpdateAnimBg="0"/>
      <p:bldP spid="611361" grpId="0" autoUpdateAnimBg="0"/>
      <p:bldP spid="611362" grpId="0" autoUpdateAnimBg="0"/>
      <p:bldP spid="611363" grpId="0" build="p" bldLvl="3" animBg="1" autoUpdateAnimBg="0"/>
      <p:bldP spid="611365" grpId="0" animBg="1" autoUpdateAnimBg="0"/>
      <p:bldP spid="611366" grpId="0" animBg="1" autoUpdateAnimBg="0"/>
      <p:bldP spid="611367" grpId="0"/>
      <p:bldP spid="611368" grpId="0"/>
      <p:bldP spid="71695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649413"/>
          </a:xfrm>
        </p:spPr>
        <p:txBody>
          <a:bodyPr/>
          <a:lstStyle/>
          <a:p>
            <a:r>
              <a:rPr lang="it-IT" altLang="it-IT" sz="3200"/>
              <a:t>Esempio di rappresentazione della relazione di causa/effetto in un ipotetico blocco con 3 ingressi binari e 2 uscite binarie</a:t>
            </a:r>
          </a:p>
        </p:txBody>
      </p:sp>
      <p:grpSp>
        <p:nvGrpSpPr>
          <p:cNvPr id="709642" name="Group 10"/>
          <p:cNvGrpSpPr>
            <a:grpSpLocks/>
          </p:cNvGrpSpPr>
          <p:nvPr/>
        </p:nvGrpSpPr>
        <p:grpSpPr bwMode="auto">
          <a:xfrm>
            <a:off x="592138" y="3394075"/>
            <a:ext cx="8016875" cy="1025525"/>
            <a:chOff x="86" y="2378"/>
            <a:chExt cx="5050" cy="646"/>
          </a:xfrm>
        </p:grpSpPr>
        <p:grpSp>
          <p:nvGrpSpPr>
            <p:cNvPr id="81937" name="Group 11"/>
            <p:cNvGrpSpPr>
              <a:grpSpLocks/>
            </p:cNvGrpSpPr>
            <p:nvPr/>
          </p:nvGrpSpPr>
          <p:grpSpPr bwMode="auto">
            <a:xfrm>
              <a:off x="480" y="2736"/>
              <a:ext cx="4656" cy="288"/>
              <a:chOff x="480" y="1344"/>
              <a:chExt cx="4656" cy="288"/>
            </a:xfrm>
          </p:grpSpPr>
          <p:grpSp>
            <p:nvGrpSpPr>
              <p:cNvPr id="81939" name="Group 12"/>
              <p:cNvGrpSpPr>
                <a:grpSpLocks/>
              </p:cNvGrpSpPr>
              <p:nvPr/>
            </p:nvGrpSpPr>
            <p:grpSpPr bwMode="auto">
              <a:xfrm>
                <a:off x="528" y="1344"/>
                <a:ext cx="4608" cy="288"/>
                <a:chOff x="528" y="1344"/>
                <a:chExt cx="4608" cy="288"/>
              </a:xfrm>
            </p:grpSpPr>
            <p:sp>
              <p:nvSpPr>
                <p:cNvPr id="81941" name="Freeform 13"/>
                <p:cNvSpPr>
                  <a:spLocks/>
                </p:cNvSpPr>
                <p:nvPr/>
              </p:nvSpPr>
              <p:spPr bwMode="auto">
                <a:xfrm>
                  <a:off x="528" y="1344"/>
                  <a:ext cx="4608" cy="288"/>
                </a:xfrm>
                <a:custGeom>
                  <a:avLst/>
                  <a:gdLst>
                    <a:gd name="T0" fmla="*/ 0 w 4608"/>
                    <a:gd name="T1" fmla="*/ 0 h 288"/>
                    <a:gd name="T2" fmla="*/ 384 w 4608"/>
                    <a:gd name="T3" fmla="*/ 0 h 288"/>
                    <a:gd name="T4" fmla="*/ 480 w 4608"/>
                    <a:gd name="T5" fmla="*/ 288 h 288"/>
                    <a:gd name="T6" fmla="*/ 1200 w 4608"/>
                    <a:gd name="T7" fmla="*/ 288 h 288"/>
                    <a:gd name="T8" fmla="*/ 1296 w 4608"/>
                    <a:gd name="T9" fmla="*/ 0 h 288"/>
                    <a:gd name="T10" fmla="*/ 2688 w 4608"/>
                    <a:gd name="T11" fmla="*/ 0 h 288"/>
                    <a:gd name="T12" fmla="*/ 2784 w 4608"/>
                    <a:gd name="T13" fmla="*/ 288 h 288"/>
                    <a:gd name="T14" fmla="*/ 3168 w 4608"/>
                    <a:gd name="T15" fmla="*/ 288 h 288"/>
                    <a:gd name="T16" fmla="*/ 3648 w 4608"/>
                    <a:gd name="T17" fmla="*/ 288 h 288"/>
                    <a:gd name="T18" fmla="*/ 3744 w 4608"/>
                    <a:gd name="T19" fmla="*/ 0 h 288"/>
                    <a:gd name="T20" fmla="*/ 4608 w 4608"/>
                    <a:gd name="T21" fmla="*/ 0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08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  <a:lnTo>
                        <a:pt x="3168" y="288"/>
                      </a:lnTo>
                      <a:lnTo>
                        <a:pt x="3648" y="288"/>
                      </a:lnTo>
                      <a:lnTo>
                        <a:pt x="3744" y="0"/>
                      </a:lnTo>
                      <a:lnTo>
                        <a:pt x="4608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1942" name="Freeform 14"/>
                <p:cNvSpPr>
                  <a:spLocks/>
                </p:cNvSpPr>
                <p:nvPr/>
              </p:nvSpPr>
              <p:spPr bwMode="auto">
                <a:xfrm flipV="1">
                  <a:off x="528" y="1344"/>
                  <a:ext cx="4608" cy="288"/>
                </a:xfrm>
                <a:custGeom>
                  <a:avLst/>
                  <a:gdLst>
                    <a:gd name="T0" fmla="*/ 0 w 4608"/>
                    <a:gd name="T1" fmla="*/ 0 h 288"/>
                    <a:gd name="T2" fmla="*/ 384 w 4608"/>
                    <a:gd name="T3" fmla="*/ 0 h 288"/>
                    <a:gd name="T4" fmla="*/ 480 w 4608"/>
                    <a:gd name="T5" fmla="*/ 288 h 288"/>
                    <a:gd name="T6" fmla="*/ 1200 w 4608"/>
                    <a:gd name="T7" fmla="*/ 288 h 288"/>
                    <a:gd name="T8" fmla="*/ 1296 w 4608"/>
                    <a:gd name="T9" fmla="*/ 0 h 288"/>
                    <a:gd name="T10" fmla="*/ 2688 w 4608"/>
                    <a:gd name="T11" fmla="*/ 0 h 288"/>
                    <a:gd name="T12" fmla="*/ 2784 w 4608"/>
                    <a:gd name="T13" fmla="*/ 288 h 288"/>
                    <a:gd name="T14" fmla="*/ 3168 w 4608"/>
                    <a:gd name="T15" fmla="*/ 288 h 288"/>
                    <a:gd name="T16" fmla="*/ 3648 w 4608"/>
                    <a:gd name="T17" fmla="*/ 288 h 288"/>
                    <a:gd name="T18" fmla="*/ 3744 w 4608"/>
                    <a:gd name="T19" fmla="*/ 0 h 288"/>
                    <a:gd name="T20" fmla="*/ 4608 w 4608"/>
                    <a:gd name="T21" fmla="*/ 0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08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  <a:lnTo>
                        <a:pt x="3168" y="288"/>
                      </a:lnTo>
                      <a:lnTo>
                        <a:pt x="3648" y="288"/>
                      </a:lnTo>
                      <a:lnTo>
                        <a:pt x="3744" y="0"/>
                      </a:lnTo>
                      <a:lnTo>
                        <a:pt x="4608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81940" name="Text Box 15"/>
              <p:cNvSpPr txBox="1">
                <a:spLocks noChangeArrowheads="1"/>
              </p:cNvSpPr>
              <p:nvPr/>
            </p:nvSpPr>
            <p:spPr bwMode="auto">
              <a:xfrm>
                <a:off x="480" y="1344"/>
                <a:ext cx="41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010	    101	      000		…		…</a:t>
                </a:r>
              </a:p>
            </p:txBody>
          </p:sp>
        </p:grpSp>
        <p:sp>
          <p:nvSpPr>
            <p:cNvPr id="81938" name="Text Box 16"/>
            <p:cNvSpPr txBox="1">
              <a:spLocks noChangeArrowheads="1"/>
            </p:cNvSpPr>
            <p:nvPr/>
          </p:nvSpPr>
          <p:spPr bwMode="auto">
            <a:xfrm>
              <a:off x="86" y="2378"/>
              <a:ext cx="13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0" dirty="0"/>
                <a:t>Ingresso (causa)</a:t>
              </a:r>
            </a:p>
          </p:txBody>
        </p:sp>
      </p:grpSp>
      <p:grpSp>
        <p:nvGrpSpPr>
          <p:cNvPr id="709649" name="Group 17"/>
          <p:cNvGrpSpPr>
            <a:grpSpLocks/>
          </p:cNvGrpSpPr>
          <p:nvPr/>
        </p:nvGrpSpPr>
        <p:grpSpPr bwMode="auto">
          <a:xfrm>
            <a:off x="608013" y="4724400"/>
            <a:ext cx="7010400" cy="1066800"/>
            <a:chOff x="96" y="3216"/>
            <a:chExt cx="4416" cy="672"/>
          </a:xfrm>
        </p:grpSpPr>
        <p:grpSp>
          <p:nvGrpSpPr>
            <p:cNvPr id="81931" name="Group 18"/>
            <p:cNvGrpSpPr>
              <a:grpSpLocks/>
            </p:cNvGrpSpPr>
            <p:nvPr/>
          </p:nvGrpSpPr>
          <p:grpSpPr bwMode="auto">
            <a:xfrm>
              <a:off x="528" y="3600"/>
              <a:ext cx="3984" cy="288"/>
              <a:chOff x="528" y="2640"/>
              <a:chExt cx="3984" cy="288"/>
            </a:xfrm>
          </p:grpSpPr>
          <p:grpSp>
            <p:nvGrpSpPr>
              <p:cNvPr id="81933" name="Group 19"/>
              <p:cNvGrpSpPr>
                <a:grpSpLocks/>
              </p:cNvGrpSpPr>
              <p:nvPr/>
            </p:nvGrpSpPr>
            <p:grpSpPr bwMode="auto">
              <a:xfrm>
                <a:off x="528" y="2640"/>
                <a:ext cx="2784" cy="288"/>
                <a:chOff x="528" y="2640"/>
                <a:chExt cx="2784" cy="288"/>
              </a:xfrm>
            </p:grpSpPr>
            <p:sp>
              <p:nvSpPr>
                <p:cNvPr id="81935" name="Freeform 20"/>
                <p:cNvSpPr>
                  <a:spLocks/>
                </p:cNvSpPr>
                <p:nvPr/>
              </p:nvSpPr>
              <p:spPr bwMode="auto">
                <a:xfrm>
                  <a:off x="528" y="2640"/>
                  <a:ext cx="2784" cy="288"/>
                </a:xfrm>
                <a:custGeom>
                  <a:avLst/>
                  <a:gdLst>
                    <a:gd name="T0" fmla="*/ 0 w 2784"/>
                    <a:gd name="T1" fmla="*/ 0 h 288"/>
                    <a:gd name="T2" fmla="*/ 384 w 2784"/>
                    <a:gd name="T3" fmla="*/ 0 h 288"/>
                    <a:gd name="T4" fmla="*/ 480 w 2784"/>
                    <a:gd name="T5" fmla="*/ 288 h 288"/>
                    <a:gd name="T6" fmla="*/ 1200 w 2784"/>
                    <a:gd name="T7" fmla="*/ 288 h 288"/>
                    <a:gd name="T8" fmla="*/ 1296 w 2784"/>
                    <a:gd name="T9" fmla="*/ 0 h 288"/>
                    <a:gd name="T10" fmla="*/ 1632 w 2784"/>
                    <a:gd name="T11" fmla="*/ 0 h 288"/>
                    <a:gd name="T12" fmla="*/ 1728 w 2784"/>
                    <a:gd name="T13" fmla="*/ 288 h 288"/>
                    <a:gd name="T14" fmla="*/ 2160 w 2784"/>
                    <a:gd name="T15" fmla="*/ 288 h 288"/>
                    <a:gd name="T16" fmla="*/ 2256 w 2784"/>
                    <a:gd name="T17" fmla="*/ 0 h 288"/>
                    <a:gd name="T18" fmla="*/ 2688 w 2784"/>
                    <a:gd name="T19" fmla="*/ 0 h 288"/>
                    <a:gd name="T20" fmla="*/ 2784 w 2784"/>
                    <a:gd name="T21" fmla="*/ 288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784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1632" y="0"/>
                      </a:lnTo>
                      <a:lnTo>
                        <a:pt x="1728" y="288"/>
                      </a:lnTo>
                      <a:lnTo>
                        <a:pt x="2160" y="288"/>
                      </a:lnTo>
                      <a:lnTo>
                        <a:pt x="225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1936" name="Freeform 21"/>
                <p:cNvSpPr>
                  <a:spLocks/>
                </p:cNvSpPr>
                <p:nvPr/>
              </p:nvSpPr>
              <p:spPr bwMode="auto">
                <a:xfrm flipV="1">
                  <a:off x="528" y="2640"/>
                  <a:ext cx="2784" cy="288"/>
                </a:xfrm>
                <a:custGeom>
                  <a:avLst/>
                  <a:gdLst>
                    <a:gd name="T0" fmla="*/ 0 w 2784"/>
                    <a:gd name="T1" fmla="*/ 0 h 288"/>
                    <a:gd name="T2" fmla="*/ 384 w 2784"/>
                    <a:gd name="T3" fmla="*/ 0 h 288"/>
                    <a:gd name="T4" fmla="*/ 480 w 2784"/>
                    <a:gd name="T5" fmla="*/ 288 h 288"/>
                    <a:gd name="T6" fmla="*/ 1200 w 2784"/>
                    <a:gd name="T7" fmla="*/ 288 h 288"/>
                    <a:gd name="T8" fmla="*/ 1296 w 2784"/>
                    <a:gd name="T9" fmla="*/ 0 h 288"/>
                    <a:gd name="T10" fmla="*/ 1632 w 2784"/>
                    <a:gd name="T11" fmla="*/ 0 h 288"/>
                    <a:gd name="T12" fmla="*/ 1728 w 2784"/>
                    <a:gd name="T13" fmla="*/ 288 h 288"/>
                    <a:gd name="T14" fmla="*/ 2160 w 2784"/>
                    <a:gd name="T15" fmla="*/ 288 h 288"/>
                    <a:gd name="T16" fmla="*/ 2256 w 2784"/>
                    <a:gd name="T17" fmla="*/ 0 h 288"/>
                    <a:gd name="T18" fmla="*/ 2688 w 2784"/>
                    <a:gd name="T19" fmla="*/ 0 h 288"/>
                    <a:gd name="T20" fmla="*/ 2784 w 2784"/>
                    <a:gd name="T21" fmla="*/ 288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784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1632" y="0"/>
                      </a:lnTo>
                      <a:lnTo>
                        <a:pt x="1728" y="288"/>
                      </a:lnTo>
                      <a:lnTo>
                        <a:pt x="2160" y="288"/>
                      </a:lnTo>
                      <a:lnTo>
                        <a:pt x="225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81934" name="Text Box 22"/>
              <p:cNvSpPr txBox="1">
                <a:spLocks noChangeArrowheads="1"/>
              </p:cNvSpPr>
              <p:nvPr/>
            </p:nvSpPr>
            <p:spPr bwMode="auto">
              <a:xfrm>
                <a:off x="556" y="2640"/>
                <a:ext cx="39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10	    00	       01      11       01	……….	</a:t>
                </a:r>
              </a:p>
            </p:txBody>
          </p:sp>
        </p:grpSp>
        <p:sp>
          <p:nvSpPr>
            <p:cNvPr id="81932" name="Text Box 23"/>
            <p:cNvSpPr txBox="1">
              <a:spLocks noChangeArrowheads="1"/>
            </p:cNvSpPr>
            <p:nvPr/>
          </p:nvSpPr>
          <p:spPr bwMode="auto">
            <a:xfrm>
              <a:off x="96" y="3216"/>
              <a:ext cx="12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Uscita (effetto)</a:t>
              </a:r>
            </a:p>
          </p:txBody>
        </p:sp>
      </p:grpSp>
      <p:grpSp>
        <p:nvGrpSpPr>
          <p:cNvPr id="81925" name="Gruppo 1"/>
          <p:cNvGrpSpPr>
            <a:grpSpLocks/>
          </p:cNvGrpSpPr>
          <p:nvPr/>
        </p:nvGrpSpPr>
        <p:grpSpPr bwMode="auto">
          <a:xfrm>
            <a:off x="1520825" y="2174875"/>
            <a:ext cx="5816600" cy="1090613"/>
            <a:chOff x="1171434" y="4941168"/>
            <a:chExt cx="5816600" cy="1090612"/>
          </a:xfrm>
        </p:grpSpPr>
        <p:sp>
          <p:nvSpPr>
            <p:cNvPr id="81926" name="Line 27"/>
            <p:cNvSpPr>
              <a:spLocks noChangeShapeType="1"/>
            </p:cNvSpPr>
            <p:nvPr/>
          </p:nvSpPr>
          <p:spPr bwMode="auto">
            <a:xfrm>
              <a:off x="2612884" y="5482505"/>
              <a:ext cx="854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927" name="Rectangle 26"/>
            <p:cNvSpPr>
              <a:spLocks noChangeAspect="1" noChangeArrowheads="1"/>
            </p:cNvSpPr>
            <p:nvPr/>
          </p:nvSpPr>
          <p:spPr bwMode="auto">
            <a:xfrm>
              <a:off x="3412984" y="4941168"/>
              <a:ext cx="1517650" cy="1090612"/>
            </a:xfrm>
            <a:prstGeom prst="rect">
              <a:avLst/>
            </a:prstGeom>
            <a:solidFill>
              <a:srgbClr val="66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CC"/>
              </a:extrusionClr>
              <a:contourClr>
                <a:srgbClr val="66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it-IT" sz="240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P</a:t>
              </a:r>
            </a:p>
          </p:txBody>
        </p:sp>
        <p:sp>
          <p:nvSpPr>
            <p:cNvPr id="81928" name="Line 28"/>
            <p:cNvSpPr>
              <a:spLocks noChangeShapeType="1"/>
            </p:cNvSpPr>
            <p:nvPr/>
          </p:nvSpPr>
          <p:spPr bwMode="auto">
            <a:xfrm>
              <a:off x="4990959" y="5482505"/>
              <a:ext cx="854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1929" name="Text Box 33"/>
            <p:cNvSpPr txBox="1">
              <a:spLocks noChangeArrowheads="1"/>
            </p:cNvSpPr>
            <p:nvPr/>
          </p:nvSpPr>
          <p:spPr bwMode="auto">
            <a:xfrm>
              <a:off x="1171434" y="5088805"/>
              <a:ext cx="1716088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ingresso dei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dati</a:t>
              </a:r>
            </a:p>
          </p:txBody>
        </p:sp>
        <p:sp>
          <p:nvSpPr>
            <p:cNvPr id="81930" name="Text Box 34"/>
            <p:cNvSpPr txBox="1">
              <a:spLocks noChangeArrowheads="1"/>
            </p:cNvSpPr>
            <p:nvPr/>
          </p:nvSpPr>
          <p:spPr bwMode="auto">
            <a:xfrm>
              <a:off x="5576747" y="5088805"/>
              <a:ext cx="1411287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uscita dei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risultati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585573" y="5995412"/>
            <a:ext cx="254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0" i="1" dirty="0">
                <a:solidFill>
                  <a:srgbClr val="FF3300"/>
                </a:solidFill>
              </a:rPr>
              <a:t>Forme d’onda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2EACC7-08EF-4958-889E-4D47B29DE984}" type="datetime1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10/17/24</a:t>
            </a:fld>
            <a:endParaRPr lang="en-US" altLang="it-IT" sz="1400"/>
          </a:p>
        </p:txBody>
      </p:sp>
      <p:sp>
        <p:nvSpPr>
          <p:cNvPr id="82947" name="Segnaposto piè di pagina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400"/>
              <a:t>Reti Combinatorie</a:t>
            </a:r>
          </a:p>
        </p:txBody>
      </p:sp>
      <p:sp>
        <p:nvSpPr>
          <p:cNvPr id="8294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71C14-1AAB-4A58-81F4-0065897E1E9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it-IT" sz="140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8387"/>
            <a:ext cx="7543800" cy="166336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marL="72000"/>
            <a:r>
              <a:rPr lang="it-IT" altLang="it-IT" sz="2400" b="1" dirty="0"/>
              <a:t>Esempio di </a:t>
            </a:r>
            <a:r>
              <a:rPr lang="it-IT" altLang="it-IT" sz="2400" b="1" dirty="0" err="1"/>
              <a:t>black</a:t>
            </a:r>
            <a:r>
              <a:rPr lang="it-IT" altLang="it-IT" sz="2400" b="1" dirty="0"/>
              <a:t> box con </a:t>
            </a:r>
            <a:br>
              <a:rPr lang="it-IT" altLang="it-IT" sz="2400" b="1" dirty="0"/>
            </a:br>
            <a:r>
              <a:rPr lang="it-IT" altLang="it-IT" sz="2400" b="1" dirty="0"/>
              <a:t>descrizione del comportamento </a:t>
            </a:r>
            <a:br>
              <a:rPr lang="it-IT" altLang="it-IT" sz="2400" b="1" dirty="0"/>
            </a:br>
            <a:r>
              <a:rPr lang="it-IT" altLang="it-IT" sz="2400" b="1" dirty="0"/>
              <a:t>(relazione causa effetto)</a:t>
            </a:r>
            <a:br>
              <a:rPr lang="it-IT" altLang="it-IT" sz="2400" b="1" dirty="0"/>
            </a:br>
            <a:r>
              <a:rPr lang="it-IT" altLang="it-IT" sz="2400" b="1" dirty="0"/>
              <a:t>mediante tabella</a:t>
            </a:r>
          </a:p>
        </p:txBody>
      </p:sp>
      <p:sp>
        <p:nvSpPr>
          <p:cNvPr id="82950" name="Text Box 8"/>
          <p:cNvSpPr txBox="1">
            <a:spLocks noChangeArrowheads="1"/>
          </p:cNvSpPr>
          <p:nvPr/>
        </p:nvSpPr>
        <p:spPr bwMode="auto">
          <a:xfrm>
            <a:off x="-35512" y="4383410"/>
            <a:ext cx="921502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In questa tabella  per ogni </a:t>
            </a:r>
            <a:r>
              <a:rPr lang="it-IT" altLang="it-IT" sz="1800" dirty="0" err="1">
                <a:solidFill>
                  <a:srgbClr val="FF0000"/>
                </a:solidFill>
              </a:rPr>
              <a:t>conf</a:t>
            </a:r>
            <a:r>
              <a:rPr lang="it-IT" altLang="it-IT" sz="1800" dirty="0">
                <a:solidFill>
                  <a:srgbClr val="FF0000"/>
                </a:solidFill>
              </a:rPr>
              <a:t>. di ingresso c’è una unica configurazione di uscita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Questo è il comportamento delle reti combinatorie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Questa tabella si chiama tabella della verità (</a:t>
            </a:r>
            <a:r>
              <a:rPr lang="it-IT" altLang="it-IT" sz="1800" dirty="0" err="1">
                <a:solidFill>
                  <a:srgbClr val="FF0000"/>
                </a:solidFill>
              </a:rPr>
              <a:t>tdv</a:t>
            </a:r>
            <a:r>
              <a:rPr lang="it-IT" altLang="it-IT" sz="1800" dirty="0">
                <a:solidFill>
                  <a:srgbClr val="FF0000"/>
                </a:solidFill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Questa </a:t>
            </a:r>
            <a:r>
              <a:rPr lang="it-IT" altLang="it-IT" sz="1800" dirty="0" err="1">
                <a:solidFill>
                  <a:srgbClr val="FF0000"/>
                </a:solidFill>
              </a:rPr>
              <a:t>tdv</a:t>
            </a:r>
            <a:r>
              <a:rPr lang="it-IT" altLang="it-IT" sz="1800" dirty="0">
                <a:solidFill>
                  <a:srgbClr val="FF0000"/>
                </a:solidFill>
              </a:rPr>
              <a:t> definisce una funzione binaria di tre variabili binarie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Il comportamento delle reti combinatorie è descritto da funzioni binarie di variabili binarie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dirty="0">
                <a:solidFill>
                  <a:srgbClr val="FF0000"/>
                </a:solidFill>
              </a:rPr>
              <a:t>Con la tabella della verità non si possono descrivere le reti sequenziali</a:t>
            </a:r>
          </a:p>
        </p:txBody>
      </p:sp>
      <p:grpSp>
        <p:nvGrpSpPr>
          <p:cNvPr id="82951" name="Group 191"/>
          <p:cNvGrpSpPr>
            <a:grpSpLocks/>
          </p:cNvGrpSpPr>
          <p:nvPr/>
        </p:nvGrpSpPr>
        <p:grpSpPr bwMode="auto">
          <a:xfrm>
            <a:off x="5420344" y="1893889"/>
            <a:ext cx="3037856" cy="2514600"/>
            <a:chOff x="1104" y="2352"/>
            <a:chExt cx="1680" cy="1584"/>
          </a:xfrm>
        </p:grpSpPr>
        <p:grpSp>
          <p:nvGrpSpPr>
            <p:cNvPr id="82952" name="Group 189"/>
            <p:cNvGrpSpPr>
              <a:grpSpLocks/>
            </p:cNvGrpSpPr>
            <p:nvPr/>
          </p:nvGrpSpPr>
          <p:grpSpPr bwMode="auto">
            <a:xfrm>
              <a:off x="1104" y="2352"/>
              <a:ext cx="1606" cy="1584"/>
              <a:chOff x="720" y="2256"/>
              <a:chExt cx="1606" cy="1584"/>
            </a:xfrm>
          </p:grpSpPr>
          <p:sp>
            <p:nvSpPr>
              <p:cNvPr id="82954" name="Text Box 179"/>
              <p:cNvSpPr txBox="1">
                <a:spLocks noChangeArrowheads="1"/>
              </p:cNvSpPr>
              <p:nvPr/>
            </p:nvSpPr>
            <p:spPr bwMode="auto">
              <a:xfrm>
                <a:off x="720" y="2269"/>
                <a:ext cx="1606" cy="1557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X</a:t>
                </a:r>
                <a:r>
                  <a:rPr lang="it-IT" altLang="it-IT" sz="1600" baseline="-25000" dirty="0"/>
                  <a:t>2</a:t>
                </a:r>
                <a:r>
                  <a:rPr lang="it-IT" altLang="it-IT" sz="1600" dirty="0"/>
                  <a:t>	X</a:t>
                </a:r>
                <a:r>
                  <a:rPr lang="it-IT" altLang="it-IT" sz="1600" baseline="-25000" dirty="0"/>
                  <a:t>1	</a:t>
                </a:r>
                <a:r>
                  <a:rPr lang="it-IT" altLang="it-IT" sz="1600" dirty="0"/>
                  <a:t>X</a:t>
                </a:r>
                <a:r>
                  <a:rPr lang="it-IT" altLang="it-IT" sz="1600" baseline="-25000" dirty="0"/>
                  <a:t>0 	</a:t>
                </a:r>
                <a:r>
                  <a:rPr lang="it-IT" altLang="it-IT" sz="1600" dirty="0">
                    <a:solidFill>
                      <a:srgbClr val="FF0000"/>
                    </a:solidFill>
                  </a:rPr>
                  <a:t>Z</a:t>
                </a:r>
                <a:endParaRPr lang="it-IT" altLang="it-IT" sz="1600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600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0	0	0	0   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0	0	1	0   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>
                    <a:solidFill>
                      <a:srgbClr val="FF0000"/>
                    </a:solidFill>
                  </a:rPr>
                  <a:t>0	1	0</a:t>
                </a:r>
                <a:r>
                  <a:rPr lang="it-IT" altLang="it-IT" sz="1600" dirty="0"/>
                  <a:t>	1   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0	1	1	1   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1	0	0	0  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>
                    <a:solidFill>
                      <a:srgbClr val="FF0000"/>
                    </a:solidFill>
                  </a:rPr>
                  <a:t>1	0	1</a:t>
                </a:r>
                <a:r>
                  <a:rPr lang="it-IT" altLang="it-IT" sz="1600" dirty="0"/>
                  <a:t>	1   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1	1	0	0 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1	1	1	1    </a:t>
                </a:r>
              </a:p>
            </p:txBody>
          </p:sp>
          <p:sp>
            <p:nvSpPr>
              <p:cNvPr id="82955" name="Line 185"/>
              <p:cNvSpPr>
                <a:spLocks noChangeShapeType="1"/>
              </p:cNvSpPr>
              <p:nvPr/>
            </p:nvSpPr>
            <p:spPr bwMode="auto">
              <a:xfrm>
                <a:off x="2016" y="2256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82953" name="Line 187"/>
            <p:cNvSpPr>
              <a:spLocks noChangeShapeType="1"/>
            </p:cNvSpPr>
            <p:nvPr/>
          </p:nvSpPr>
          <p:spPr bwMode="auto">
            <a:xfrm>
              <a:off x="1104" y="261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13" name="Gruppo 1"/>
          <p:cNvGrpSpPr>
            <a:grpSpLocks/>
          </p:cNvGrpSpPr>
          <p:nvPr/>
        </p:nvGrpSpPr>
        <p:grpSpPr bwMode="auto">
          <a:xfrm>
            <a:off x="773481" y="2441671"/>
            <a:ext cx="3719591" cy="1208606"/>
            <a:chOff x="2125443" y="4823175"/>
            <a:chExt cx="3719591" cy="1208605"/>
          </a:xfrm>
        </p:grpSpPr>
        <p:sp>
          <p:nvSpPr>
            <p:cNvPr id="14" name="Line 27"/>
            <p:cNvSpPr>
              <a:spLocks noChangeShapeType="1"/>
            </p:cNvSpPr>
            <p:nvPr/>
          </p:nvSpPr>
          <p:spPr bwMode="auto">
            <a:xfrm>
              <a:off x="2542758" y="5482505"/>
              <a:ext cx="854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26"/>
            <p:cNvSpPr>
              <a:spLocks noChangeAspect="1" noChangeArrowheads="1"/>
            </p:cNvSpPr>
            <p:nvPr/>
          </p:nvSpPr>
          <p:spPr bwMode="auto">
            <a:xfrm>
              <a:off x="3412984" y="4941168"/>
              <a:ext cx="1517650" cy="1090612"/>
            </a:xfrm>
            <a:prstGeom prst="rect">
              <a:avLst/>
            </a:prstGeom>
            <a:solidFill>
              <a:srgbClr val="66FFCC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66FFCC"/>
              </a:extrusionClr>
              <a:contourClr>
                <a:srgbClr val="66FFCC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it-IT" sz="2400"/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it-IT" sz="2400"/>
                <a:t>P</a:t>
              </a:r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>
              <a:off x="4990959" y="5482505"/>
              <a:ext cx="854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2125443" y="4823175"/>
              <a:ext cx="510075" cy="1200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X</a:t>
              </a:r>
              <a:r>
                <a:rPr lang="it-IT" altLang="it-IT" sz="2400" baseline="-25000" dirty="0"/>
                <a:t>2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X</a:t>
              </a:r>
              <a:r>
                <a:rPr lang="it-IT" altLang="it-IT" sz="2400" baseline="-25000" dirty="0"/>
                <a:t>1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X</a:t>
              </a:r>
              <a:r>
                <a:rPr lang="it-IT" altLang="it-IT" sz="2400" baseline="-25000" dirty="0"/>
                <a:t>0</a:t>
              </a:r>
              <a:endParaRPr lang="it-IT" altLang="it-IT" sz="2400" dirty="0"/>
            </a:p>
          </p:txBody>
        </p:sp>
        <p:sp>
          <p:nvSpPr>
            <p:cNvPr id="18" name="Text Box 34"/>
            <p:cNvSpPr txBox="1">
              <a:spLocks noChangeArrowheads="1"/>
            </p:cNvSpPr>
            <p:nvPr/>
          </p:nvSpPr>
          <p:spPr bwMode="auto">
            <a:xfrm>
              <a:off x="5406526" y="5015135"/>
              <a:ext cx="3209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z</a:t>
              </a: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2558909" y="5090424"/>
              <a:ext cx="854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>
              <a:off x="2558908" y="5810503"/>
              <a:ext cx="8540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1938" y="1628775"/>
            <a:ext cx="8589962" cy="4608513"/>
          </a:xfrm>
          <a:noFill/>
        </p:spPr>
        <p:txBody>
          <a:bodyPr lIns="96399" tIns="48203" rIns="96399" bIns="48203"/>
          <a:lstStyle/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800" dirty="0"/>
              <a:t>Ubiquitous Computing (1999 – 2005): 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800" dirty="0"/>
              <a:t>0.1 to 1 device per m</a:t>
            </a:r>
            <a:r>
              <a:rPr lang="en-US" altLang="it-IT" sz="2800" baseline="30000" dirty="0"/>
              <a:t>3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endParaRPr lang="en-US" altLang="it-IT" sz="2800" baseline="30000" dirty="0"/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800" dirty="0"/>
              <a:t>Pervasive Computing (2005 – 2015): 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800" dirty="0"/>
              <a:t>1 to 10 devices per m</a:t>
            </a:r>
            <a:r>
              <a:rPr lang="en-US" altLang="it-IT" sz="2800" baseline="30000" dirty="0"/>
              <a:t>3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endParaRPr lang="en-US" altLang="it-IT" sz="2800" dirty="0"/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800" dirty="0"/>
              <a:t>Ambient Intelligence (2015 – 2025): 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800" dirty="0"/>
              <a:t>10 to 100 devices per m</a:t>
            </a:r>
            <a:r>
              <a:rPr lang="en-US" altLang="it-IT" sz="2800" baseline="30000" dirty="0"/>
              <a:t>3</a:t>
            </a:r>
            <a:r>
              <a:rPr lang="en-US" altLang="it-IT" sz="2800" dirty="0"/>
              <a:t> 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800" dirty="0"/>
              <a:t> </a:t>
            </a:r>
            <a:r>
              <a:rPr lang="en-US" altLang="it-IT" sz="1800" dirty="0"/>
              <a:t>(Source: James L. Crowley: Context Driven Observation of Human Activity. EUSAI 2003: 101-118)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93663" y="115888"/>
            <a:ext cx="9134476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0" dirty="0">
                <a:solidFill>
                  <a:schemeClr val="tx2"/>
                </a:solidFill>
              </a:rPr>
              <a:t>La </a:t>
            </a:r>
            <a:r>
              <a:rPr lang="en-US" altLang="it-IT" sz="2800" b="0" dirty="0" err="1">
                <a:solidFill>
                  <a:schemeClr val="tx2"/>
                </a:solidFill>
              </a:rPr>
              <a:t>rivoluzione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digitale</a:t>
            </a:r>
            <a:endParaRPr lang="en-US" altLang="it-IT" sz="2800" b="0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0" dirty="0" err="1">
                <a:solidFill>
                  <a:schemeClr val="tx2"/>
                </a:solidFill>
              </a:rPr>
              <a:t>Crescita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della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densità</a:t>
            </a:r>
            <a:r>
              <a:rPr lang="en-US" altLang="it-IT" sz="2800" b="0" dirty="0">
                <a:solidFill>
                  <a:schemeClr val="tx2"/>
                </a:solidFill>
              </a:rPr>
              <a:t>  di </a:t>
            </a:r>
            <a:r>
              <a:rPr lang="en-US" altLang="it-IT" sz="2800" b="0" dirty="0" err="1">
                <a:solidFill>
                  <a:schemeClr val="tx2"/>
                </a:solidFill>
              </a:rPr>
              <a:t>Macchine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Digitali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br>
              <a:rPr lang="en-US" altLang="it-IT" sz="2800" b="0" dirty="0">
                <a:solidFill>
                  <a:schemeClr val="tx2"/>
                </a:solidFill>
              </a:rPr>
            </a:br>
            <a:r>
              <a:rPr lang="en-US" altLang="it-IT" sz="2800" b="0" dirty="0" err="1">
                <a:solidFill>
                  <a:schemeClr val="tx2"/>
                </a:solidFill>
              </a:rPr>
              <a:t>nella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Società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dell’Informazione</a:t>
            </a:r>
            <a:r>
              <a:rPr lang="en-US" altLang="it-IT" sz="2800" b="0" dirty="0">
                <a:solidFill>
                  <a:schemeClr val="tx2"/>
                </a:solidFill>
              </a:rPr>
              <a:t> (</a:t>
            </a:r>
            <a:r>
              <a:rPr lang="en-US" altLang="it-IT" sz="2800" b="0" dirty="0" err="1">
                <a:solidFill>
                  <a:schemeClr val="tx2"/>
                </a:solidFill>
              </a:rPr>
              <a:t>previsione</a:t>
            </a:r>
            <a:r>
              <a:rPr lang="en-US" altLang="it-IT" sz="2800" b="0" dirty="0">
                <a:solidFill>
                  <a:schemeClr val="tx2"/>
                </a:solidFill>
              </a:rPr>
              <a:t> del 2003) </a:t>
            </a:r>
            <a:endParaRPr lang="en-US" altLang="it-IT" sz="1800" b="0" dirty="0">
              <a:solidFill>
                <a:schemeClr val="tx2"/>
              </a:solidFill>
            </a:endParaRPr>
          </a:p>
        </p:txBody>
      </p:sp>
      <p:sp>
        <p:nvSpPr>
          <p:cNvPr id="12292" name="Freccia a destra 1"/>
          <p:cNvSpPr>
            <a:spLocks noChangeArrowheads="1"/>
          </p:cNvSpPr>
          <p:nvPr/>
        </p:nvSpPr>
        <p:spPr bwMode="auto">
          <a:xfrm>
            <a:off x="6992938" y="4868863"/>
            <a:ext cx="2119312" cy="431800"/>
          </a:xfrm>
          <a:prstGeom prst="rightArrow">
            <a:avLst>
              <a:gd name="adj1" fmla="val 50000"/>
              <a:gd name="adj2" fmla="val 50012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data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2EACC7-08EF-4958-889E-4D47B29DE984}" type="datetime1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10/17/24</a:t>
            </a:fld>
            <a:endParaRPr lang="en-US" altLang="it-IT" sz="1400"/>
          </a:p>
        </p:txBody>
      </p:sp>
      <p:sp>
        <p:nvSpPr>
          <p:cNvPr id="8294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71C14-1AAB-4A58-81F4-0065897E1E95}" type="slidenum">
              <a:rPr lang="en-US" altLang="it-IT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it-IT" sz="140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82550"/>
            <a:ext cx="9577064" cy="1400175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it-IT" altLang="it-IT" sz="2800" b="1" dirty="0"/>
              <a:t>Descrizione del comportamento delle reti sequenziali </a:t>
            </a:r>
            <a:br>
              <a:rPr lang="it-IT" altLang="it-IT" sz="2800" b="1" dirty="0"/>
            </a:br>
            <a:r>
              <a:rPr lang="it-IT" altLang="it-IT" sz="2800" b="1" dirty="0"/>
              <a:t>(relazione causa effetto)</a:t>
            </a:r>
            <a:br>
              <a:rPr lang="it-IT" altLang="it-IT" sz="2800" b="1" dirty="0"/>
            </a:br>
            <a:endParaRPr lang="it-IT" altLang="it-IT" sz="2800" b="1" dirty="0"/>
          </a:p>
        </p:txBody>
      </p:sp>
      <p:grpSp>
        <p:nvGrpSpPr>
          <p:cNvPr id="82951" name="Group 191"/>
          <p:cNvGrpSpPr>
            <a:grpSpLocks/>
          </p:cNvGrpSpPr>
          <p:nvPr/>
        </p:nvGrpSpPr>
        <p:grpSpPr bwMode="auto">
          <a:xfrm>
            <a:off x="1383994" y="3822700"/>
            <a:ext cx="3055938" cy="2514600"/>
            <a:chOff x="1104" y="2352"/>
            <a:chExt cx="1690" cy="1584"/>
          </a:xfrm>
        </p:grpSpPr>
        <p:grpSp>
          <p:nvGrpSpPr>
            <p:cNvPr id="82952" name="Group 189"/>
            <p:cNvGrpSpPr>
              <a:grpSpLocks/>
            </p:cNvGrpSpPr>
            <p:nvPr/>
          </p:nvGrpSpPr>
          <p:grpSpPr bwMode="auto">
            <a:xfrm>
              <a:off x="1104" y="2352"/>
              <a:ext cx="1690" cy="1584"/>
              <a:chOff x="720" y="2256"/>
              <a:chExt cx="1690" cy="1584"/>
            </a:xfrm>
          </p:grpSpPr>
          <p:sp>
            <p:nvSpPr>
              <p:cNvPr id="82954" name="Text Box 179"/>
              <p:cNvSpPr txBox="1">
                <a:spLocks noChangeArrowheads="1"/>
              </p:cNvSpPr>
              <p:nvPr/>
            </p:nvSpPr>
            <p:spPr bwMode="auto">
              <a:xfrm>
                <a:off x="720" y="2269"/>
                <a:ext cx="1690" cy="1557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X</a:t>
                </a:r>
                <a:r>
                  <a:rPr lang="it-IT" altLang="it-IT" sz="1600" baseline="-25000" dirty="0"/>
                  <a:t>2</a:t>
                </a:r>
                <a:r>
                  <a:rPr lang="it-IT" altLang="it-IT" sz="1600" dirty="0"/>
                  <a:t>	X</a:t>
                </a:r>
                <a:r>
                  <a:rPr lang="it-IT" altLang="it-IT" sz="1600" baseline="-25000" dirty="0"/>
                  <a:t>1	</a:t>
                </a:r>
                <a:r>
                  <a:rPr lang="it-IT" altLang="it-IT" sz="1600" dirty="0"/>
                  <a:t>X</a:t>
                </a:r>
                <a:r>
                  <a:rPr lang="it-IT" altLang="it-IT" sz="1600" baseline="-25000" dirty="0"/>
                  <a:t>0 	</a:t>
                </a:r>
                <a:r>
                  <a:rPr lang="it-IT" altLang="it-IT" sz="1600" dirty="0">
                    <a:solidFill>
                      <a:srgbClr val="FF0000"/>
                    </a:solidFill>
                  </a:rPr>
                  <a:t>Z1 Z0</a:t>
                </a:r>
                <a:r>
                  <a:rPr lang="it-IT" altLang="it-IT" sz="1600" baseline="-25000" dirty="0"/>
                  <a:t>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600" baseline="-25000" dirty="0"/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0	0	0	?    ?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0	0	1	1    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>
                    <a:solidFill>
                      <a:srgbClr val="FF0000"/>
                    </a:solidFill>
                  </a:rPr>
                  <a:t>0	1	0</a:t>
                </a:r>
                <a:r>
                  <a:rPr lang="it-IT" altLang="it-IT" sz="1600" dirty="0"/>
                  <a:t>	1    0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0	1	1	1   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1	0	0	0   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>
                    <a:solidFill>
                      <a:srgbClr val="FF0000"/>
                    </a:solidFill>
                  </a:rPr>
                  <a:t>1	0	1</a:t>
                </a:r>
                <a:r>
                  <a:rPr lang="it-IT" altLang="it-IT" sz="1600" dirty="0"/>
                  <a:t>	0    0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1	1	0	1    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600" dirty="0"/>
                  <a:t>1	1	1	1    1</a:t>
                </a:r>
              </a:p>
            </p:txBody>
          </p:sp>
          <p:sp>
            <p:nvSpPr>
              <p:cNvPr id="82955" name="Line 185"/>
              <p:cNvSpPr>
                <a:spLocks noChangeShapeType="1"/>
              </p:cNvSpPr>
              <p:nvPr/>
            </p:nvSpPr>
            <p:spPr bwMode="auto">
              <a:xfrm>
                <a:off x="2016" y="2256"/>
                <a:ext cx="0" cy="15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82953" name="Line 187"/>
            <p:cNvSpPr>
              <a:spLocks noChangeShapeType="1"/>
            </p:cNvSpPr>
            <p:nvPr/>
          </p:nvSpPr>
          <p:spPr bwMode="auto">
            <a:xfrm>
              <a:off x="1104" y="261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it-IT"/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8739" y="1004887"/>
            <a:ext cx="8016875" cy="1025525"/>
            <a:chOff x="86" y="2378"/>
            <a:chExt cx="5050" cy="646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480" y="2736"/>
              <a:ext cx="4656" cy="288"/>
              <a:chOff x="480" y="1344"/>
              <a:chExt cx="4656" cy="288"/>
            </a:xfrm>
          </p:grpSpPr>
          <p:grpSp>
            <p:nvGrpSpPr>
              <p:cNvPr id="14" name="Group 12"/>
              <p:cNvGrpSpPr>
                <a:grpSpLocks/>
              </p:cNvGrpSpPr>
              <p:nvPr/>
            </p:nvGrpSpPr>
            <p:grpSpPr bwMode="auto">
              <a:xfrm>
                <a:off x="528" y="1344"/>
                <a:ext cx="4608" cy="288"/>
                <a:chOff x="528" y="1344"/>
                <a:chExt cx="4608" cy="288"/>
              </a:xfrm>
            </p:grpSpPr>
            <p:sp>
              <p:nvSpPr>
                <p:cNvPr id="16" name="Freeform 13"/>
                <p:cNvSpPr>
                  <a:spLocks/>
                </p:cNvSpPr>
                <p:nvPr/>
              </p:nvSpPr>
              <p:spPr bwMode="auto">
                <a:xfrm>
                  <a:off x="528" y="1344"/>
                  <a:ext cx="4608" cy="288"/>
                </a:xfrm>
                <a:custGeom>
                  <a:avLst/>
                  <a:gdLst>
                    <a:gd name="T0" fmla="*/ 0 w 4608"/>
                    <a:gd name="T1" fmla="*/ 0 h 288"/>
                    <a:gd name="T2" fmla="*/ 384 w 4608"/>
                    <a:gd name="T3" fmla="*/ 0 h 288"/>
                    <a:gd name="T4" fmla="*/ 480 w 4608"/>
                    <a:gd name="T5" fmla="*/ 288 h 288"/>
                    <a:gd name="T6" fmla="*/ 1200 w 4608"/>
                    <a:gd name="T7" fmla="*/ 288 h 288"/>
                    <a:gd name="T8" fmla="*/ 1296 w 4608"/>
                    <a:gd name="T9" fmla="*/ 0 h 288"/>
                    <a:gd name="T10" fmla="*/ 2688 w 4608"/>
                    <a:gd name="T11" fmla="*/ 0 h 288"/>
                    <a:gd name="T12" fmla="*/ 2784 w 4608"/>
                    <a:gd name="T13" fmla="*/ 288 h 288"/>
                    <a:gd name="T14" fmla="*/ 3168 w 4608"/>
                    <a:gd name="T15" fmla="*/ 288 h 288"/>
                    <a:gd name="T16" fmla="*/ 3648 w 4608"/>
                    <a:gd name="T17" fmla="*/ 288 h 288"/>
                    <a:gd name="T18" fmla="*/ 3744 w 4608"/>
                    <a:gd name="T19" fmla="*/ 0 h 288"/>
                    <a:gd name="T20" fmla="*/ 4608 w 4608"/>
                    <a:gd name="T21" fmla="*/ 0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08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  <a:lnTo>
                        <a:pt x="3168" y="288"/>
                      </a:lnTo>
                      <a:lnTo>
                        <a:pt x="3648" y="288"/>
                      </a:lnTo>
                      <a:lnTo>
                        <a:pt x="3744" y="0"/>
                      </a:lnTo>
                      <a:lnTo>
                        <a:pt x="4608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17" name="Freeform 14"/>
                <p:cNvSpPr>
                  <a:spLocks/>
                </p:cNvSpPr>
                <p:nvPr/>
              </p:nvSpPr>
              <p:spPr bwMode="auto">
                <a:xfrm flipV="1">
                  <a:off x="528" y="1344"/>
                  <a:ext cx="4608" cy="288"/>
                </a:xfrm>
                <a:custGeom>
                  <a:avLst/>
                  <a:gdLst>
                    <a:gd name="T0" fmla="*/ 0 w 4608"/>
                    <a:gd name="T1" fmla="*/ 0 h 288"/>
                    <a:gd name="T2" fmla="*/ 384 w 4608"/>
                    <a:gd name="T3" fmla="*/ 0 h 288"/>
                    <a:gd name="T4" fmla="*/ 480 w 4608"/>
                    <a:gd name="T5" fmla="*/ 288 h 288"/>
                    <a:gd name="T6" fmla="*/ 1200 w 4608"/>
                    <a:gd name="T7" fmla="*/ 288 h 288"/>
                    <a:gd name="T8" fmla="*/ 1296 w 4608"/>
                    <a:gd name="T9" fmla="*/ 0 h 288"/>
                    <a:gd name="T10" fmla="*/ 2688 w 4608"/>
                    <a:gd name="T11" fmla="*/ 0 h 288"/>
                    <a:gd name="T12" fmla="*/ 2784 w 4608"/>
                    <a:gd name="T13" fmla="*/ 288 h 288"/>
                    <a:gd name="T14" fmla="*/ 3168 w 4608"/>
                    <a:gd name="T15" fmla="*/ 288 h 288"/>
                    <a:gd name="T16" fmla="*/ 3648 w 4608"/>
                    <a:gd name="T17" fmla="*/ 288 h 288"/>
                    <a:gd name="T18" fmla="*/ 3744 w 4608"/>
                    <a:gd name="T19" fmla="*/ 0 h 288"/>
                    <a:gd name="T20" fmla="*/ 4608 w 4608"/>
                    <a:gd name="T21" fmla="*/ 0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608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  <a:lnTo>
                        <a:pt x="3168" y="288"/>
                      </a:lnTo>
                      <a:lnTo>
                        <a:pt x="3648" y="288"/>
                      </a:lnTo>
                      <a:lnTo>
                        <a:pt x="3744" y="0"/>
                      </a:lnTo>
                      <a:lnTo>
                        <a:pt x="4608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480" y="1344"/>
                <a:ext cx="41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010	    101	      000		…		…</a:t>
                </a:r>
              </a:p>
            </p:txBody>
          </p:sp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86" y="2378"/>
              <a:ext cx="13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0" dirty="0"/>
                <a:t>Ingresso (causa)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14614" y="2335212"/>
            <a:ext cx="7010400" cy="1066800"/>
            <a:chOff x="96" y="3216"/>
            <a:chExt cx="4416" cy="672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528" y="3600"/>
              <a:ext cx="3984" cy="288"/>
              <a:chOff x="528" y="2640"/>
              <a:chExt cx="3984" cy="288"/>
            </a:xfrm>
          </p:grpSpPr>
          <p:grpSp>
            <p:nvGrpSpPr>
              <p:cNvPr id="21" name="Group 19"/>
              <p:cNvGrpSpPr>
                <a:grpSpLocks/>
              </p:cNvGrpSpPr>
              <p:nvPr/>
            </p:nvGrpSpPr>
            <p:grpSpPr bwMode="auto">
              <a:xfrm>
                <a:off x="528" y="2640"/>
                <a:ext cx="2784" cy="288"/>
                <a:chOff x="528" y="2640"/>
                <a:chExt cx="2784" cy="288"/>
              </a:xfrm>
            </p:grpSpPr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528" y="2640"/>
                  <a:ext cx="2784" cy="288"/>
                </a:xfrm>
                <a:custGeom>
                  <a:avLst/>
                  <a:gdLst>
                    <a:gd name="T0" fmla="*/ 0 w 2784"/>
                    <a:gd name="T1" fmla="*/ 0 h 288"/>
                    <a:gd name="T2" fmla="*/ 384 w 2784"/>
                    <a:gd name="T3" fmla="*/ 0 h 288"/>
                    <a:gd name="T4" fmla="*/ 480 w 2784"/>
                    <a:gd name="T5" fmla="*/ 288 h 288"/>
                    <a:gd name="T6" fmla="*/ 1200 w 2784"/>
                    <a:gd name="T7" fmla="*/ 288 h 288"/>
                    <a:gd name="T8" fmla="*/ 1296 w 2784"/>
                    <a:gd name="T9" fmla="*/ 0 h 288"/>
                    <a:gd name="T10" fmla="*/ 1632 w 2784"/>
                    <a:gd name="T11" fmla="*/ 0 h 288"/>
                    <a:gd name="T12" fmla="*/ 1728 w 2784"/>
                    <a:gd name="T13" fmla="*/ 288 h 288"/>
                    <a:gd name="T14" fmla="*/ 2160 w 2784"/>
                    <a:gd name="T15" fmla="*/ 288 h 288"/>
                    <a:gd name="T16" fmla="*/ 2256 w 2784"/>
                    <a:gd name="T17" fmla="*/ 0 h 288"/>
                    <a:gd name="T18" fmla="*/ 2688 w 2784"/>
                    <a:gd name="T19" fmla="*/ 0 h 288"/>
                    <a:gd name="T20" fmla="*/ 2784 w 2784"/>
                    <a:gd name="T21" fmla="*/ 288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784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1632" y="0"/>
                      </a:lnTo>
                      <a:lnTo>
                        <a:pt x="1728" y="288"/>
                      </a:lnTo>
                      <a:lnTo>
                        <a:pt x="2160" y="288"/>
                      </a:lnTo>
                      <a:lnTo>
                        <a:pt x="225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 flipV="1">
                  <a:off x="528" y="2640"/>
                  <a:ext cx="2784" cy="288"/>
                </a:xfrm>
                <a:custGeom>
                  <a:avLst/>
                  <a:gdLst>
                    <a:gd name="T0" fmla="*/ 0 w 2784"/>
                    <a:gd name="T1" fmla="*/ 0 h 288"/>
                    <a:gd name="T2" fmla="*/ 384 w 2784"/>
                    <a:gd name="T3" fmla="*/ 0 h 288"/>
                    <a:gd name="T4" fmla="*/ 480 w 2784"/>
                    <a:gd name="T5" fmla="*/ 288 h 288"/>
                    <a:gd name="T6" fmla="*/ 1200 w 2784"/>
                    <a:gd name="T7" fmla="*/ 288 h 288"/>
                    <a:gd name="T8" fmla="*/ 1296 w 2784"/>
                    <a:gd name="T9" fmla="*/ 0 h 288"/>
                    <a:gd name="T10" fmla="*/ 1632 w 2784"/>
                    <a:gd name="T11" fmla="*/ 0 h 288"/>
                    <a:gd name="T12" fmla="*/ 1728 w 2784"/>
                    <a:gd name="T13" fmla="*/ 288 h 288"/>
                    <a:gd name="T14" fmla="*/ 2160 w 2784"/>
                    <a:gd name="T15" fmla="*/ 288 h 288"/>
                    <a:gd name="T16" fmla="*/ 2256 w 2784"/>
                    <a:gd name="T17" fmla="*/ 0 h 288"/>
                    <a:gd name="T18" fmla="*/ 2688 w 2784"/>
                    <a:gd name="T19" fmla="*/ 0 h 288"/>
                    <a:gd name="T20" fmla="*/ 2784 w 2784"/>
                    <a:gd name="T21" fmla="*/ 288 h 2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784" h="288">
                      <a:moveTo>
                        <a:pt x="0" y="0"/>
                      </a:moveTo>
                      <a:lnTo>
                        <a:pt x="384" y="0"/>
                      </a:lnTo>
                      <a:lnTo>
                        <a:pt x="480" y="288"/>
                      </a:lnTo>
                      <a:lnTo>
                        <a:pt x="1200" y="288"/>
                      </a:lnTo>
                      <a:lnTo>
                        <a:pt x="1296" y="0"/>
                      </a:lnTo>
                      <a:lnTo>
                        <a:pt x="1632" y="0"/>
                      </a:lnTo>
                      <a:lnTo>
                        <a:pt x="1728" y="288"/>
                      </a:lnTo>
                      <a:lnTo>
                        <a:pt x="2160" y="288"/>
                      </a:lnTo>
                      <a:lnTo>
                        <a:pt x="2256" y="0"/>
                      </a:lnTo>
                      <a:lnTo>
                        <a:pt x="2688" y="0"/>
                      </a:lnTo>
                      <a:lnTo>
                        <a:pt x="2784" y="28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22" name="Text Box 22"/>
              <p:cNvSpPr txBox="1">
                <a:spLocks noChangeArrowheads="1"/>
              </p:cNvSpPr>
              <p:nvPr/>
            </p:nvSpPr>
            <p:spPr bwMode="auto">
              <a:xfrm>
                <a:off x="556" y="2640"/>
                <a:ext cx="39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10	    00	       01      11       01	……….	</a:t>
                </a:r>
              </a:p>
            </p:txBody>
          </p:sp>
        </p:grp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96" y="3216"/>
              <a:ext cx="12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0"/>
                <a:t>Uscita (effetto)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4835674" y="3659644"/>
            <a:ext cx="4067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>
                <a:solidFill>
                  <a:srgbClr val="FF0000"/>
                </a:solidFill>
              </a:rPr>
              <a:t>Con la tabella della verità non si possono descrivere le reti sequenziali</a:t>
            </a:r>
          </a:p>
          <a:p>
            <a:r>
              <a:rPr lang="it-IT" altLang="it-IT" sz="2000" dirty="0">
                <a:solidFill>
                  <a:srgbClr val="FF0000"/>
                </a:solidFill>
              </a:rPr>
              <a:t>Nella seconda parte del corso studieremo le RS!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3159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499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7101" r="33463" b="5901"/>
          <a:stretch>
            <a:fillRect/>
          </a:stretch>
        </p:blipFill>
        <p:spPr bwMode="auto">
          <a:xfrm>
            <a:off x="179388" y="188640"/>
            <a:ext cx="8559800" cy="64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ttangolo 3"/>
          <p:cNvSpPr>
            <a:spLocks noChangeArrowheads="1"/>
          </p:cNvSpPr>
          <p:nvPr/>
        </p:nvSpPr>
        <p:spPr bwMode="auto">
          <a:xfrm>
            <a:off x="611188" y="333375"/>
            <a:ext cx="1582737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84997" name="Rettangolo 4"/>
          <p:cNvSpPr>
            <a:spLocks noChangeArrowheads="1"/>
          </p:cNvSpPr>
          <p:nvPr/>
        </p:nvSpPr>
        <p:spPr bwMode="auto">
          <a:xfrm>
            <a:off x="7380288" y="6092825"/>
            <a:ext cx="1077912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0474" y="657341"/>
            <a:ext cx="20474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dirty="0">
                <a:latin typeface="Calibri" panose="020F0502020204030204" pitchFamily="34" charset="0"/>
                <a:cs typeface="Calibri" panose="020F0502020204030204" pitchFamily="34" charset="0"/>
              </a:rPr>
              <a:t>combinatorio</a:t>
            </a:r>
          </a:p>
        </p:txBody>
      </p:sp>
      <p:cxnSp>
        <p:nvCxnSpPr>
          <p:cNvPr id="4" name="Connettore 2 3"/>
          <p:cNvCxnSpPr/>
          <p:nvPr/>
        </p:nvCxnSpPr>
        <p:spPr bwMode="auto">
          <a:xfrm>
            <a:off x="611188" y="541597"/>
            <a:ext cx="1377874" cy="0"/>
          </a:xfrm>
          <a:prstGeom prst="straightConnector1">
            <a:avLst/>
          </a:prstGeom>
          <a:noFill/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6019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7101" r="34644" b="6602"/>
          <a:stretch>
            <a:fillRect/>
          </a:stretch>
        </p:blipFill>
        <p:spPr bwMode="auto">
          <a:xfrm>
            <a:off x="604838" y="333375"/>
            <a:ext cx="7934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Ovale 3"/>
          <p:cNvSpPr>
            <a:spLocks noChangeArrowheads="1"/>
          </p:cNvSpPr>
          <p:nvPr/>
        </p:nvSpPr>
        <p:spPr bwMode="auto">
          <a:xfrm>
            <a:off x="5724525" y="3860800"/>
            <a:ext cx="3311525" cy="2016125"/>
          </a:xfrm>
          <a:prstGeom prst="ellipse">
            <a:avLst/>
          </a:prstGeom>
          <a:noFill/>
          <a:ln w="25400" cmpd="tri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Esercizio: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/>
              <a:t>Si costruisca la tabella della verità del MUX2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0" y="6461574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00B050"/>
                </a:solidFill>
              </a:rPr>
              <a:t>corrisponde alla </a:t>
            </a:r>
            <a:r>
              <a:rPr lang="it-IT" sz="2000" i="1" dirty="0" err="1">
                <a:solidFill>
                  <a:srgbClr val="00B050"/>
                </a:solidFill>
              </a:rPr>
              <a:t>black</a:t>
            </a:r>
            <a:r>
              <a:rPr lang="it-IT" sz="2000" i="1" dirty="0">
                <a:solidFill>
                  <a:srgbClr val="00B050"/>
                </a:solidFill>
              </a:rPr>
              <a:t> box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asellaDiTesto 1"/>
          <p:cNvSpPr txBox="1">
            <a:spLocks noChangeArrowheads="1"/>
          </p:cNvSpPr>
          <p:nvPr/>
        </p:nvSpPr>
        <p:spPr bwMode="auto">
          <a:xfrm>
            <a:off x="2411413" y="2386013"/>
            <a:ext cx="46593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/>
              <a:t>DESCRIZIONE DELLA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/>
              <a:t>STRUTTURA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056" y="476672"/>
            <a:ext cx="7772400" cy="1143000"/>
          </a:xfrm>
        </p:spPr>
        <p:txBody>
          <a:bodyPr/>
          <a:lstStyle/>
          <a:p>
            <a:r>
              <a:rPr lang="en-US" altLang="it-IT" sz="2800" i="1" dirty="0" err="1">
                <a:solidFill>
                  <a:srgbClr val="FF0000"/>
                </a:solidFill>
              </a:rPr>
              <a:t>Ripetiamo</a:t>
            </a:r>
            <a:r>
              <a:rPr lang="en-US" altLang="it-IT" sz="2800" i="1" dirty="0">
                <a:solidFill>
                  <a:srgbClr val="FF0000"/>
                </a:solidFill>
              </a:rPr>
              <a:t>:</a:t>
            </a:r>
            <a:br>
              <a:rPr lang="en-US" altLang="it-IT" sz="2800" dirty="0"/>
            </a:br>
            <a:r>
              <a:rPr lang="en-US" altLang="it-IT" sz="2800" dirty="0" err="1"/>
              <a:t>Proprietà</a:t>
            </a:r>
            <a:r>
              <a:rPr lang="en-US" altLang="it-IT" sz="2800" dirty="0"/>
              <a:t> di </a:t>
            </a:r>
            <a:br>
              <a:rPr lang="en-US" altLang="it-IT" sz="2800" dirty="0"/>
            </a:br>
            <a:r>
              <a:rPr lang="en-US" altLang="it-IT" sz="2800" dirty="0" err="1"/>
              <a:t>composizione</a:t>
            </a:r>
            <a:r>
              <a:rPr lang="en-US" altLang="it-IT" sz="2800" dirty="0"/>
              <a:t> e </a:t>
            </a:r>
            <a:r>
              <a:rPr lang="en-US" altLang="it-IT" sz="2800" dirty="0" err="1"/>
              <a:t>decomposizione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delle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reti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logiche</a:t>
            </a:r>
            <a:endParaRPr lang="en-US" altLang="it-IT" sz="2800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7989887" cy="4319587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it-IT" sz="2400" b="1" dirty="0" err="1"/>
              <a:t>Composizione</a:t>
            </a:r>
            <a:r>
              <a:rPr lang="en-US" altLang="it-IT" sz="2400" b="1" dirty="0"/>
              <a:t>:</a:t>
            </a:r>
            <a:r>
              <a:rPr lang="en-US" altLang="it-IT" sz="2400" dirty="0"/>
              <a:t> un </a:t>
            </a:r>
            <a:r>
              <a:rPr lang="en-US" altLang="it-IT" sz="2400" dirty="0" err="1"/>
              <a:t>numero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arbitrario</a:t>
            </a:r>
            <a:r>
              <a:rPr lang="en-US" altLang="it-IT" sz="2400" dirty="0"/>
              <a:t> di </a:t>
            </a:r>
            <a:r>
              <a:rPr lang="en-US" altLang="it-IT" sz="2400" dirty="0" err="1"/>
              <a:t>reti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logiche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connesse</a:t>
            </a:r>
            <a:r>
              <a:rPr lang="en-US" altLang="it-IT" sz="2400" dirty="0"/>
              <a:t> è </a:t>
            </a:r>
            <a:r>
              <a:rPr lang="en-US" altLang="it-IT" sz="2400" dirty="0" err="1"/>
              <a:t>ancora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una</a:t>
            </a:r>
            <a:r>
              <a:rPr lang="en-US" altLang="it-IT" sz="2400" dirty="0"/>
              <a:t> rete </a:t>
            </a:r>
            <a:r>
              <a:rPr lang="en-US" altLang="it-IT" sz="2400" dirty="0" err="1"/>
              <a:t>logica</a:t>
            </a:r>
            <a:endParaRPr lang="en-US" altLang="it-IT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it-IT" sz="1800" dirty="0"/>
              <a:t>Dare la </a:t>
            </a:r>
            <a:r>
              <a:rPr lang="en-US" altLang="it-IT" sz="1800" b="1" dirty="0" err="1">
                <a:solidFill>
                  <a:srgbClr val="0066FF"/>
                </a:solidFill>
              </a:rPr>
              <a:t>descrizione</a:t>
            </a:r>
            <a:r>
              <a:rPr lang="en-US" altLang="it-IT" sz="1800" b="1" dirty="0">
                <a:solidFill>
                  <a:srgbClr val="0066FF"/>
                </a:solidFill>
              </a:rPr>
              <a:t> </a:t>
            </a:r>
            <a:r>
              <a:rPr lang="en-US" altLang="it-IT" sz="1800" b="1" dirty="0" err="1">
                <a:solidFill>
                  <a:srgbClr val="0066FF"/>
                </a:solidFill>
              </a:rPr>
              <a:t>strutturale</a:t>
            </a:r>
            <a:r>
              <a:rPr lang="en-US" altLang="it-IT" sz="1800" b="1" dirty="0">
                <a:solidFill>
                  <a:srgbClr val="0066FF"/>
                </a:solidFill>
              </a:rPr>
              <a:t> </a:t>
            </a:r>
            <a:r>
              <a:rPr lang="en-US" altLang="it-IT" sz="1800" dirty="0"/>
              <a:t>di </a:t>
            </a:r>
            <a:r>
              <a:rPr lang="en-US" altLang="it-IT" sz="1800" dirty="0" err="1"/>
              <a:t>una</a:t>
            </a:r>
            <a:r>
              <a:rPr lang="en-US" altLang="it-IT" sz="1800" dirty="0"/>
              <a:t> rete </a:t>
            </a:r>
            <a:r>
              <a:rPr lang="en-US" altLang="it-IT" sz="1800" dirty="0" err="1"/>
              <a:t>logica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significa</a:t>
            </a:r>
            <a:r>
              <a:rPr lang="en-US" altLang="it-IT" sz="1800" dirty="0"/>
              <a:t> </a:t>
            </a:r>
            <a:r>
              <a:rPr lang="en-US" altLang="it-IT" sz="1800" dirty="0" err="1"/>
              <a:t>rappresentarla</a:t>
            </a:r>
            <a:r>
              <a:rPr lang="en-US" altLang="it-IT" sz="1800" dirty="0"/>
              <a:t> come </a:t>
            </a:r>
            <a:r>
              <a:rPr lang="en-US" altLang="it-IT" sz="1800" dirty="0" err="1"/>
              <a:t>insieme</a:t>
            </a:r>
            <a:r>
              <a:rPr lang="en-US" altLang="it-IT" sz="1800" dirty="0"/>
              <a:t> di </a:t>
            </a:r>
            <a:r>
              <a:rPr lang="en-US" altLang="it-IT" sz="1800" dirty="0" err="1"/>
              <a:t>reti</a:t>
            </a:r>
            <a:r>
              <a:rPr lang="en-US" altLang="it-IT" sz="1800" dirty="0"/>
              <a:t> </a:t>
            </a:r>
            <a:r>
              <a:rPr lang="en-US" altLang="it-IT" sz="1800" dirty="0" err="1"/>
              <a:t>logiche</a:t>
            </a:r>
            <a:r>
              <a:rPr lang="en-US" altLang="it-IT" sz="1800" dirty="0"/>
              <a:t>  </a:t>
            </a:r>
            <a:r>
              <a:rPr lang="en-US" altLang="it-IT" sz="1800" dirty="0" err="1"/>
              <a:t>interconnesse</a:t>
            </a:r>
            <a:r>
              <a:rPr lang="en-US" altLang="it-IT" sz="1800" dirty="0"/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it-IT" sz="12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it-IT" sz="2000" b="1" dirty="0" err="1"/>
              <a:t>Decomposizione</a:t>
            </a:r>
            <a:r>
              <a:rPr lang="en-US" altLang="it-IT" sz="2000" b="1" dirty="0"/>
              <a:t>:</a:t>
            </a:r>
            <a:r>
              <a:rPr lang="en-US" altLang="it-IT" sz="2000" dirty="0"/>
              <a:t> </a:t>
            </a:r>
            <a:r>
              <a:rPr lang="en-US" altLang="it-IT" sz="2000" dirty="0" err="1"/>
              <a:t>una</a:t>
            </a:r>
            <a:r>
              <a:rPr lang="en-US" altLang="it-IT" sz="2000" dirty="0"/>
              <a:t> rete </a:t>
            </a:r>
            <a:r>
              <a:rPr lang="en-US" altLang="it-IT" sz="2000" dirty="0" err="1"/>
              <a:t>logica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può</a:t>
            </a:r>
            <a:r>
              <a:rPr lang="en-US" altLang="it-IT" sz="2000" dirty="0"/>
              <a:t> </a:t>
            </a:r>
            <a:r>
              <a:rPr lang="en-US" altLang="it-IT" sz="2000" dirty="0" err="1"/>
              <a:t>essere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decomposta</a:t>
            </a:r>
            <a:r>
              <a:rPr lang="en-US" altLang="it-IT" sz="2000" dirty="0"/>
              <a:t> in un </a:t>
            </a:r>
            <a:r>
              <a:rPr lang="en-US" altLang="it-IT" sz="2000" dirty="0" err="1"/>
              <a:t>insieme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reti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logiche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più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semplici</a:t>
            </a:r>
            <a:r>
              <a:rPr lang="en-US" altLang="it-IT" sz="2000" dirty="0"/>
              <a:t>, </a:t>
            </a:r>
            <a:r>
              <a:rPr lang="en-US" altLang="it-IT" sz="2000" b="1" dirty="0" err="1">
                <a:solidFill>
                  <a:srgbClr val="FF0000"/>
                </a:solidFill>
              </a:rPr>
              <a:t>fino</a:t>
            </a:r>
            <a:r>
              <a:rPr lang="en-US" altLang="it-IT" sz="2000" b="1" dirty="0">
                <a:solidFill>
                  <a:srgbClr val="FF0000"/>
                </a:solidFill>
              </a:rPr>
              <a:t> al </a:t>
            </a:r>
            <a:r>
              <a:rPr lang="en-US" altLang="it-IT" sz="2000" b="1" dirty="0" err="1">
                <a:solidFill>
                  <a:srgbClr val="FF0000"/>
                </a:solidFill>
              </a:rPr>
              <a:t>raggiungimento</a:t>
            </a:r>
            <a:r>
              <a:rPr lang="en-US" altLang="it-IT" sz="2000" b="1" dirty="0">
                <a:solidFill>
                  <a:srgbClr val="FF0000"/>
                </a:solidFill>
              </a:rPr>
              <a:t> di </a:t>
            </a:r>
            <a:r>
              <a:rPr lang="en-US" altLang="it-IT" sz="2000" b="1" dirty="0" err="1">
                <a:solidFill>
                  <a:srgbClr val="FF0000"/>
                </a:solidFill>
              </a:rPr>
              <a:t>reti</a:t>
            </a:r>
            <a:r>
              <a:rPr lang="en-US" altLang="it-IT" sz="2000" b="1" dirty="0">
                <a:solidFill>
                  <a:srgbClr val="FF0000"/>
                </a:solidFill>
              </a:rPr>
              <a:t> </a:t>
            </a:r>
            <a:r>
              <a:rPr lang="en-US" altLang="it-IT" sz="2000" b="1" dirty="0" err="1">
                <a:solidFill>
                  <a:srgbClr val="FF0000"/>
                </a:solidFill>
              </a:rPr>
              <a:t>logiche</a:t>
            </a:r>
            <a:r>
              <a:rPr lang="en-US" altLang="it-IT" sz="2000" b="1" dirty="0">
                <a:solidFill>
                  <a:srgbClr val="FF0000"/>
                </a:solidFill>
              </a:rPr>
              <a:t> non </a:t>
            </a:r>
            <a:r>
              <a:rPr lang="en-US" altLang="it-IT" sz="2000" b="1" dirty="0" err="1">
                <a:solidFill>
                  <a:srgbClr val="FF0000"/>
                </a:solidFill>
              </a:rPr>
              <a:t>più</a:t>
            </a:r>
            <a:r>
              <a:rPr lang="en-US" altLang="it-IT" sz="2000" b="1" dirty="0">
                <a:solidFill>
                  <a:srgbClr val="FF0000"/>
                </a:solidFill>
              </a:rPr>
              <a:t> </a:t>
            </a:r>
            <a:r>
              <a:rPr lang="en-US" altLang="it-IT" sz="2000" b="1" dirty="0" err="1">
                <a:solidFill>
                  <a:srgbClr val="FF0000"/>
                </a:solidFill>
              </a:rPr>
              <a:t>suddividibili</a:t>
            </a:r>
            <a:r>
              <a:rPr lang="en-US" altLang="it-IT" sz="2000" b="1" dirty="0">
                <a:solidFill>
                  <a:srgbClr val="FF0000"/>
                </a:solidFill>
              </a:rPr>
              <a:t> </a:t>
            </a:r>
            <a:r>
              <a:rPr lang="en-US" altLang="it-IT" sz="2000" dirty="0"/>
              <a:t>( </a:t>
            </a:r>
            <a:r>
              <a:rPr lang="en-US" altLang="it-IT" sz="2000" dirty="0" err="1"/>
              <a:t>dette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reti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logiche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elementari</a:t>
            </a:r>
            <a:r>
              <a:rPr lang="en-US" altLang="it-IT" sz="2000" dirty="0"/>
              <a:t> o </a:t>
            </a:r>
            <a:r>
              <a:rPr lang="en-US" altLang="it-IT" sz="2000" dirty="0" err="1"/>
              <a:t>operatori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logici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elementari</a:t>
            </a:r>
            <a:r>
              <a:rPr lang="en-US" altLang="it-IT" sz="2000" dirty="0"/>
              <a:t>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altLang="it-IT" sz="1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it-IT" sz="2000" dirty="0">
                <a:solidFill>
                  <a:srgbClr val="FF0000"/>
                </a:solidFill>
              </a:rPr>
              <a:t>le </a:t>
            </a:r>
            <a:r>
              <a:rPr lang="en-US" altLang="it-IT" sz="2000" dirty="0" err="1">
                <a:solidFill>
                  <a:srgbClr val="FF0000"/>
                </a:solidFill>
              </a:rPr>
              <a:t>reti</a:t>
            </a:r>
            <a:r>
              <a:rPr lang="en-US" altLang="it-IT" sz="2000" dirty="0">
                <a:solidFill>
                  <a:srgbClr val="FF0000"/>
                </a:solidFill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</a:rPr>
              <a:t>logiche</a:t>
            </a:r>
            <a:r>
              <a:rPr lang="en-US" altLang="it-IT" sz="2000" dirty="0">
                <a:solidFill>
                  <a:srgbClr val="FF0000"/>
                </a:solidFill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</a:rPr>
              <a:t>elementari</a:t>
            </a:r>
            <a:r>
              <a:rPr lang="en-US" altLang="it-IT" sz="2000" dirty="0">
                <a:solidFill>
                  <a:srgbClr val="FF0000"/>
                </a:solidFill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</a:rPr>
              <a:t>possono</a:t>
            </a:r>
            <a:r>
              <a:rPr lang="en-US" altLang="it-IT" sz="2000" dirty="0">
                <a:solidFill>
                  <a:srgbClr val="FF0000"/>
                </a:solidFill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</a:rPr>
              <a:t>essere</a:t>
            </a:r>
            <a:r>
              <a:rPr lang="en-US" altLang="it-IT" sz="2000" dirty="0">
                <a:solidFill>
                  <a:srgbClr val="FF0000"/>
                </a:solidFill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</a:rPr>
              <a:t>descritte</a:t>
            </a:r>
            <a:r>
              <a:rPr lang="en-US" altLang="it-IT" sz="2000" dirty="0">
                <a:solidFill>
                  <a:srgbClr val="FF0000"/>
                </a:solidFill>
              </a:rPr>
              <a:t>  solo in termini </a:t>
            </a:r>
            <a:r>
              <a:rPr lang="en-US" altLang="it-IT" sz="2000" dirty="0" err="1">
                <a:solidFill>
                  <a:srgbClr val="FF0000"/>
                </a:solidFill>
              </a:rPr>
              <a:t>comportamentali</a:t>
            </a:r>
            <a:r>
              <a:rPr lang="en-US" altLang="it-IT" sz="2000" dirty="0">
                <a:solidFill>
                  <a:srgbClr val="FF0000"/>
                </a:solidFill>
              </a:rPr>
              <a:t> (black box)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altLang="it-IT" sz="20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it-IT" sz="2000" i="1" dirty="0" err="1">
                <a:solidFill>
                  <a:srgbClr val="FF0000"/>
                </a:solidFill>
              </a:rPr>
              <a:t>Quali</a:t>
            </a:r>
            <a:r>
              <a:rPr lang="en-US" altLang="it-IT" sz="2000" i="1" dirty="0">
                <a:solidFill>
                  <a:srgbClr val="FF0000"/>
                </a:solidFill>
              </a:rPr>
              <a:t> </a:t>
            </a:r>
            <a:r>
              <a:rPr lang="en-US" altLang="it-IT" sz="2000" i="1" dirty="0" err="1">
                <a:solidFill>
                  <a:srgbClr val="FF0000"/>
                </a:solidFill>
              </a:rPr>
              <a:t>sono</a:t>
            </a:r>
            <a:r>
              <a:rPr lang="en-US" altLang="it-IT" sz="2000" i="1" dirty="0">
                <a:solidFill>
                  <a:srgbClr val="FF0000"/>
                </a:solidFill>
              </a:rPr>
              <a:t> le </a:t>
            </a:r>
            <a:r>
              <a:rPr lang="en-US" altLang="it-IT" sz="2000" i="1" dirty="0" err="1">
                <a:solidFill>
                  <a:srgbClr val="FF0000"/>
                </a:solidFill>
              </a:rPr>
              <a:t>possibili</a:t>
            </a:r>
            <a:r>
              <a:rPr lang="en-US" altLang="it-IT" sz="2000" i="1" dirty="0">
                <a:solidFill>
                  <a:srgbClr val="FF0000"/>
                </a:solidFill>
              </a:rPr>
              <a:t> </a:t>
            </a:r>
            <a:r>
              <a:rPr lang="en-US" altLang="it-IT" sz="2000" i="1" dirty="0" err="1">
                <a:solidFill>
                  <a:srgbClr val="FF0000"/>
                </a:solidFill>
              </a:rPr>
              <a:t>regole</a:t>
            </a:r>
            <a:r>
              <a:rPr lang="en-US" altLang="it-IT" sz="2000" i="1" dirty="0">
                <a:solidFill>
                  <a:srgbClr val="FF0000"/>
                </a:solidFill>
              </a:rPr>
              <a:t> di </a:t>
            </a:r>
            <a:r>
              <a:rPr lang="en-US" altLang="it-IT" sz="2000" i="1" dirty="0" err="1">
                <a:solidFill>
                  <a:srgbClr val="FF0000"/>
                </a:solidFill>
              </a:rPr>
              <a:t>composizione</a:t>
            </a:r>
            <a:r>
              <a:rPr lang="en-US" altLang="it-IT" sz="2000" i="1" dirty="0">
                <a:solidFill>
                  <a:srgbClr val="FF0000"/>
                </a:solidFill>
              </a:rPr>
              <a:t> </a:t>
            </a:r>
            <a:r>
              <a:rPr lang="en-US" altLang="it-IT" sz="2000" i="1" dirty="0" err="1">
                <a:solidFill>
                  <a:srgbClr val="FF0000"/>
                </a:solidFill>
              </a:rPr>
              <a:t>delle</a:t>
            </a:r>
            <a:r>
              <a:rPr lang="en-US" altLang="it-IT" sz="2000" i="1" dirty="0">
                <a:solidFill>
                  <a:srgbClr val="FF0000"/>
                </a:solidFill>
              </a:rPr>
              <a:t> </a:t>
            </a:r>
            <a:r>
              <a:rPr lang="en-US" altLang="it-IT" sz="2000" i="1" dirty="0" err="1">
                <a:solidFill>
                  <a:srgbClr val="FF0000"/>
                </a:solidFill>
              </a:rPr>
              <a:t>reti</a:t>
            </a:r>
            <a:r>
              <a:rPr lang="en-US" altLang="it-IT" sz="2000" i="1" dirty="0">
                <a:solidFill>
                  <a:srgbClr val="FF0000"/>
                </a:solidFill>
              </a:rPr>
              <a:t> </a:t>
            </a:r>
            <a:r>
              <a:rPr lang="en-US" altLang="it-IT" sz="2000" i="1" dirty="0" err="1">
                <a:solidFill>
                  <a:srgbClr val="FF0000"/>
                </a:solidFill>
              </a:rPr>
              <a:t>logiche</a:t>
            </a:r>
            <a:r>
              <a:rPr lang="en-US" altLang="it-IT" sz="2000" i="1" dirty="0">
                <a:solidFill>
                  <a:srgbClr val="FF0000"/>
                </a:solidFill>
              </a:rPr>
              <a:t>?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1628800"/>
            <a:ext cx="6836296" cy="4114800"/>
          </a:xfrm>
        </p:spPr>
        <p:txBody>
          <a:bodyPr/>
          <a:lstStyle/>
          <a:p>
            <a:pPr marL="0" indent="0" algn="ctr">
              <a:buNone/>
            </a:pPr>
            <a:r>
              <a:rPr lang="it-IT" sz="6000" dirty="0">
                <a:latin typeface="Arial" panose="020B0604020202020204" pitchFamily="34" charset="0"/>
                <a:cs typeface="Arial" panose="020B0604020202020204" pitchFamily="34" charset="0"/>
              </a:rPr>
              <a:t>Struttura:</a:t>
            </a:r>
          </a:p>
          <a:p>
            <a:pPr marL="0" indent="0" algn="ctr">
              <a:buNone/>
            </a:pP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Regole di composizione</a:t>
            </a:r>
          </a:p>
          <a:p>
            <a:pPr marL="0" indent="0" algn="ctr">
              <a:buNone/>
            </a:pP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 delle</a:t>
            </a:r>
          </a:p>
          <a:p>
            <a:pPr marL="0" indent="0" algn="ctr">
              <a:buNone/>
            </a:pPr>
            <a:r>
              <a:rPr lang="it-IT" sz="4800" dirty="0">
                <a:latin typeface="Arial" panose="020B0604020202020204" pitchFamily="34" charset="0"/>
                <a:cs typeface="Arial" panose="020B0604020202020204" pitchFamily="34" charset="0"/>
              </a:rPr>
              <a:t>reti logiche</a:t>
            </a:r>
          </a:p>
        </p:txBody>
      </p:sp>
    </p:spTree>
    <p:extLst>
      <p:ext uri="{BB962C8B-B14F-4D97-AF65-F5344CB8AC3E}">
        <p14:creationId xmlns:p14="http://schemas.microsoft.com/office/powerpoint/2010/main" val="15723586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214313"/>
            <a:ext cx="8013700" cy="523875"/>
          </a:xfrm>
        </p:spPr>
        <p:txBody>
          <a:bodyPr/>
          <a:lstStyle/>
          <a:p>
            <a:r>
              <a:rPr lang="it-IT" altLang="it-IT" sz="2800" b="1" dirty="0"/>
              <a:t>Regole “elementari” di composizione di RL</a:t>
            </a:r>
            <a:endParaRPr lang="it-IT" altLang="it-IT" sz="2800" dirty="0"/>
          </a:p>
        </p:txBody>
      </p:sp>
      <p:grpSp>
        <p:nvGrpSpPr>
          <p:cNvPr id="90115" name="Group 63"/>
          <p:cNvGrpSpPr>
            <a:grpSpLocks/>
          </p:cNvGrpSpPr>
          <p:nvPr/>
        </p:nvGrpSpPr>
        <p:grpSpPr bwMode="auto">
          <a:xfrm>
            <a:off x="0" y="625475"/>
            <a:ext cx="9126538" cy="6276975"/>
            <a:chOff x="0" y="394"/>
            <a:chExt cx="5749" cy="3954"/>
          </a:xfrm>
        </p:grpSpPr>
        <p:grpSp>
          <p:nvGrpSpPr>
            <p:cNvPr id="90117" name="Group 3"/>
            <p:cNvGrpSpPr>
              <a:grpSpLocks/>
            </p:cNvGrpSpPr>
            <p:nvPr/>
          </p:nvGrpSpPr>
          <p:grpSpPr bwMode="auto">
            <a:xfrm>
              <a:off x="2976" y="519"/>
              <a:ext cx="2578" cy="907"/>
              <a:chOff x="2976" y="519"/>
              <a:chExt cx="2578" cy="907"/>
            </a:xfrm>
          </p:grpSpPr>
          <p:sp>
            <p:nvSpPr>
              <p:cNvPr id="90173" name="Text Box 4"/>
              <p:cNvSpPr txBox="1">
                <a:spLocks noChangeArrowheads="1"/>
              </p:cNvSpPr>
              <p:nvPr/>
            </p:nvSpPr>
            <p:spPr bwMode="auto">
              <a:xfrm>
                <a:off x="2976" y="519"/>
                <a:ext cx="114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/>
                  <a:t>u=M</a:t>
                </a:r>
                <a:r>
                  <a:rPr lang="it-IT" altLang="it-IT" sz="2400" b="0" baseline="-25000"/>
                  <a:t>2</a:t>
                </a:r>
                <a:r>
                  <a:rPr lang="it-IT" altLang="it-IT" sz="2400" b="0"/>
                  <a:t>(M</a:t>
                </a:r>
                <a:r>
                  <a:rPr lang="it-IT" altLang="it-IT" sz="2400" b="0" baseline="-25000"/>
                  <a:t>1</a:t>
                </a:r>
                <a:r>
                  <a:rPr lang="it-IT" altLang="it-IT" sz="2400" b="0"/>
                  <a:t>(i)) </a:t>
                </a:r>
                <a:endParaRPr lang="it-IT" altLang="it-IT" sz="2400"/>
              </a:p>
            </p:txBody>
          </p:sp>
          <p:sp>
            <p:nvSpPr>
              <p:cNvPr id="90174" name="Text Box 5"/>
              <p:cNvSpPr txBox="1">
                <a:spLocks noChangeArrowheads="1"/>
              </p:cNvSpPr>
              <p:nvPr/>
            </p:nvSpPr>
            <p:spPr bwMode="auto">
              <a:xfrm>
                <a:off x="2976" y="908"/>
                <a:ext cx="2578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 i="1"/>
                  <a:t>Deve operare  prima il blocco a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 i="1"/>
                  <a:t> sinistra, poi quello a destra.</a:t>
                </a:r>
                <a:endParaRPr lang="it-IT" altLang="it-IT" sz="2400" b="0"/>
              </a:p>
            </p:txBody>
          </p:sp>
        </p:grpSp>
        <p:grpSp>
          <p:nvGrpSpPr>
            <p:cNvPr id="90118" name="Group 6"/>
            <p:cNvGrpSpPr>
              <a:grpSpLocks/>
            </p:cNvGrpSpPr>
            <p:nvPr/>
          </p:nvGrpSpPr>
          <p:grpSpPr bwMode="auto">
            <a:xfrm>
              <a:off x="2928" y="1593"/>
              <a:ext cx="2629" cy="1152"/>
              <a:chOff x="2928" y="1593"/>
              <a:chExt cx="2629" cy="1152"/>
            </a:xfrm>
          </p:grpSpPr>
          <p:sp>
            <p:nvSpPr>
              <p:cNvPr id="90169" name="Text Box 7"/>
              <p:cNvSpPr txBox="1">
                <a:spLocks noChangeArrowheads="1"/>
              </p:cNvSpPr>
              <p:nvPr/>
            </p:nvSpPr>
            <p:spPr bwMode="auto">
              <a:xfrm>
                <a:off x="2988" y="2227"/>
                <a:ext cx="2569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 i="1"/>
                  <a:t>I due blocchi operano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 i="1"/>
                  <a:t>contemporaneamente.</a:t>
                </a:r>
                <a:endParaRPr lang="it-IT" altLang="it-IT" sz="2400" b="0"/>
              </a:p>
            </p:txBody>
          </p:sp>
          <p:grpSp>
            <p:nvGrpSpPr>
              <p:cNvPr id="90170" name="Group 8"/>
              <p:cNvGrpSpPr>
                <a:grpSpLocks/>
              </p:cNvGrpSpPr>
              <p:nvPr/>
            </p:nvGrpSpPr>
            <p:grpSpPr bwMode="auto">
              <a:xfrm>
                <a:off x="2928" y="1593"/>
                <a:ext cx="1147" cy="533"/>
                <a:chOff x="3365" y="1728"/>
                <a:chExt cx="1147" cy="533"/>
              </a:xfrm>
            </p:grpSpPr>
            <p:sp>
              <p:nvSpPr>
                <p:cNvPr id="9017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616" y="1743"/>
                  <a:ext cx="896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0"/>
                    <a:t>u</a:t>
                  </a:r>
                  <a:r>
                    <a:rPr lang="it-IT" altLang="it-IT" sz="2400" b="0" baseline="-25000"/>
                    <a:t>1</a:t>
                  </a:r>
                  <a:r>
                    <a:rPr lang="it-IT" altLang="it-IT" sz="2400" b="0"/>
                    <a:t>=M</a:t>
                  </a:r>
                  <a:r>
                    <a:rPr lang="it-IT" altLang="it-IT" sz="2400" b="0" baseline="-25000"/>
                    <a:t>1</a:t>
                  </a:r>
                  <a:r>
                    <a:rPr lang="it-IT" altLang="it-IT" sz="2400" b="0"/>
                    <a:t>(i)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 b="0"/>
                    <a:t>u</a:t>
                  </a:r>
                  <a:r>
                    <a:rPr lang="it-IT" altLang="it-IT" sz="2400" b="0" baseline="-25000"/>
                    <a:t>2</a:t>
                  </a:r>
                  <a:r>
                    <a:rPr lang="it-IT" altLang="it-IT" sz="2400" b="0"/>
                    <a:t> =M</a:t>
                  </a:r>
                  <a:r>
                    <a:rPr lang="it-IT" altLang="it-IT" sz="2400" b="0" baseline="-25000"/>
                    <a:t>2</a:t>
                  </a:r>
                  <a:r>
                    <a:rPr lang="it-IT" altLang="it-IT" sz="2400" b="0"/>
                    <a:t>(i) </a:t>
                  </a:r>
                </a:p>
              </p:txBody>
            </p:sp>
            <p:sp>
              <p:nvSpPr>
                <p:cNvPr id="9017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365" y="1728"/>
                  <a:ext cx="345" cy="5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4800" b="0"/>
                    <a:t>{</a:t>
                  </a:r>
                  <a:endParaRPr lang="it-IT" altLang="it-IT"/>
                </a:p>
              </p:txBody>
            </p:sp>
          </p:grpSp>
        </p:grpSp>
        <p:grpSp>
          <p:nvGrpSpPr>
            <p:cNvPr id="90119" name="Group 11"/>
            <p:cNvGrpSpPr>
              <a:grpSpLocks/>
            </p:cNvGrpSpPr>
            <p:nvPr/>
          </p:nvGrpSpPr>
          <p:grpSpPr bwMode="auto">
            <a:xfrm>
              <a:off x="2976" y="2872"/>
              <a:ext cx="2773" cy="1476"/>
              <a:chOff x="2976" y="2872"/>
              <a:chExt cx="2773" cy="1476"/>
            </a:xfrm>
          </p:grpSpPr>
          <p:sp>
            <p:nvSpPr>
              <p:cNvPr id="90167" name="Text Box 12"/>
              <p:cNvSpPr txBox="1">
                <a:spLocks noChangeArrowheads="1"/>
              </p:cNvSpPr>
              <p:nvPr/>
            </p:nvSpPr>
            <p:spPr bwMode="auto">
              <a:xfrm>
                <a:off x="2976" y="2872"/>
                <a:ext cx="1291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/>
                  <a:t>u=M</a:t>
                </a:r>
                <a:r>
                  <a:rPr lang="it-IT" altLang="it-IT" sz="2400" b="0" baseline="-25000"/>
                  <a:t>1</a:t>
                </a:r>
                <a:r>
                  <a:rPr lang="it-IT" altLang="it-IT" sz="2400" b="0"/>
                  <a:t>(i, s)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/>
                  <a:t>s=M</a:t>
                </a:r>
                <a:r>
                  <a:rPr lang="it-IT" altLang="it-IT" sz="2400" b="0" baseline="-25000"/>
                  <a:t>2</a:t>
                </a:r>
                <a:r>
                  <a:rPr lang="it-IT" altLang="it-IT" sz="2400" b="0"/>
                  <a:t>(u)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/>
                  <a:t>u=M</a:t>
                </a:r>
                <a:r>
                  <a:rPr lang="it-IT" altLang="it-IT" sz="2400" b="0" baseline="-25000"/>
                  <a:t>1</a:t>
                </a:r>
                <a:r>
                  <a:rPr lang="it-IT" altLang="it-IT" sz="2400" b="0"/>
                  <a:t>(i, M</a:t>
                </a:r>
                <a:r>
                  <a:rPr lang="it-IT" altLang="it-IT" sz="2400" b="0" baseline="-25000"/>
                  <a:t>2</a:t>
                </a:r>
                <a:r>
                  <a:rPr lang="it-IT" altLang="it-IT" sz="2400" b="0"/>
                  <a:t>(u))</a:t>
                </a:r>
                <a:endParaRPr lang="it-IT" altLang="it-IT" sz="2400"/>
              </a:p>
            </p:txBody>
          </p:sp>
          <p:sp>
            <p:nvSpPr>
              <p:cNvPr id="90168" name="Text Box 13"/>
              <p:cNvSpPr txBox="1">
                <a:spLocks noChangeArrowheads="1"/>
              </p:cNvSpPr>
              <p:nvPr/>
            </p:nvSpPr>
            <p:spPr bwMode="auto">
              <a:xfrm>
                <a:off x="2976" y="3600"/>
                <a:ext cx="2773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 i="1" dirty="0"/>
                  <a:t>È necessario che l’anello completi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 i="1" dirty="0"/>
                  <a:t>un calcolo prima di avviarne uno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 b="0" i="1" dirty="0"/>
                  <a:t>nuovo. </a:t>
                </a:r>
              </a:p>
            </p:txBody>
          </p:sp>
        </p:grpSp>
        <p:grpSp>
          <p:nvGrpSpPr>
            <p:cNvPr id="90120" name="Group 26"/>
            <p:cNvGrpSpPr>
              <a:grpSpLocks/>
            </p:cNvGrpSpPr>
            <p:nvPr/>
          </p:nvGrpSpPr>
          <p:grpSpPr bwMode="auto">
            <a:xfrm>
              <a:off x="0" y="480"/>
              <a:ext cx="5749" cy="2679"/>
              <a:chOff x="0" y="480"/>
              <a:chExt cx="5749" cy="2679"/>
            </a:xfrm>
          </p:grpSpPr>
          <p:sp>
            <p:nvSpPr>
              <p:cNvPr id="90162" name="Line 27"/>
              <p:cNvSpPr>
                <a:spLocks noChangeShapeType="1"/>
              </p:cNvSpPr>
              <p:nvPr/>
            </p:nvSpPr>
            <p:spPr bwMode="auto">
              <a:xfrm flipH="1">
                <a:off x="0" y="1440"/>
                <a:ext cx="57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163" name="Line 28"/>
              <p:cNvSpPr>
                <a:spLocks noChangeShapeType="1"/>
              </p:cNvSpPr>
              <p:nvPr/>
            </p:nvSpPr>
            <p:spPr bwMode="auto">
              <a:xfrm flipH="1">
                <a:off x="0" y="2841"/>
                <a:ext cx="57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164" name="Rectangle 29"/>
              <p:cNvSpPr>
                <a:spLocks noChangeArrowheads="1"/>
              </p:cNvSpPr>
              <p:nvPr/>
            </p:nvSpPr>
            <p:spPr bwMode="auto">
              <a:xfrm>
                <a:off x="46" y="2832"/>
                <a:ext cx="168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c)</a:t>
                </a:r>
                <a:r>
                  <a:rPr lang="it-IT" altLang="it-IT" sz="2800" b="0"/>
                  <a:t> </a:t>
                </a:r>
                <a:r>
                  <a:rPr lang="it-IT" altLang="it-IT" sz="2800"/>
                  <a:t>in retroazione</a:t>
                </a:r>
                <a:endParaRPr lang="it-IT" altLang="it-IT" sz="2800" b="0"/>
              </a:p>
            </p:txBody>
          </p:sp>
          <p:sp>
            <p:nvSpPr>
              <p:cNvPr id="90165" name="Rectangle 30"/>
              <p:cNvSpPr>
                <a:spLocks noChangeArrowheads="1"/>
              </p:cNvSpPr>
              <p:nvPr/>
            </p:nvSpPr>
            <p:spPr bwMode="auto">
              <a:xfrm>
                <a:off x="48" y="1440"/>
                <a:ext cx="146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b) in parallelo</a:t>
                </a:r>
                <a:endParaRPr lang="it-IT" altLang="it-IT" sz="2800" b="0"/>
              </a:p>
            </p:txBody>
          </p:sp>
          <p:sp>
            <p:nvSpPr>
              <p:cNvPr id="90166" name="Rectangle 31"/>
              <p:cNvSpPr>
                <a:spLocks noChangeArrowheads="1"/>
              </p:cNvSpPr>
              <p:nvPr/>
            </p:nvSpPr>
            <p:spPr bwMode="auto">
              <a:xfrm>
                <a:off x="48" y="480"/>
                <a:ext cx="104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a) in serie</a:t>
                </a:r>
              </a:p>
            </p:txBody>
          </p:sp>
        </p:grpSp>
        <p:grpSp>
          <p:nvGrpSpPr>
            <p:cNvPr id="90121" name="Group 32"/>
            <p:cNvGrpSpPr>
              <a:grpSpLocks/>
            </p:cNvGrpSpPr>
            <p:nvPr/>
          </p:nvGrpSpPr>
          <p:grpSpPr bwMode="auto">
            <a:xfrm>
              <a:off x="267" y="864"/>
              <a:ext cx="2325" cy="392"/>
              <a:chOff x="267" y="864"/>
              <a:chExt cx="2325" cy="392"/>
            </a:xfrm>
          </p:grpSpPr>
          <p:sp>
            <p:nvSpPr>
              <p:cNvPr id="90153" name="Rectangle 33"/>
              <p:cNvSpPr>
                <a:spLocks noChangeArrowheads="1"/>
              </p:cNvSpPr>
              <p:nvPr/>
            </p:nvSpPr>
            <p:spPr bwMode="auto">
              <a:xfrm>
                <a:off x="724" y="864"/>
                <a:ext cx="516" cy="39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90154" name="Rectangle 34"/>
              <p:cNvSpPr>
                <a:spLocks noChangeArrowheads="1"/>
              </p:cNvSpPr>
              <p:nvPr/>
            </p:nvSpPr>
            <p:spPr bwMode="auto">
              <a:xfrm>
                <a:off x="1587" y="864"/>
                <a:ext cx="516" cy="39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90155" name="Line 35"/>
              <p:cNvSpPr>
                <a:spLocks noChangeShapeType="1"/>
              </p:cNvSpPr>
              <p:nvPr/>
            </p:nvSpPr>
            <p:spPr bwMode="auto">
              <a:xfrm>
                <a:off x="427" y="1044"/>
                <a:ext cx="2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156" name="Line 36"/>
              <p:cNvSpPr>
                <a:spLocks noChangeShapeType="1"/>
              </p:cNvSpPr>
              <p:nvPr/>
            </p:nvSpPr>
            <p:spPr bwMode="auto">
              <a:xfrm>
                <a:off x="1260" y="1044"/>
                <a:ext cx="3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157" name="Line 37"/>
              <p:cNvSpPr>
                <a:spLocks noChangeShapeType="1"/>
              </p:cNvSpPr>
              <p:nvPr/>
            </p:nvSpPr>
            <p:spPr bwMode="auto">
              <a:xfrm>
                <a:off x="2092" y="1044"/>
                <a:ext cx="3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158" name="Rectangle 38"/>
              <p:cNvSpPr>
                <a:spLocks noChangeArrowheads="1"/>
              </p:cNvSpPr>
              <p:nvPr/>
            </p:nvSpPr>
            <p:spPr bwMode="auto">
              <a:xfrm>
                <a:off x="809" y="865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M</a:t>
                </a:r>
                <a:r>
                  <a:rPr lang="it-IT" altLang="it-IT" sz="2800" baseline="-25000"/>
                  <a:t>1</a:t>
                </a:r>
                <a:endParaRPr lang="it-IT" altLang="it-IT" sz="2800" b="0" baseline="-25000"/>
              </a:p>
            </p:txBody>
          </p:sp>
          <p:sp>
            <p:nvSpPr>
              <p:cNvPr id="90159" name="Rectangle 39"/>
              <p:cNvSpPr>
                <a:spLocks noChangeArrowheads="1"/>
              </p:cNvSpPr>
              <p:nvPr/>
            </p:nvSpPr>
            <p:spPr bwMode="auto">
              <a:xfrm>
                <a:off x="1680" y="865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M</a:t>
                </a:r>
                <a:r>
                  <a:rPr lang="it-IT" altLang="it-IT" sz="2800" baseline="-25000"/>
                  <a:t>2</a:t>
                </a:r>
                <a:endParaRPr lang="it-IT" altLang="it-IT" sz="2800" b="0" baseline="-25000"/>
              </a:p>
            </p:txBody>
          </p:sp>
          <p:sp>
            <p:nvSpPr>
              <p:cNvPr id="90160" name="Text Box 40"/>
              <p:cNvSpPr txBox="1">
                <a:spLocks noChangeArrowheads="1"/>
              </p:cNvSpPr>
              <p:nvPr/>
            </p:nvSpPr>
            <p:spPr bwMode="auto">
              <a:xfrm>
                <a:off x="267" y="912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i</a:t>
                </a:r>
                <a:endParaRPr lang="it-IT" altLang="it-IT"/>
              </a:p>
            </p:txBody>
          </p:sp>
          <p:sp>
            <p:nvSpPr>
              <p:cNvPr id="90161" name="Text Box 41"/>
              <p:cNvSpPr txBox="1">
                <a:spLocks noChangeArrowheads="1"/>
              </p:cNvSpPr>
              <p:nvPr/>
            </p:nvSpPr>
            <p:spPr bwMode="auto">
              <a:xfrm>
                <a:off x="2396" y="91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u</a:t>
                </a:r>
                <a:endParaRPr lang="it-IT" altLang="it-IT"/>
              </a:p>
            </p:txBody>
          </p:sp>
        </p:grpSp>
        <p:grpSp>
          <p:nvGrpSpPr>
            <p:cNvPr id="90122" name="Group 42"/>
            <p:cNvGrpSpPr>
              <a:grpSpLocks/>
            </p:cNvGrpSpPr>
            <p:nvPr/>
          </p:nvGrpSpPr>
          <p:grpSpPr bwMode="auto">
            <a:xfrm>
              <a:off x="240" y="3282"/>
              <a:ext cx="2365" cy="873"/>
              <a:chOff x="240" y="3282"/>
              <a:chExt cx="2365" cy="873"/>
            </a:xfrm>
          </p:grpSpPr>
          <p:sp>
            <p:nvSpPr>
              <p:cNvPr id="90140" name="Line 43"/>
              <p:cNvSpPr>
                <a:spLocks noChangeShapeType="1"/>
              </p:cNvSpPr>
              <p:nvPr/>
            </p:nvSpPr>
            <p:spPr bwMode="auto">
              <a:xfrm>
                <a:off x="376" y="3408"/>
                <a:ext cx="6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141" name="Line 44"/>
              <p:cNvSpPr>
                <a:spLocks noChangeShapeType="1"/>
              </p:cNvSpPr>
              <p:nvPr/>
            </p:nvSpPr>
            <p:spPr bwMode="auto">
              <a:xfrm>
                <a:off x="1918" y="3509"/>
                <a:ext cx="4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142" name="Freeform 45"/>
              <p:cNvSpPr>
                <a:spLocks/>
              </p:cNvSpPr>
              <p:nvPr/>
            </p:nvSpPr>
            <p:spPr bwMode="auto">
              <a:xfrm>
                <a:off x="1609" y="3512"/>
                <a:ext cx="309" cy="424"/>
              </a:xfrm>
              <a:custGeom>
                <a:avLst/>
                <a:gdLst>
                  <a:gd name="T0" fmla="*/ 0 w 309"/>
                  <a:gd name="T1" fmla="*/ 0 h 388"/>
                  <a:gd name="T2" fmla="*/ 308 w 309"/>
                  <a:gd name="T3" fmla="*/ 0 h 388"/>
                  <a:gd name="T4" fmla="*/ 308 w 309"/>
                  <a:gd name="T5" fmla="*/ 1122 h 388"/>
                  <a:gd name="T6" fmla="*/ 0 w 309"/>
                  <a:gd name="T7" fmla="*/ 1122 h 3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9" h="388">
                    <a:moveTo>
                      <a:pt x="0" y="0"/>
                    </a:moveTo>
                    <a:lnTo>
                      <a:pt x="308" y="0"/>
                    </a:lnTo>
                    <a:lnTo>
                      <a:pt x="308" y="387"/>
                    </a:lnTo>
                    <a:lnTo>
                      <a:pt x="0" y="387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0143" name="Freeform 46"/>
              <p:cNvSpPr>
                <a:spLocks/>
              </p:cNvSpPr>
              <p:nvPr/>
            </p:nvSpPr>
            <p:spPr bwMode="auto">
              <a:xfrm>
                <a:off x="746" y="3568"/>
                <a:ext cx="309" cy="388"/>
              </a:xfrm>
              <a:custGeom>
                <a:avLst/>
                <a:gdLst>
                  <a:gd name="T0" fmla="*/ 308 w 309"/>
                  <a:gd name="T1" fmla="*/ 387 h 388"/>
                  <a:gd name="T2" fmla="*/ 0 w 309"/>
                  <a:gd name="T3" fmla="*/ 387 h 388"/>
                  <a:gd name="T4" fmla="*/ 0 w 309"/>
                  <a:gd name="T5" fmla="*/ 0 h 388"/>
                  <a:gd name="T6" fmla="*/ 308 w 309"/>
                  <a:gd name="T7" fmla="*/ 0 h 3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9" h="388">
                    <a:moveTo>
                      <a:pt x="308" y="387"/>
                    </a:moveTo>
                    <a:lnTo>
                      <a:pt x="0" y="387"/>
                    </a:lnTo>
                    <a:lnTo>
                      <a:pt x="0" y="0"/>
                    </a:lnTo>
                    <a:lnTo>
                      <a:pt x="30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90144" name="Group 47"/>
              <p:cNvGrpSpPr>
                <a:grpSpLocks/>
              </p:cNvGrpSpPr>
              <p:nvPr/>
            </p:nvGrpSpPr>
            <p:grpSpPr bwMode="auto">
              <a:xfrm>
                <a:off x="1056" y="3283"/>
                <a:ext cx="516" cy="411"/>
                <a:chOff x="1074" y="3283"/>
                <a:chExt cx="516" cy="411"/>
              </a:xfrm>
            </p:grpSpPr>
            <p:sp>
              <p:nvSpPr>
                <p:cNvPr id="90151" name="Rectangle 48"/>
                <p:cNvSpPr>
                  <a:spLocks noChangeArrowheads="1"/>
                </p:cNvSpPr>
                <p:nvPr/>
              </p:nvSpPr>
              <p:spPr bwMode="auto">
                <a:xfrm>
                  <a:off x="1074" y="3283"/>
                  <a:ext cx="516" cy="41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90152" name="Rectangle 49"/>
                <p:cNvSpPr>
                  <a:spLocks noChangeArrowheads="1"/>
                </p:cNvSpPr>
                <p:nvPr/>
              </p:nvSpPr>
              <p:spPr bwMode="auto">
                <a:xfrm>
                  <a:off x="1134" y="3325"/>
                  <a:ext cx="403" cy="32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800"/>
                    <a:t>M</a:t>
                  </a:r>
                  <a:r>
                    <a:rPr lang="it-IT" altLang="it-IT" sz="2800" baseline="-25000"/>
                    <a:t>1</a:t>
                  </a:r>
                  <a:endParaRPr lang="it-IT" altLang="it-IT" sz="2800" b="0" baseline="-25000"/>
                </a:p>
              </p:txBody>
            </p:sp>
          </p:grpSp>
          <p:sp>
            <p:nvSpPr>
              <p:cNvPr id="90145" name="Text Box 50"/>
              <p:cNvSpPr txBox="1">
                <a:spLocks noChangeArrowheads="1"/>
              </p:cNvSpPr>
              <p:nvPr/>
            </p:nvSpPr>
            <p:spPr bwMode="auto">
              <a:xfrm>
                <a:off x="240" y="3282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i</a:t>
                </a:r>
                <a:endParaRPr lang="it-IT" altLang="it-IT"/>
              </a:p>
            </p:txBody>
          </p:sp>
          <p:sp>
            <p:nvSpPr>
              <p:cNvPr id="90146" name="Text Box 51"/>
              <p:cNvSpPr txBox="1">
                <a:spLocks noChangeArrowheads="1"/>
              </p:cNvSpPr>
              <p:nvPr/>
            </p:nvSpPr>
            <p:spPr bwMode="auto">
              <a:xfrm>
                <a:off x="2400" y="3282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u</a:t>
                </a:r>
                <a:endParaRPr lang="it-IT" altLang="it-IT"/>
              </a:p>
            </p:txBody>
          </p:sp>
          <p:sp>
            <p:nvSpPr>
              <p:cNvPr id="90147" name="Text Box 52"/>
              <p:cNvSpPr txBox="1">
                <a:spLocks noChangeArrowheads="1"/>
              </p:cNvSpPr>
              <p:nvPr/>
            </p:nvSpPr>
            <p:spPr bwMode="auto">
              <a:xfrm>
                <a:off x="528" y="3762"/>
                <a:ext cx="1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s</a:t>
                </a:r>
                <a:endParaRPr lang="it-IT" altLang="it-IT"/>
              </a:p>
            </p:txBody>
          </p:sp>
          <p:grpSp>
            <p:nvGrpSpPr>
              <p:cNvPr id="90148" name="Group 53"/>
              <p:cNvGrpSpPr>
                <a:grpSpLocks/>
              </p:cNvGrpSpPr>
              <p:nvPr/>
            </p:nvGrpSpPr>
            <p:grpSpPr bwMode="auto">
              <a:xfrm>
                <a:off x="1056" y="3744"/>
                <a:ext cx="516" cy="411"/>
                <a:chOff x="1074" y="3283"/>
                <a:chExt cx="516" cy="411"/>
              </a:xfrm>
            </p:grpSpPr>
            <p:sp>
              <p:nvSpPr>
                <p:cNvPr id="90149" name="Rectangle 54"/>
                <p:cNvSpPr>
                  <a:spLocks noChangeArrowheads="1"/>
                </p:cNvSpPr>
                <p:nvPr/>
              </p:nvSpPr>
              <p:spPr bwMode="auto">
                <a:xfrm>
                  <a:off x="1074" y="3283"/>
                  <a:ext cx="516" cy="41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90150" name="Rectangle 55"/>
                <p:cNvSpPr>
                  <a:spLocks noChangeArrowheads="1"/>
                </p:cNvSpPr>
                <p:nvPr/>
              </p:nvSpPr>
              <p:spPr bwMode="auto">
                <a:xfrm>
                  <a:off x="1134" y="3325"/>
                  <a:ext cx="403" cy="32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800"/>
                    <a:t>M</a:t>
                  </a:r>
                  <a:r>
                    <a:rPr lang="it-IT" altLang="it-IT" sz="2800" baseline="-25000"/>
                    <a:t>2</a:t>
                  </a:r>
                  <a:endParaRPr lang="it-IT" altLang="it-IT" sz="2800" b="0" baseline="-25000"/>
                </a:p>
              </p:txBody>
            </p:sp>
          </p:grpSp>
        </p:grpSp>
        <p:grpSp>
          <p:nvGrpSpPr>
            <p:cNvPr id="90123" name="Group 58"/>
            <p:cNvGrpSpPr>
              <a:grpSpLocks/>
            </p:cNvGrpSpPr>
            <p:nvPr/>
          </p:nvGrpSpPr>
          <p:grpSpPr bwMode="auto">
            <a:xfrm>
              <a:off x="272" y="1776"/>
              <a:ext cx="2377" cy="915"/>
              <a:chOff x="272" y="1776"/>
              <a:chExt cx="2377" cy="915"/>
            </a:xfrm>
          </p:grpSpPr>
          <p:sp>
            <p:nvSpPr>
              <p:cNvPr id="90128" name="Rectangle 15"/>
              <p:cNvSpPr>
                <a:spLocks noChangeArrowheads="1"/>
              </p:cNvSpPr>
              <p:nvPr/>
            </p:nvSpPr>
            <p:spPr bwMode="auto">
              <a:xfrm>
                <a:off x="1187" y="1776"/>
                <a:ext cx="516" cy="414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90129" name="Rectangle 16"/>
              <p:cNvSpPr>
                <a:spLocks noChangeArrowheads="1"/>
              </p:cNvSpPr>
              <p:nvPr/>
            </p:nvSpPr>
            <p:spPr bwMode="auto">
              <a:xfrm>
                <a:off x="1187" y="2279"/>
                <a:ext cx="516" cy="41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90130" name="Line 18"/>
              <p:cNvSpPr>
                <a:spLocks noChangeShapeType="1"/>
              </p:cNvSpPr>
              <p:nvPr/>
            </p:nvSpPr>
            <p:spPr bwMode="auto">
              <a:xfrm>
                <a:off x="458" y="2226"/>
                <a:ext cx="4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131" name="Line 19"/>
              <p:cNvSpPr>
                <a:spLocks noChangeShapeType="1"/>
              </p:cNvSpPr>
              <p:nvPr/>
            </p:nvSpPr>
            <p:spPr bwMode="auto">
              <a:xfrm>
                <a:off x="1722" y="1967"/>
                <a:ext cx="6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132" name="Line 20"/>
              <p:cNvSpPr>
                <a:spLocks noChangeShapeType="1"/>
              </p:cNvSpPr>
              <p:nvPr/>
            </p:nvSpPr>
            <p:spPr bwMode="auto">
              <a:xfrm>
                <a:off x="1722" y="2485"/>
                <a:ext cx="6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133" name="Rectangle 21"/>
              <p:cNvSpPr>
                <a:spLocks noChangeArrowheads="1"/>
              </p:cNvSpPr>
              <p:nvPr/>
            </p:nvSpPr>
            <p:spPr bwMode="auto">
              <a:xfrm>
                <a:off x="1296" y="1789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M</a:t>
                </a:r>
                <a:r>
                  <a:rPr lang="it-IT" altLang="it-IT" sz="2800" baseline="-25000"/>
                  <a:t>1</a:t>
                </a:r>
                <a:endParaRPr lang="it-IT" altLang="it-IT" sz="2800" b="0" baseline="-25000"/>
              </a:p>
            </p:txBody>
          </p:sp>
          <p:sp>
            <p:nvSpPr>
              <p:cNvPr id="90134" name="Rectangle 22"/>
              <p:cNvSpPr>
                <a:spLocks noChangeArrowheads="1"/>
              </p:cNvSpPr>
              <p:nvPr/>
            </p:nvSpPr>
            <p:spPr bwMode="auto">
              <a:xfrm>
                <a:off x="1289" y="2317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M</a:t>
                </a:r>
                <a:r>
                  <a:rPr lang="it-IT" altLang="it-IT" sz="2800" baseline="-25000"/>
                  <a:t>2</a:t>
                </a:r>
                <a:endParaRPr lang="it-IT" altLang="it-IT" sz="2800" b="0" baseline="-25000"/>
              </a:p>
            </p:txBody>
          </p:sp>
          <p:sp>
            <p:nvSpPr>
              <p:cNvPr id="90135" name="Text Box 23"/>
              <p:cNvSpPr txBox="1">
                <a:spLocks noChangeArrowheads="1"/>
              </p:cNvSpPr>
              <p:nvPr/>
            </p:nvSpPr>
            <p:spPr bwMode="auto">
              <a:xfrm>
                <a:off x="272" y="2116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i</a:t>
                </a:r>
                <a:endParaRPr lang="it-IT" altLang="it-IT"/>
              </a:p>
            </p:txBody>
          </p:sp>
          <p:sp>
            <p:nvSpPr>
              <p:cNvPr id="90136" name="Text Box 24"/>
              <p:cNvSpPr txBox="1">
                <a:spLocks noChangeArrowheads="1"/>
              </p:cNvSpPr>
              <p:nvPr/>
            </p:nvSpPr>
            <p:spPr bwMode="auto">
              <a:xfrm>
                <a:off x="2392" y="2342"/>
                <a:ext cx="2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u</a:t>
                </a:r>
                <a:r>
                  <a:rPr lang="it-IT" altLang="it-IT" sz="2000" baseline="-25000"/>
                  <a:t>2</a:t>
                </a:r>
                <a:endParaRPr lang="it-IT" altLang="it-IT"/>
              </a:p>
            </p:txBody>
          </p:sp>
          <p:sp>
            <p:nvSpPr>
              <p:cNvPr id="90137" name="Text Box 25"/>
              <p:cNvSpPr txBox="1">
                <a:spLocks noChangeArrowheads="1"/>
              </p:cNvSpPr>
              <p:nvPr/>
            </p:nvSpPr>
            <p:spPr bwMode="auto">
              <a:xfrm>
                <a:off x="2392" y="1824"/>
                <a:ext cx="2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u</a:t>
                </a:r>
                <a:r>
                  <a:rPr lang="it-IT" altLang="it-IT" sz="2000" baseline="-25000"/>
                  <a:t>1</a:t>
                </a:r>
                <a:endParaRPr lang="it-IT" altLang="it-IT"/>
              </a:p>
            </p:txBody>
          </p:sp>
          <p:sp>
            <p:nvSpPr>
              <p:cNvPr id="90138" name="Freeform 56"/>
              <p:cNvSpPr>
                <a:spLocks/>
              </p:cNvSpPr>
              <p:nvPr/>
            </p:nvSpPr>
            <p:spPr bwMode="auto">
              <a:xfrm>
                <a:off x="912" y="1968"/>
                <a:ext cx="288" cy="240"/>
              </a:xfrm>
              <a:custGeom>
                <a:avLst/>
                <a:gdLst>
                  <a:gd name="T0" fmla="*/ 0 w 288"/>
                  <a:gd name="T1" fmla="*/ 240 h 240"/>
                  <a:gd name="T2" fmla="*/ 0 w 288"/>
                  <a:gd name="T3" fmla="*/ 0 h 240"/>
                  <a:gd name="T4" fmla="*/ 288 w 288"/>
                  <a:gd name="T5" fmla="*/ 0 h 2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8" h="240">
                    <a:moveTo>
                      <a:pt x="0" y="240"/>
                    </a:moveTo>
                    <a:lnTo>
                      <a:pt x="0" y="0"/>
                    </a:lnTo>
                    <a:lnTo>
                      <a:pt x="288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139" name="Freeform 57"/>
              <p:cNvSpPr>
                <a:spLocks/>
              </p:cNvSpPr>
              <p:nvPr/>
            </p:nvSpPr>
            <p:spPr bwMode="auto">
              <a:xfrm flipV="1">
                <a:off x="912" y="2251"/>
                <a:ext cx="288" cy="240"/>
              </a:xfrm>
              <a:custGeom>
                <a:avLst/>
                <a:gdLst>
                  <a:gd name="T0" fmla="*/ 0 w 288"/>
                  <a:gd name="T1" fmla="*/ 240 h 240"/>
                  <a:gd name="T2" fmla="*/ 0 w 288"/>
                  <a:gd name="T3" fmla="*/ 0 h 240"/>
                  <a:gd name="T4" fmla="*/ 288 w 288"/>
                  <a:gd name="T5" fmla="*/ 0 h 2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8" h="240">
                    <a:moveTo>
                      <a:pt x="0" y="240"/>
                    </a:moveTo>
                    <a:lnTo>
                      <a:pt x="0" y="0"/>
                    </a:lnTo>
                    <a:lnTo>
                      <a:pt x="288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90124" name="Group 62"/>
            <p:cNvGrpSpPr>
              <a:grpSpLocks/>
            </p:cNvGrpSpPr>
            <p:nvPr/>
          </p:nvGrpSpPr>
          <p:grpSpPr bwMode="auto">
            <a:xfrm>
              <a:off x="4433" y="394"/>
              <a:ext cx="980" cy="3115"/>
              <a:chOff x="4433" y="394"/>
              <a:chExt cx="980" cy="3115"/>
            </a:xfrm>
          </p:grpSpPr>
          <p:sp>
            <p:nvSpPr>
              <p:cNvPr id="90125" name="Text Box 59"/>
              <p:cNvSpPr txBox="1">
                <a:spLocks noChangeArrowheads="1"/>
              </p:cNvSpPr>
              <p:nvPr/>
            </p:nvSpPr>
            <p:spPr bwMode="auto">
              <a:xfrm>
                <a:off x="4465" y="394"/>
                <a:ext cx="895" cy="518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Funzione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composta</a:t>
                </a:r>
              </a:p>
            </p:txBody>
          </p:sp>
          <p:sp>
            <p:nvSpPr>
              <p:cNvPr id="90126" name="Text Box 60"/>
              <p:cNvSpPr txBox="1">
                <a:spLocks noChangeArrowheads="1"/>
              </p:cNvSpPr>
              <p:nvPr/>
            </p:nvSpPr>
            <p:spPr bwMode="auto">
              <a:xfrm>
                <a:off x="4433" y="1608"/>
                <a:ext cx="964" cy="518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Sistema di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funzioni</a:t>
                </a:r>
              </a:p>
            </p:txBody>
          </p:sp>
          <p:sp>
            <p:nvSpPr>
              <p:cNvPr id="90127" name="Text Box 61"/>
              <p:cNvSpPr txBox="1">
                <a:spLocks noChangeArrowheads="1"/>
              </p:cNvSpPr>
              <p:nvPr/>
            </p:nvSpPr>
            <p:spPr bwMode="auto">
              <a:xfrm>
                <a:off x="4540" y="2991"/>
                <a:ext cx="873" cy="518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Funzione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ricorsiva</a:t>
                </a:r>
              </a:p>
            </p:txBody>
          </p:sp>
        </p:grpSp>
      </p:grpSp>
      <p:sp>
        <p:nvSpPr>
          <p:cNvPr id="90116" name="CasellaDiTesto 1"/>
          <p:cNvSpPr txBox="1">
            <a:spLocks noChangeArrowheads="1"/>
          </p:cNvSpPr>
          <p:nvPr/>
        </p:nvSpPr>
        <p:spPr bwMode="auto">
          <a:xfrm>
            <a:off x="36513" y="-34925"/>
            <a:ext cx="474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i="1">
                <a:solidFill>
                  <a:srgbClr val="FF0000"/>
                </a:solidFill>
              </a:rPr>
              <a:t>Ipotesi: M1 e M2 sono entrambe combinatorie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63"/>
          <p:cNvGrpSpPr>
            <a:grpSpLocks/>
          </p:cNvGrpSpPr>
          <p:nvPr/>
        </p:nvGrpSpPr>
        <p:grpSpPr bwMode="auto">
          <a:xfrm>
            <a:off x="48505" y="762000"/>
            <a:ext cx="9126538" cy="5834063"/>
            <a:chOff x="0" y="480"/>
            <a:chExt cx="5749" cy="3675"/>
          </a:xfrm>
        </p:grpSpPr>
        <p:grpSp>
          <p:nvGrpSpPr>
            <p:cNvPr id="92168" name="Group 26"/>
            <p:cNvGrpSpPr>
              <a:grpSpLocks/>
            </p:cNvGrpSpPr>
            <p:nvPr/>
          </p:nvGrpSpPr>
          <p:grpSpPr bwMode="auto">
            <a:xfrm>
              <a:off x="0" y="480"/>
              <a:ext cx="5749" cy="2679"/>
              <a:chOff x="0" y="480"/>
              <a:chExt cx="5749" cy="2679"/>
            </a:xfrm>
          </p:grpSpPr>
          <p:sp>
            <p:nvSpPr>
              <p:cNvPr id="92206" name="Line 27"/>
              <p:cNvSpPr>
                <a:spLocks noChangeShapeType="1"/>
              </p:cNvSpPr>
              <p:nvPr/>
            </p:nvSpPr>
            <p:spPr bwMode="auto">
              <a:xfrm flipH="1">
                <a:off x="0" y="1440"/>
                <a:ext cx="57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207" name="Line 28"/>
              <p:cNvSpPr>
                <a:spLocks noChangeShapeType="1"/>
              </p:cNvSpPr>
              <p:nvPr/>
            </p:nvSpPr>
            <p:spPr bwMode="auto">
              <a:xfrm flipH="1">
                <a:off x="0" y="2841"/>
                <a:ext cx="57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208" name="Rectangle 29"/>
              <p:cNvSpPr>
                <a:spLocks noChangeArrowheads="1"/>
              </p:cNvSpPr>
              <p:nvPr/>
            </p:nvSpPr>
            <p:spPr bwMode="auto">
              <a:xfrm>
                <a:off x="46" y="2832"/>
                <a:ext cx="168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c)</a:t>
                </a:r>
                <a:r>
                  <a:rPr lang="it-IT" altLang="it-IT" sz="2800" b="0"/>
                  <a:t> </a:t>
                </a:r>
                <a:r>
                  <a:rPr lang="it-IT" altLang="it-IT" sz="2800"/>
                  <a:t>in retroazione</a:t>
                </a:r>
                <a:endParaRPr lang="it-IT" altLang="it-IT" sz="2800" b="0"/>
              </a:p>
            </p:txBody>
          </p:sp>
          <p:sp>
            <p:nvSpPr>
              <p:cNvPr id="92209" name="Rectangle 30"/>
              <p:cNvSpPr>
                <a:spLocks noChangeArrowheads="1"/>
              </p:cNvSpPr>
              <p:nvPr/>
            </p:nvSpPr>
            <p:spPr bwMode="auto">
              <a:xfrm>
                <a:off x="48" y="1440"/>
                <a:ext cx="146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b) in parallelo</a:t>
                </a:r>
                <a:endParaRPr lang="it-IT" altLang="it-IT" sz="2800" b="0"/>
              </a:p>
            </p:txBody>
          </p:sp>
          <p:sp>
            <p:nvSpPr>
              <p:cNvPr id="92210" name="Rectangle 31"/>
              <p:cNvSpPr>
                <a:spLocks noChangeArrowheads="1"/>
              </p:cNvSpPr>
              <p:nvPr/>
            </p:nvSpPr>
            <p:spPr bwMode="auto">
              <a:xfrm>
                <a:off x="48" y="480"/>
                <a:ext cx="104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a) in serie</a:t>
                </a:r>
              </a:p>
            </p:txBody>
          </p:sp>
        </p:grpSp>
        <p:grpSp>
          <p:nvGrpSpPr>
            <p:cNvPr id="92169" name="Group 32"/>
            <p:cNvGrpSpPr>
              <a:grpSpLocks/>
            </p:cNvGrpSpPr>
            <p:nvPr/>
          </p:nvGrpSpPr>
          <p:grpSpPr bwMode="auto">
            <a:xfrm>
              <a:off x="267" y="864"/>
              <a:ext cx="2325" cy="487"/>
              <a:chOff x="267" y="864"/>
              <a:chExt cx="2325" cy="487"/>
            </a:xfrm>
          </p:grpSpPr>
          <p:sp>
            <p:nvSpPr>
              <p:cNvPr id="92197" name="Rectangle 33"/>
              <p:cNvSpPr>
                <a:spLocks noChangeArrowheads="1"/>
              </p:cNvSpPr>
              <p:nvPr/>
            </p:nvSpPr>
            <p:spPr bwMode="auto">
              <a:xfrm>
                <a:off x="724" y="864"/>
                <a:ext cx="516" cy="48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92198" name="Rectangle 34"/>
              <p:cNvSpPr>
                <a:spLocks noChangeArrowheads="1"/>
              </p:cNvSpPr>
              <p:nvPr/>
            </p:nvSpPr>
            <p:spPr bwMode="auto">
              <a:xfrm>
                <a:off x="1587" y="864"/>
                <a:ext cx="516" cy="487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92199" name="Line 35"/>
              <p:cNvSpPr>
                <a:spLocks noChangeShapeType="1"/>
              </p:cNvSpPr>
              <p:nvPr/>
            </p:nvSpPr>
            <p:spPr bwMode="auto">
              <a:xfrm>
                <a:off x="427" y="1044"/>
                <a:ext cx="2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200" name="Line 36"/>
              <p:cNvSpPr>
                <a:spLocks noChangeShapeType="1"/>
              </p:cNvSpPr>
              <p:nvPr/>
            </p:nvSpPr>
            <p:spPr bwMode="auto">
              <a:xfrm>
                <a:off x="1260" y="1044"/>
                <a:ext cx="3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201" name="Line 37"/>
              <p:cNvSpPr>
                <a:spLocks noChangeShapeType="1"/>
              </p:cNvSpPr>
              <p:nvPr/>
            </p:nvSpPr>
            <p:spPr bwMode="auto">
              <a:xfrm>
                <a:off x="2092" y="1044"/>
                <a:ext cx="3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202" name="Rectangle 38"/>
              <p:cNvSpPr>
                <a:spLocks noChangeArrowheads="1"/>
              </p:cNvSpPr>
              <p:nvPr/>
            </p:nvSpPr>
            <p:spPr bwMode="auto">
              <a:xfrm>
                <a:off x="809" y="865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M</a:t>
                </a:r>
                <a:r>
                  <a:rPr lang="it-IT" altLang="it-IT" sz="2800" baseline="-25000"/>
                  <a:t>1</a:t>
                </a:r>
                <a:endParaRPr lang="it-IT" altLang="it-IT" sz="2800" b="0" baseline="-25000"/>
              </a:p>
            </p:txBody>
          </p:sp>
          <p:sp>
            <p:nvSpPr>
              <p:cNvPr id="92203" name="Rectangle 39"/>
              <p:cNvSpPr>
                <a:spLocks noChangeArrowheads="1"/>
              </p:cNvSpPr>
              <p:nvPr/>
            </p:nvSpPr>
            <p:spPr bwMode="auto">
              <a:xfrm>
                <a:off x="1680" y="865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M</a:t>
                </a:r>
                <a:r>
                  <a:rPr lang="it-IT" altLang="it-IT" sz="2800" baseline="-25000"/>
                  <a:t>2</a:t>
                </a:r>
                <a:endParaRPr lang="it-IT" altLang="it-IT" sz="2800" b="0" baseline="-25000"/>
              </a:p>
            </p:txBody>
          </p:sp>
          <p:sp>
            <p:nvSpPr>
              <p:cNvPr id="92204" name="Text Box 40"/>
              <p:cNvSpPr txBox="1">
                <a:spLocks noChangeArrowheads="1"/>
              </p:cNvSpPr>
              <p:nvPr/>
            </p:nvSpPr>
            <p:spPr bwMode="auto">
              <a:xfrm>
                <a:off x="267" y="912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i</a:t>
                </a:r>
                <a:endParaRPr lang="it-IT" altLang="it-IT"/>
              </a:p>
            </p:txBody>
          </p:sp>
          <p:sp>
            <p:nvSpPr>
              <p:cNvPr id="92205" name="Text Box 41"/>
              <p:cNvSpPr txBox="1">
                <a:spLocks noChangeArrowheads="1"/>
              </p:cNvSpPr>
              <p:nvPr/>
            </p:nvSpPr>
            <p:spPr bwMode="auto">
              <a:xfrm>
                <a:off x="2396" y="91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u</a:t>
                </a:r>
                <a:endParaRPr lang="it-IT" altLang="it-IT"/>
              </a:p>
            </p:txBody>
          </p:sp>
        </p:grpSp>
        <p:grpSp>
          <p:nvGrpSpPr>
            <p:cNvPr id="92170" name="Group 42"/>
            <p:cNvGrpSpPr>
              <a:grpSpLocks/>
            </p:cNvGrpSpPr>
            <p:nvPr/>
          </p:nvGrpSpPr>
          <p:grpSpPr bwMode="auto">
            <a:xfrm>
              <a:off x="240" y="3282"/>
              <a:ext cx="1776" cy="873"/>
              <a:chOff x="240" y="3282"/>
              <a:chExt cx="1776" cy="873"/>
            </a:xfrm>
          </p:grpSpPr>
          <p:sp>
            <p:nvSpPr>
              <p:cNvPr id="92184" name="Line 43"/>
              <p:cNvSpPr>
                <a:spLocks noChangeShapeType="1"/>
              </p:cNvSpPr>
              <p:nvPr/>
            </p:nvSpPr>
            <p:spPr bwMode="auto">
              <a:xfrm>
                <a:off x="376" y="3408"/>
                <a:ext cx="6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185" name="Line 44"/>
              <p:cNvSpPr>
                <a:spLocks noChangeShapeType="1"/>
              </p:cNvSpPr>
              <p:nvPr/>
            </p:nvSpPr>
            <p:spPr bwMode="auto">
              <a:xfrm>
                <a:off x="1542" y="3509"/>
                <a:ext cx="4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186" name="Freeform 45"/>
              <p:cNvSpPr>
                <a:spLocks/>
              </p:cNvSpPr>
              <p:nvPr/>
            </p:nvSpPr>
            <p:spPr bwMode="auto">
              <a:xfrm>
                <a:off x="1566" y="3644"/>
                <a:ext cx="309" cy="284"/>
              </a:xfrm>
              <a:custGeom>
                <a:avLst/>
                <a:gdLst>
                  <a:gd name="T0" fmla="*/ 0 w 309"/>
                  <a:gd name="T1" fmla="*/ 0 h 388"/>
                  <a:gd name="T2" fmla="*/ 308 w 309"/>
                  <a:gd name="T3" fmla="*/ 0 h 388"/>
                  <a:gd name="T4" fmla="*/ 308 w 309"/>
                  <a:gd name="T5" fmla="*/ 1122 h 388"/>
                  <a:gd name="T6" fmla="*/ 0 w 309"/>
                  <a:gd name="T7" fmla="*/ 1122 h 3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9" h="388">
                    <a:moveTo>
                      <a:pt x="0" y="0"/>
                    </a:moveTo>
                    <a:lnTo>
                      <a:pt x="308" y="0"/>
                    </a:lnTo>
                    <a:lnTo>
                      <a:pt x="308" y="387"/>
                    </a:lnTo>
                    <a:lnTo>
                      <a:pt x="0" y="387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187" name="Freeform 46"/>
              <p:cNvSpPr>
                <a:spLocks/>
              </p:cNvSpPr>
              <p:nvPr/>
            </p:nvSpPr>
            <p:spPr bwMode="auto">
              <a:xfrm>
                <a:off x="746" y="3568"/>
                <a:ext cx="309" cy="388"/>
              </a:xfrm>
              <a:custGeom>
                <a:avLst/>
                <a:gdLst>
                  <a:gd name="T0" fmla="*/ 308 w 309"/>
                  <a:gd name="T1" fmla="*/ 387 h 388"/>
                  <a:gd name="T2" fmla="*/ 0 w 309"/>
                  <a:gd name="T3" fmla="*/ 387 h 388"/>
                  <a:gd name="T4" fmla="*/ 0 w 309"/>
                  <a:gd name="T5" fmla="*/ 0 h 388"/>
                  <a:gd name="T6" fmla="*/ 308 w 309"/>
                  <a:gd name="T7" fmla="*/ 0 h 3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09" h="388">
                    <a:moveTo>
                      <a:pt x="308" y="387"/>
                    </a:moveTo>
                    <a:lnTo>
                      <a:pt x="0" y="387"/>
                    </a:lnTo>
                    <a:lnTo>
                      <a:pt x="0" y="0"/>
                    </a:lnTo>
                    <a:lnTo>
                      <a:pt x="308" y="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92188" name="Group 47"/>
              <p:cNvGrpSpPr>
                <a:grpSpLocks/>
              </p:cNvGrpSpPr>
              <p:nvPr/>
            </p:nvGrpSpPr>
            <p:grpSpPr bwMode="auto">
              <a:xfrm>
                <a:off x="1056" y="3283"/>
                <a:ext cx="516" cy="411"/>
                <a:chOff x="1074" y="3283"/>
                <a:chExt cx="516" cy="411"/>
              </a:xfrm>
            </p:grpSpPr>
            <p:sp>
              <p:nvSpPr>
                <p:cNvPr id="92195" name="Rectangle 48"/>
                <p:cNvSpPr>
                  <a:spLocks noChangeArrowheads="1"/>
                </p:cNvSpPr>
                <p:nvPr/>
              </p:nvSpPr>
              <p:spPr bwMode="auto">
                <a:xfrm>
                  <a:off x="1074" y="3283"/>
                  <a:ext cx="516" cy="41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92196" name="Rectangle 49"/>
                <p:cNvSpPr>
                  <a:spLocks noChangeArrowheads="1"/>
                </p:cNvSpPr>
                <p:nvPr/>
              </p:nvSpPr>
              <p:spPr bwMode="auto">
                <a:xfrm>
                  <a:off x="1134" y="3325"/>
                  <a:ext cx="403" cy="32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800"/>
                    <a:t>M</a:t>
                  </a:r>
                  <a:r>
                    <a:rPr lang="it-IT" altLang="it-IT" sz="2800" baseline="-25000"/>
                    <a:t>1</a:t>
                  </a:r>
                  <a:endParaRPr lang="it-IT" altLang="it-IT" sz="2800" b="0" baseline="-25000"/>
                </a:p>
              </p:txBody>
            </p:sp>
          </p:grpSp>
          <p:sp>
            <p:nvSpPr>
              <p:cNvPr id="92189" name="Text Box 50"/>
              <p:cNvSpPr txBox="1">
                <a:spLocks noChangeArrowheads="1"/>
              </p:cNvSpPr>
              <p:nvPr/>
            </p:nvSpPr>
            <p:spPr bwMode="auto">
              <a:xfrm>
                <a:off x="240" y="3282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i</a:t>
                </a:r>
                <a:endParaRPr lang="it-IT" altLang="it-IT"/>
              </a:p>
            </p:txBody>
          </p:sp>
          <p:sp>
            <p:nvSpPr>
              <p:cNvPr id="92190" name="Text Box 51"/>
              <p:cNvSpPr txBox="1">
                <a:spLocks noChangeArrowheads="1"/>
              </p:cNvSpPr>
              <p:nvPr/>
            </p:nvSpPr>
            <p:spPr bwMode="auto">
              <a:xfrm>
                <a:off x="1618" y="329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 dirty="0"/>
                  <a:t>u</a:t>
                </a:r>
                <a:endParaRPr lang="it-IT" altLang="it-IT" dirty="0"/>
              </a:p>
            </p:txBody>
          </p:sp>
          <p:sp>
            <p:nvSpPr>
              <p:cNvPr id="92191" name="Text Box 52"/>
              <p:cNvSpPr txBox="1">
                <a:spLocks noChangeArrowheads="1"/>
              </p:cNvSpPr>
              <p:nvPr/>
            </p:nvSpPr>
            <p:spPr bwMode="auto">
              <a:xfrm>
                <a:off x="528" y="3762"/>
                <a:ext cx="1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s</a:t>
                </a:r>
                <a:endParaRPr lang="it-IT" altLang="it-IT"/>
              </a:p>
            </p:txBody>
          </p:sp>
          <p:grpSp>
            <p:nvGrpSpPr>
              <p:cNvPr id="92192" name="Group 53"/>
              <p:cNvGrpSpPr>
                <a:grpSpLocks/>
              </p:cNvGrpSpPr>
              <p:nvPr/>
            </p:nvGrpSpPr>
            <p:grpSpPr bwMode="auto">
              <a:xfrm>
                <a:off x="1056" y="3744"/>
                <a:ext cx="516" cy="411"/>
                <a:chOff x="1074" y="3283"/>
                <a:chExt cx="516" cy="411"/>
              </a:xfrm>
            </p:grpSpPr>
            <p:sp>
              <p:nvSpPr>
                <p:cNvPr id="92193" name="Rectangle 54"/>
                <p:cNvSpPr>
                  <a:spLocks noChangeArrowheads="1"/>
                </p:cNvSpPr>
                <p:nvPr/>
              </p:nvSpPr>
              <p:spPr bwMode="auto">
                <a:xfrm>
                  <a:off x="1074" y="3283"/>
                  <a:ext cx="516" cy="411"/>
                </a:xfrm>
                <a:prstGeom prst="rect">
                  <a:avLst/>
                </a:prstGeom>
                <a:solidFill>
                  <a:srgbClr val="FFFF0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it-IT" altLang="it-IT"/>
                </a:p>
              </p:txBody>
            </p:sp>
            <p:sp>
              <p:nvSpPr>
                <p:cNvPr id="92194" name="Rectangle 55"/>
                <p:cNvSpPr>
                  <a:spLocks noChangeArrowheads="1"/>
                </p:cNvSpPr>
                <p:nvPr/>
              </p:nvSpPr>
              <p:spPr bwMode="auto">
                <a:xfrm>
                  <a:off x="1134" y="3325"/>
                  <a:ext cx="403" cy="327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800"/>
                    <a:t>M</a:t>
                  </a:r>
                  <a:r>
                    <a:rPr lang="it-IT" altLang="it-IT" sz="2800" baseline="-25000"/>
                    <a:t>2</a:t>
                  </a:r>
                  <a:endParaRPr lang="it-IT" altLang="it-IT" sz="2800" b="0" baseline="-25000"/>
                </a:p>
              </p:txBody>
            </p:sp>
          </p:grpSp>
        </p:grpSp>
        <p:grpSp>
          <p:nvGrpSpPr>
            <p:cNvPr id="92171" name="Group 58"/>
            <p:cNvGrpSpPr>
              <a:grpSpLocks/>
            </p:cNvGrpSpPr>
            <p:nvPr/>
          </p:nvGrpSpPr>
          <p:grpSpPr bwMode="auto">
            <a:xfrm>
              <a:off x="272" y="1776"/>
              <a:ext cx="2377" cy="1014"/>
              <a:chOff x="272" y="1776"/>
              <a:chExt cx="2377" cy="1014"/>
            </a:xfrm>
          </p:grpSpPr>
          <p:sp>
            <p:nvSpPr>
              <p:cNvPr id="92172" name="Rectangle 15"/>
              <p:cNvSpPr>
                <a:spLocks noChangeArrowheads="1"/>
              </p:cNvSpPr>
              <p:nvPr/>
            </p:nvSpPr>
            <p:spPr bwMode="auto">
              <a:xfrm>
                <a:off x="1187" y="1776"/>
                <a:ext cx="516" cy="475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92173" name="Rectangle 16"/>
              <p:cNvSpPr>
                <a:spLocks noChangeArrowheads="1"/>
              </p:cNvSpPr>
              <p:nvPr/>
            </p:nvSpPr>
            <p:spPr bwMode="auto">
              <a:xfrm>
                <a:off x="1187" y="2279"/>
                <a:ext cx="516" cy="51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/>
              </a:p>
            </p:txBody>
          </p:sp>
          <p:sp>
            <p:nvSpPr>
              <p:cNvPr id="92174" name="Line 18"/>
              <p:cNvSpPr>
                <a:spLocks noChangeShapeType="1"/>
              </p:cNvSpPr>
              <p:nvPr/>
            </p:nvSpPr>
            <p:spPr bwMode="auto">
              <a:xfrm>
                <a:off x="458" y="2226"/>
                <a:ext cx="4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175" name="Line 19"/>
              <p:cNvSpPr>
                <a:spLocks noChangeShapeType="1"/>
              </p:cNvSpPr>
              <p:nvPr/>
            </p:nvSpPr>
            <p:spPr bwMode="auto">
              <a:xfrm>
                <a:off x="1722" y="1967"/>
                <a:ext cx="6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176" name="Line 20"/>
              <p:cNvSpPr>
                <a:spLocks noChangeShapeType="1"/>
              </p:cNvSpPr>
              <p:nvPr/>
            </p:nvSpPr>
            <p:spPr bwMode="auto">
              <a:xfrm>
                <a:off x="1722" y="2485"/>
                <a:ext cx="6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177" name="Rectangle 21"/>
              <p:cNvSpPr>
                <a:spLocks noChangeArrowheads="1"/>
              </p:cNvSpPr>
              <p:nvPr/>
            </p:nvSpPr>
            <p:spPr bwMode="auto">
              <a:xfrm>
                <a:off x="1296" y="1789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M</a:t>
                </a:r>
                <a:r>
                  <a:rPr lang="it-IT" altLang="it-IT" sz="2800" baseline="-25000"/>
                  <a:t>1</a:t>
                </a:r>
                <a:endParaRPr lang="it-IT" altLang="it-IT" sz="2800" b="0" baseline="-25000"/>
              </a:p>
            </p:txBody>
          </p:sp>
          <p:sp>
            <p:nvSpPr>
              <p:cNvPr id="92178" name="Rectangle 22"/>
              <p:cNvSpPr>
                <a:spLocks noChangeArrowheads="1"/>
              </p:cNvSpPr>
              <p:nvPr/>
            </p:nvSpPr>
            <p:spPr bwMode="auto">
              <a:xfrm>
                <a:off x="1289" y="2317"/>
                <a:ext cx="4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800"/>
                  <a:t>M</a:t>
                </a:r>
                <a:r>
                  <a:rPr lang="it-IT" altLang="it-IT" sz="2800" baseline="-25000"/>
                  <a:t>2</a:t>
                </a:r>
                <a:endParaRPr lang="it-IT" altLang="it-IT" sz="2800" b="0" baseline="-25000"/>
              </a:p>
            </p:txBody>
          </p:sp>
          <p:sp>
            <p:nvSpPr>
              <p:cNvPr id="92179" name="Text Box 23"/>
              <p:cNvSpPr txBox="1">
                <a:spLocks noChangeArrowheads="1"/>
              </p:cNvSpPr>
              <p:nvPr/>
            </p:nvSpPr>
            <p:spPr bwMode="auto">
              <a:xfrm>
                <a:off x="272" y="2116"/>
                <a:ext cx="16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i</a:t>
                </a:r>
                <a:endParaRPr lang="it-IT" altLang="it-IT"/>
              </a:p>
            </p:txBody>
          </p:sp>
          <p:sp>
            <p:nvSpPr>
              <p:cNvPr id="92180" name="Text Box 24"/>
              <p:cNvSpPr txBox="1">
                <a:spLocks noChangeArrowheads="1"/>
              </p:cNvSpPr>
              <p:nvPr/>
            </p:nvSpPr>
            <p:spPr bwMode="auto">
              <a:xfrm>
                <a:off x="2392" y="2342"/>
                <a:ext cx="2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u</a:t>
                </a:r>
                <a:r>
                  <a:rPr lang="it-IT" altLang="it-IT" sz="2000" baseline="-25000"/>
                  <a:t>2</a:t>
                </a:r>
                <a:endParaRPr lang="it-IT" altLang="it-IT"/>
              </a:p>
            </p:txBody>
          </p:sp>
          <p:sp>
            <p:nvSpPr>
              <p:cNvPr id="92181" name="Text Box 25"/>
              <p:cNvSpPr txBox="1">
                <a:spLocks noChangeArrowheads="1"/>
              </p:cNvSpPr>
              <p:nvPr/>
            </p:nvSpPr>
            <p:spPr bwMode="auto">
              <a:xfrm>
                <a:off x="2392" y="1824"/>
                <a:ext cx="25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000"/>
                  <a:t>u</a:t>
                </a:r>
                <a:r>
                  <a:rPr lang="it-IT" altLang="it-IT" sz="2000" baseline="-25000"/>
                  <a:t>1</a:t>
                </a:r>
                <a:endParaRPr lang="it-IT" altLang="it-IT"/>
              </a:p>
            </p:txBody>
          </p:sp>
          <p:sp>
            <p:nvSpPr>
              <p:cNvPr id="92182" name="Freeform 56"/>
              <p:cNvSpPr>
                <a:spLocks/>
              </p:cNvSpPr>
              <p:nvPr/>
            </p:nvSpPr>
            <p:spPr bwMode="auto">
              <a:xfrm>
                <a:off x="912" y="1968"/>
                <a:ext cx="288" cy="240"/>
              </a:xfrm>
              <a:custGeom>
                <a:avLst/>
                <a:gdLst>
                  <a:gd name="T0" fmla="*/ 0 w 288"/>
                  <a:gd name="T1" fmla="*/ 240 h 240"/>
                  <a:gd name="T2" fmla="*/ 0 w 288"/>
                  <a:gd name="T3" fmla="*/ 0 h 240"/>
                  <a:gd name="T4" fmla="*/ 288 w 288"/>
                  <a:gd name="T5" fmla="*/ 0 h 2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8" h="240">
                    <a:moveTo>
                      <a:pt x="0" y="240"/>
                    </a:moveTo>
                    <a:lnTo>
                      <a:pt x="0" y="0"/>
                    </a:lnTo>
                    <a:lnTo>
                      <a:pt x="288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2183" name="Freeform 57"/>
              <p:cNvSpPr>
                <a:spLocks/>
              </p:cNvSpPr>
              <p:nvPr/>
            </p:nvSpPr>
            <p:spPr bwMode="auto">
              <a:xfrm flipV="1">
                <a:off x="912" y="2251"/>
                <a:ext cx="288" cy="240"/>
              </a:xfrm>
              <a:custGeom>
                <a:avLst/>
                <a:gdLst>
                  <a:gd name="T0" fmla="*/ 0 w 288"/>
                  <a:gd name="T1" fmla="*/ 240 h 240"/>
                  <a:gd name="T2" fmla="*/ 0 w 288"/>
                  <a:gd name="T3" fmla="*/ 0 h 240"/>
                  <a:gd name="T4" fmla="*/ 288 w 288"/>
                  <a:gd name="T5" fmla="*/ 0 h 24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8" h="240">
                    <a:moveTo>
                      <a:pt x="0" y="240"/>
                    </a:moveTo>
                    <a:lnTo>
                      <a:pt x="0" y="0"/>
                    </a:lnTo>
                    <a:lnTo>
                      <a:pt x="288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92163" name="CasellaDiTesto 1"/>
          <p:cNvSpPr txBox="1">
            <a:spLocks noChangeArrowheads="1"/>
          </p:cNvSpPr>
          <p:nvPr/>
        </p:nvSpPr>
        <p:spPr bwMode="auto">
          <a:xfrm>
            <a:off x="4573588" y="444500"/>
            <a:ext cx="4489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/>
              <a:t>Rete combinatoria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/>
              <a:t>Ritardi nella realizzazione fisica:</a:t>
            </a:r>
          </a:p>
        </p:txBody>
      </p:sp>
      <p:sp>
        <p:nvSpPr>
          <p:cNvPr id="92164" name="CasellaDiTesto 63"/>
          <p:cNvSpPr txBox="1">
            <a:spLocks noChangeArrowheads="1"/>
          </p:cNvSpPr>
          <p:nvPr/>
        </p:nvSpPr>
        <p:spPr bwMode="auto">
          <a:xfrm>
            <a:off x="4983013" y="4591369"/>
            <a:ext cx="3092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/>
              <a:t>Rete sequenziale</a:t>
            </a:r>
          </a:p>
        </p:txBody>
      </p:sp>
      <p:sp>
        <p:nvSpPr>
          <p:cNvPr id="92165" name="CasellaDiTesto 61"/>
          <p:cNvSpPr txBox="1">
            <a:spLocks noChangeArrowheads="1"/>
          </p:cNvSpPr>
          <p:nvPr/>
        </p:nvSpPr>
        <p:spPr bwMode="auto">
          <a:xfrm>
            <a:off x="4850946" y="3717925"/>
            <a:ext cx="27379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it-IT" dirty="0"/>
              <a:t>τ</a:t>
            </a:r>
            <a:r>
              <a:rPr lang="it-IT" altLang="it-IT" dirty="0"/>
              <a:t> = MAX (</a:t>
            </a:r>
            <a:r>
              <a:rPr lang="el-GR" altLang="it-IT" dirty="0">
                <a:solidFill>
                  <a:srgbClr val="FF0000"/>
                </a:solidFill>
              </a:rPr>
              <a:t>τ</a:t>
            </a:r>
            <a:r>
              <a:rPr lang="it-IT" altLang="it-IT" baseline="-25000" dirty="0">
                <a:solidFill>
                  <a:srgbClr val="FF0000"/>
                </a:solidFill>
              </a:rPr>
              <a:t>1</a:t>
            </a:r>
            <a:r>
              <a:rPr lang="it-IT" altLang="it-IT" dirty="0"/>
              <a:t>,</a:t>
            </a:r>
            <a:r>
              <a:rPr lang="el-GR" altLang="it-IT" dirty="0">
                <a:solidFill>
                  <a:srgbClr val="FF0000"/>
                </a:solidFill>
              </a:rPr>
              <a:t>τ</a:t>
            </a:r>
            <a:r>
              <a:rPr lang="it-IT" altLang="it-IT" baseline="-25000" dirty="0">
                <a:solidFill>
                  <a:srgbClr val="FF0000"/>
                </a:solidFill>
              </a:rPr>
              <a:t>2</a:t>
            </a:r>
            <a:r>
              <a:rPr lang="it-IT" altLang="it-IT" dirty="0"/>
              <a:t>)</a:t>
            </a:r>
          </a:p>
        </p:txBody>
      </p:sp>
      <p:sp>
        <p:nvSpPr>
          <p:cNvPr id="92166" name="CasellaDiTesto 65"/>
          <p:cNvSpPr txBox="1">
            <a:spLocks noChangeArrowheads="1"/>
          </p:cNvSpPr>
          <p:nvPr/>
        </p:nvSpPr>
        <p:spPr bwMode="auto">
          <a:xfrm>
            <a:off x="4640678" y="1444159"/>
            <a:ext cx="18210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it-IT" dirty="0"/>
              <a:t>τ</a:t>
            </a:r>
            <a:r>
              <a:rPr lang="it-IT" altLang="it-IT" dirty="0"/>
              <a:t> = </a:t>
            </a:r>
            <a:r>
              <a:rPr lang="el-GR" altLang="it-IT" dirty="0">
                <a:solidFill>
                  <a:srgbClr val="FF0000"/>
                </a:solidFill>
              </a:rPr>
              <a:t>τ</a:t>
            </a:r>
            <a:r>
              <a:rPr lang="it-IT" altLang="it-IT" baseline="-25000" dirty="0">
                <a:solidFill>
                  <a:srgbClr val="FF0000"/>
                </a:solidFill>
              </a:rPr>
              <a:t>1</a:t>
            </a:r>
            <a:r>
              <a:rPr lang="it-IT" altLang="it-IT" dirty="0"/>
              <a:t>  + </a:t>
            </a:r>
            <a:r>
              <a:rPr lang="el-GR" altLang="it-IT" dirty="0">
                <a:solidFill>
                  <a:srgbClr val="FF0000"/>
                </a:solidFill>
              </a:rPr>
              <a:t>τ</a:t>
            </a:r>
            <a:r>
              <a:rPr lang="it-IT" altLang="it-IT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2167" name="CasellaDiTesto 66"/>
          <p:cNvSpPr txBox="1">
            <a:spLocks noChangeArrowheads="1"/>
          </p:cNvSpPr>
          <p:nvPr/>
        </p:nvSpPr>
        <p:spPr bwMode="auto">
          <a:xfrm>
            <a:off x="4502150" y="2466975"/>
            <a:ext cx="46243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Rete combinatoria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/>
              <a:t>Nella realizzazione fisica:</a:t>
            </a:r>
          </a:p>
        </p:txBody>
      </p:sp>
      <p:sp>
        <p:nvSpPr>
          <p:cNvPr id="51" name="CasellaDiTesto 61"/>
          <p:cNvSpPr txBox="1">
            <a:spLocks noChangeArrowheads="1"/>
          </p:cNvSpPr>
          <p:nvPr/>
        </p:nvSpPr>
        <p:spPr bwMode="auto">
          <a:xfrm>
            <a:off x="5091577" y="5200492"/>
            <a:ext cx="42184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dirty="0"/>
              <a:t>i: ingresso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/>
              <a:t>s: «stato presente»</a:t>
            </a:r>
            <a:br>
              <a:rPr lang="it-IT" altLang="it-IT" dirty="0"/>
            </a:br>
            <a:r>
              <a:rPr lang="it-IT" altLang="it-IT" dirty="0"/>
              <a:t>    (o «stato interno»)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29478" y="1685280"/>
            <a:ext cx="1890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it-IT" sz="2400" dirty="0">
                <a:solidFill>
                  <a:srgbClr val="FF0000"/>
                </a:solidFill>
              </a:rPr>
              <a:t>τ</a:t>
            </a:r>
            <a:r>
              <a:rPr lang="it-IT" altLang="it-IT" sz="2400" baseline="-25000" dirty="0">
                <a:solidFill>
                  <a:srgbClr val="FF0000"/>
                </a:solidFill>
              </a:rPr>
              <a:t>1</a:t>
            </a:r>
            <a:r>
              <a:rPr lang="it-IT" altLang="it-IT" sz="2400" dirty="0">
                <a:solidFill>
                  <a:srgbClr val="FF0000"/>
                </a:solidFill>
              </a:rPr>
              <a:t>              </a:t>
            </a:r>
            <a:r>
              <a:rPr lang="el-GR" altLang="it-IT" sz="2400" dirty="0">
                <a:solidFill>
                  <a:srgbClr val="FF0000"/>
                </a:solidFill>
              </a:rPr>
              <a:t>τ</a:t>
            </a:r>
            <a:r>
              <a:rPr lang="it-IT" altLang="it-IT" sz="24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4" name="Rettangolo 53"/>
          <p:cNvSpPr/>
          <p:nvPr/>
        </p:nvSpPr>
        <p:spPr>
          <a:xfrm>
            <a:off x="2134480" y="3108593"/>
            <a:ext cx="4523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dirty="0">
                <a:solidFill>
                  <a:srgbClr val="FF0000"/>
                </a:solidFill>
              </a:rPr>
              <a:t> </a:t>
            </a:r>
            <a:r>
              <a:rPr lang="el-GR" altLang="it-IT" sz="2000" dirty="0">
                <a:solidFill>
                  <a:srgbClr val="FF0000"/>
                </a:solidFill>
              </a:rPr>
              <a:t>τ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1</a:t>
            </a:r>
          </a:p>
          <a:p>
            <a:endParaRPr lang="it-IT" altLang="it-IT" sz="2000" dirty="0">
              <a:solidFill>
                <a:srgbClr val="FF0000"/>
              </a:solidFill>
            </a:endParaRPr>
          </a:p>
          <a:p>
            <a:endParaRPr lang="it-IT" altLang="it-IT" sz="2000" dirty="0">
              <a:solidFill>
                <a:srgbClr val="FF0000"/>
              </a:solidFill>
            </a:endParaRPr>
          </a:p>
          <a:p>
            <a:r>
              <a:rPr lang="it-IT" altLang="it-IT" sz="2000" dirty="0">
                <a:solidFill>
                  <a:srgbClr val="FF0000"/>
                </a:solidFill>
              </a:rPr>
              <a:t> </a:t>
            </a:r>
            <a:r>
              <a:rPr lang="el-GR" altLang="it-IT" sz="2000" dirty="0">
                <a:solidFill>
                  <a:srgbClr val="FF0000"/>
                </a:solidFill>
              </a:rPr>
              <a:t>τ</a:t>
            </a:r>
            <a:r>
              <a:rPr lang="it-IT" altLang="it-IT" sz="20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3320342" y="5222710"/>
            <a:ext cx="16951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0" i="1" dirty="0">
                <a:solidFill>
                  <a:srgbClr val="FF0000"/>
                </a:solidFill>
              </a:rPr>
              <a:t>È necessario che l’anello completi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0" i="1" dirty="0">
                <a:solidFill>
                  <a:srgbClr val="FF0000"/>
                </a:solidFill>
              </a:rPr>
              <a:t>un calcolo prima di avviarne uno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0" i="1" dirty="0">
                <a:solidFill>
                  <a:srgbClr val="FF0000"/>
                </a:solidFill>
              </a:rPr>
              <a:t>nuovo.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latin typeface="Calibri" panose="020F0502020204030204" pitchFamily="34" charset="0"/>
              </a:rPr>
              <a:t>Struttura</a:t>
            </a:r>
          </a:p>
        </p:txBody>
      </p:sp>
      <p:sp>
        <p:nvSpPr>
          <p:cNvPr id="95235" name="CasellaDiTesto 2"/>
          <p:cNvSpPr txBox="1">
            <a:spLocks noChangeArrowheads="1"/>
          </p:cNvSpPr>
          <p:nvPr/>
        </p:nvSpPr>
        <p:spPr bwMode="auto">
          <a:xfrm>
            <a:off x="935038" y="1752600"/>
            <a:ext cx="7273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0">
                <a:latin typeface="Calibri" panose="020F0502020204030204" pitchFamily="34" charset="0"/>
              </a:rPr>
              <a:t>La struttura di una rete è composta da blocchi interconnessi secondo le modalità appena viste (serie, parallelo o retroazione).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b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0">
                <a:latin typeface="Calibri" panose="020F0502020204030204" pitchFamily="34" charset="0"/>
              </a:rPr>
              <a:t>Questa struttura si può descrivere o in termini di schema a blocchi o anche in linguaggi formali come ad esempio il  VHDL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09" y="55876"/>
            <a:ext cx="9144000" cy="896938"/>
          </a:xfrm>
        </p:spPr>
        <p:txBody>
          <a:bodyPr/>
          <a:lstStyle/>
          <a:p>
            <a:r>
              <a:rPr lang="it-IT" altLang="it-IT" sz="2800" i="1" dirty="0"/>
              <a:t>Blocco: il modello della scatola bianca </a:t>
            </a:r>
            <a:r>
              <a:rPr lang="it-IT" altLang="it-IT" sz="3200" b="1" i="1" dirty="0">
                <a:solidFill>
                  <a:srgbClr val="FF0000"/>
                </a:solidFill>
              </a:rPr>
              <a:t>(</a:t>
            </a:r>
            <a:r>
              <a:rPr lang="it-IT" altLang="it-IT" sz="3200" b="1" i="1" dirty="0" err="1">
                <a:solidFill>
                  <a:srgbClr val="FF0000"/>
                </a:solidFill>
              </a:rPr>
              <a:t>white</a:t>
            </a:r>
            <a:r>
              <a:rPr lang="it-IT" altLang="it-IT" sz="3200" b="1" i="1" dirty="0">
                <a:solidFill>
                  <a:srgbClr val="FF0000"/>
                </a:solidFill>
              </a:rPr>
              <a:t> box)</a:t>
            </a:r>
            <a:r>
              <a:rPr lang="it-IT" altLang="it-IT" sz="4000" b="1" i="1" dirty="0">
                <a:solidFill>
                  <a:srgbClr val="FF0000"/>
                </a:solidFill>
              </a:rPr>
              <a:t>  </a:t>
            </a:r>
            <a:br>
              <a:rPr lang="it-IT" altLang="it-IT" b="1" dirty="0"/>
            </a:br>
            <a:r>
              <a:rPr lang="it-IT" altLang="it-IT" sz="2800" b="1" dirty="0"/>
              <a:t>Descrizione della struttura (schema logico) </a:t>
            </a:r>
            <a:endParaRPr lang="it-IT" altLang="it-IT" sz="2800" dirty="0"/>
          </a:p>
        </p:txBody>
      </p:sp>
      <p:sp>
        <p:nvSpPr>
          <p:cNvPr id="96260" name="AutoShape 9"/>
          <p:cNvSpPr>
            <a:spLocks noChangeArrowheads="1"/>
          </p:cNvSpPr>
          <p:nvPr/>
        </p:nvSpPr>
        <p:spPr bwMode="auto">
          <a:xfrm>
            <a:off x="34925" y="3905849"/>
            <a:ext cx="8929688" cy="2764826"/>
          </a:xfrm>
          <a:prstGeom prst="verticalScroll">
            <a:avLst>
              <a:gd name="adj" fmla="val 1306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u="sng"/>
              <a:t>Lo schema logico è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u="sng"/>
              <a:t> un insieme di reti logiche (blocchi  Gi) interconnesse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Ad ogni blocco dello schema logico verrà associato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/>
              <a:t> nella realizzazione fisica un «componente hardware»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3300"/>
                </a:solidFill>
              </a:rPr>
              <a:t>Esistono linguaggi formali (es. VHDL) per descrivere anche</a:t>
            </a:r>
            <a:br>
              <a:rPr lang="it-IT" altLang="it-IT" sz="2400">
                <a:solidFill>
                  <a:srgbClr val="FF3300"/>
                </a:solidFill>
              </a:rPr>
            </a:br>
            <a:r>
              <a:rPr lang="it-IT" altLang="it-IT" sz="2400">
                <a:solidFill>
                  <a:srgbClr val="FF3300"/>
                </a:solidFill>
              </a:rPr>
              <a:t> gli schemi logici (quindi non solo il comportamento delle RL)</a:t>
            </a:r>
          </a:p>
        </p:txBody>
      </p:sp>
      <p:grpSp>
        <p:nvGrpSpPr>
          <p:cNvPr id="96261" name="Group 43"/>
          <p:cNvGrpSpPr>
            <a:grpSpLocks/>
          </p:cNvGrpSpPr>
          <p:nvPr/>
        </p:nvGrpSpPr>
        <p:grpSpPr bwMode="auto">
          <a:xfrm>
            <a:off x="1309688" y="1149350"/>
            <a:ext cx="6056313" cy="2245172"/>
            <a:chOff x="703" y="882"/>
            <a:chExt cx="3815" cy="1348"/>
          </a:xfrm>
        </p:grpSpPr>
        <p:sp>
          <p:nvSpPr>
            <p:cNvPr id="96282" name="Rectangle 3"/>
            <p:cNvSpPr>
              <a:spLocks noChangeAspect="1" noChangeArrowheads="1"/>
            </p:cNvSpPr>
            <p:nvPr/>
          </p:nvSpPr>
          <p:spPr bwMode="auto">
            <a:xfrm>
              <a:off x="1438" y="882"/>
              <a:ext cx="2210" cy="1348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it-IT" sz="2400">
                <a:solidFill>
                  <a:srgbClr val="000000"/>
                </a:solidFill>
              </a:endParaRPr>
            </a:p>
          </p:txBody>
        </p:sp>
        <p:sp>
          <p:nvSpPr>
            <p:cNvPr id="96283" name="Line 6"/>
            <p:cNvSpPr>
              <a:spLocks noChangeAspect="1" noChangeShapeType="1"/>
            </p:cNvSpPr>
            <p:nvPr/>
          </p:nvSpPr>
          <p:spPr bwMode="auto">
            <a:xfrm>
              <a:off x="3665" y="1162"/>
              <a:ext cx="519" cy="0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6284" name="Line 7"/>
            <p:cNvSpPr>
              <a:spLocks noChangeAspect="1" noChangeShapeType="1"/>
            </p:cNvSpPr>
            <p:nvPr/>
          </p:nvSpPr>
          <p:spPr bwMode="auto">
            <a:xfrm>
              <a:off x="3665" y="1933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6285" name="Rectangle 8"/>
            <p:cNvSpPr>
              <a:spLocks noChangeAspect="1" noChangeArrowheads="1"/>
            </p:cNvSpPr>
            <p:nvPr/>
          </p:nvSpPr>
          <p:spPr bwMode="auto">
            <a:xfrm>
              <a:off x="4316" y="1063"/>
              <a:ext cx="20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 dirty="0">
                  <a:solidFill>
                    <a:srgbClr val="000000"/>
                  </a:solidFill>
                </a:rPr>
                <a:t>u</a:t>
              </a:r>
              <a:r>
                <a:rPr lang="it-IT" altLang="it-IT" sz="2000" baseline="-25000" dirty="0">
                  <a:solidFill>
                    <a:srgbClr val="000000"/>
                  </a:solidFill>
                </a:rPr>
                <a:t>1 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 dirty="0">
                  <a:solidFill>
                    <a:srgbClr val="000000"/>
                  </a:solidFill>
                </a:rPr>
                <a:t> .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 dirty="0" err="1">
                  <a:solidFill>
                    <a:srgbClr val="000000"/>
                  </a:solidFill>
                </a:rPr>
                <a:t>u</a:t>
              </a:r>
              <a:r>
                <a:rPr lang="it-IT" altLang="it-IT" sz="2000" baseline="-25000" dirty="0" err="1">
                  <a:solidFill>
                    <a:srgbClr val="000000"/>
                  </a:solidFill>
                </a:rPr>
                <a:t>i</a:t>
              </a:r>
              <a:endParaRPr lang="it-IT" altLang="it-IT" sz="2000" baseline="-25000" dirty="0">
                <a:solidFill>
                  <a:srgbClr val="000000"/>
                </a:solidFill>
              </a:endParaRP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 dirty="0">
                  <a:solidFill>
                    <a:srgbClr val="000000"/>
                  </a:solidFill>
                </a:rPr>
                <a:t> .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 dirty="0">
                  <a:solidFill>
                    <a:srgbClr val="000000"/>
                  </a:solidFill>
                </a:rPr>
                <a:t> .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 dirty="0" err="1">
                  <a:solidFill>
                    <a:srgbClr val="000000"/>
                  </a:solidFill>
                </a:rPr>
                <a:t>u</a:t>
              </a:r>
              <a:r>
                <a:rPr lang="it-IT" altLang="it-IT" sz="2000" baseline="-25000" dirty="0" err="1">
                  <a:solidFill>
                    <a:srgbClr val="000000"/>
                  </a:solidFill>
                </a:rPr>
                <a:t>m</a:t>
              </a:r>
              <a:r>
                <a:rPr lang="it-IT" altLang="it-IT" sz="2000" baseline="-25000" dirty="0">
                  <a:solidFill>
                    <a:srgbClr val="000000"/>
                  </a:solidFill>
                </a:rPr>
                <a:t> </a:t>
              </a:r>
              <a:endParaRPr lang="it-IT" altLang="it-IT" sz="2000" dirty="0">
                <a:solidFill>
                  <a:srgbClr val="000000"/>
                </a:solidFill>
              </a:endParaRPr>
            </a:p>
          </p:txBody>
        </p:sp>
        <p:sp>
          <p:nvSpPr>
            <p:cNvPr id="96286" name="Rectangle 4"/>
            <p:cNvSpPr>
              <a:spLocks noChangeAspect="1" noChangeArrowheads="1"/>
            </p:cNvSpPr>
            <p:nvPr/>
          </p:nvSpPr>
          <p:spPr bwMode="auto">
            <a:xfrm>
              <a:off x="703" y="1039"/>
              <a:ext cx="102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</a:rPr>
                <a:t>i</a:t>
              </a:r>
              <a:r>
                <a:rPr lang="it-IT" altLang="it-IT" sz="2000" baseline="-25000">
                  <a:solidFill>
                    <a:srgbClr val="000000"/>
                  </a:solidFill>
                </a:rPr>
                <a:t>1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</a:rPr>
                <a:t> .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</a:rPr>
                <a:t> .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</a:rPr>
                <a:t> .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</a:rPr>
                <a:t> .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</a:rPr>
                <a:t> .</a:t>
              </a:r>
            </a:p>
            <a:p>
              <a:pPr>
                <a:lnSpc>
                  <a:spcPts val="2000"/>
                </a:lnSpc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</a:rPr>
                <a:t>i</a:t>
              </a:r>
              <a:r>
                <a:rPr lang="it-IT" altLang="it-IT" sz="2000" baseline="-25000">
                  <a:solidFill>
                    <a:srgbClr val="000000"/>
                  </a:solidFill>
                </a:rPr>
                <a:t>n</a:t>
              </a:r>
            </a:p>
          </p:txBody>
        </p:sp>
        <p:sp>
          <p:nvSpPr>
            <p:cNvPr id="96287" name="Line 5"/>
            <p:cNvSpPr>
              <a:spLocks noChangeAspect="1" noChangeShapeType="1"/>
            </p:cNvSpPr>
            <p:nvPr/>
          </p:nvSpPr>
          <p:spPr bwMode="auto">
            <a:xfrm>
              <a:off x="833" y="1082"/>
              <a:ext cx="60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6288" name="Line 10"/>
            <p:cNvSpPr>
              <a:spLocks noChangeAspect="1" noChangeShapeType="1"/>
            </p:cNvSpPr>
            <p:nvPr/>
          </p:nvSpPr>
          <p:spPr bwMode="auto">
            <a:xfrm>
              <a:off x="833" y="1988"/>
              <a:ext cx="60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6289" name="Line 40"/>
            <p:cNvSpPr>
              <a:spLocks noChangeAspect="1" noChangeShapeType="1"/>
            </p:cNvSpPr>
            <p:nvPr/>
          </p:nvSpPr>
          <p:spPr bwMode="auto">
            <a:xfrm>
              <a:off x="3657" y="1480"/>
              <a:ext cx="5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6262" name="Rectangle 41"/>
          <p:cNvSpPr>
            <a:spLocks noChangeAspect="1" noChangeArrowheads="1"/>
          </p:cNvSpPr>
          <p:nvPr/>
        </p:nvSpPr>
        <p:spPr bwMode="auto">
          <a:xfrm>
            <a:off x="7380288" y="1472468"/>
            <a:ext cx="1301750" cy="159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0000"/>
                </a:solidFill>
              </a:rPr>
              <a:t>= F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1</a:t>
            </a:r>
            <a:r>
              <a:rPr lang="it-IT" altLang="it-IT" sz="2000" dirty="0">
                <a:solidFill>
                  <a:srgbClr val="000000"/>
                </a:solidFill>
              </a:rPr>
              <a:t>(i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1</a:t>
            </a:r>
            <a:r>
              <a:rPr lang="it-IT" altLang="it-IT" sz="2000" dirty="0">
                <a:solidFill>
                  <a:srgbClr val="000000"/>
                </a:solidFill>
              </a:rPr>
              <a:t>,.., i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n</a:t>
            </a:r>
            <a:r>
              <a:rPr lang="it-IT" altLang="it-IT" sz="2000" dirty="0">
                <a:solidFill>
                  <a:srgbClr val="000000"/>
                </a:solidFill>
              </a:rPr>
              <a:t>)</a:t>
            </a:r>
            <a:endParaRPr lang="it-IT" altLang="it-IT" sz="2000" baseline="-25000" dirty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0000"/>
                </a:solidFill>
              </a:rPr>
              <a:t>= F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i</a:t>
            </a:r>
            <a:r>
              <a:rPr lang="it-IT" altLang="it-IT" sz="2000" dirty="0">
                <a:solidFill>
                  <a:srgbClr val="000000"/>
                </a:solidFill>
              </a:rPr>
              <a:t>(i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1</a:t>
            </a:r>
            <a:r>
              <a:rPr lang="it-IT" altLang="it-IT" sz="2000" dirty="0">
                <a:solidFill>
                  <a:srgbClr val="000000"/>
                </a:solidFill>
              </a:rPr>
              <a:t>,.., i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n</a:t>
            </a:r>
            <a:r>
              <a:rPr lang="it-IT" altLang="it-IT" sz="2000" dirty="0">
                <a:solidFill>
                  <a:srgbClr val="000000"/>
                </a:solidFill>
              </a:rPr>
              <a:t>)</a:t>
            </a:r>
            <a:endParaRPr lang="it-IT" altLang="it-IT" sz="2000" baseline="-25000" dirty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rgbClr val="000000"/>
              </a:solidFill>
            </a:endParaRPr>
          </a:p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0000"/>
                </a:solidFill>
              </a:rPr>
              <a:t>= F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m</a:t>
            </a:r>
            <a:r>
              <a:rPr lang="it-IT" altLang="it-IT" sz="2000" dirty="0">
                <a:solidFill>
                  <a:srgbClr val="000000"/>
                </a:solidFill>
              </a:rPr>
              <a:t>(i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1</a:t>
            </a:r>
            <a:r>
              <a:rPr lang="it-IT" altLang="it-IT" sz="2000" dirty="0">
                <a:solidFill>
                  <a:srgbClr val="000000"/>
                </a:solidFill>
              </a:rPr>
              <a:t>,.., i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n</a:t>
            </a:r>
            <a:r>
              <a:rPr lang="it-IT" altLang="it-IT" sz="2000" dirty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2578100" y="1237625"/>
            <a:ext cx="3406776" cy="2636578"/>
            <a:chOff x="2578100" y="1237625"/>
            <a:chExt cx="3406776" cy="2636578"/>
          </a:xfrm>
        </p:grpSpPr>
        <p:sp>
          <p:nvSpPr>
            <p:cNvPr id="96264" name="Text Box 44"/>
            <p:cNvSpPr txBox="1">
              <a:spLocks noChangeArrowheads="1"/>
            </p:cNvSpPr>
            <p:nvPr/>
          </p:nvSpPr>
          <p:spPr bwMode="auto">
            <a:xfrm>
              <a:off x="3033713" y="3394522"/>
              <a:ext cx="2066925" cy="479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2400">
                  <a:solidFill>
                    <a:srgbClr val="FF3300"/>
                  </a:solidFill>
                </a:rPr>
                <a:t>STRUTTURA</a:t>
              </a:r>
            </a:p>
          </p:txBody>
        </p:sp>
        <p:grpSp>
          <p:nvGrpSpPr>
            <p:cNvPr id="4" name="Gruppo 3"/>
            <p:cNvGrpSpPr/>
            <p:nvPr/>
          </p:nvGrpSpPr>
          <p:grpSpPr>
            <a:xfrm>
              <a:off x="2578100" y="1237625"/>
              <a:ext cx="3406776" cy="2050302"/>
              <a:chOff x="2578100" y="1237625"/>
              <a:chExt cx="3406776" cy="2050302"/>
            </a:xfrm>
          </p:grpSpPr>
          <p:grpSp>
            <p:nvGrpSpPr>
              <p:cNvPr id="96263" name="Group 22"/>
              <p:cNvGrpSpPr>
                <a:grpSpLocks/>
              </p:cNvGrpSpPr>
              <p:nvPr/>
            </p:nvGrpSpPr>
            <p:grpSpPr bwMode="auto">
              <a:xfrm>
                <a:off x="2578100" y="1237625"/>
                <a:ext cx="2722563" cy="2050302"/>
                <a:chOff x="3058" y="1554"/>
                <a:chExt cx="1715" cy="1231"/>
              </a:xfrm>
            </p:grpSpPr>
            <p:grpSp>
              <p:nvGrpSpPr>
                <p:cNvPr id="96265" name="Group 23"/>
                <p:cNvGrpSpPr>
                  <a:grpSpLocks/>
                </p:cNvGrpSpPr>
                <p:nvPr/>
              </p:nvGrpSpPr>
              <p:grpSpPr bwMode="auto">
                <a:xfrm>
                  <a:off x="3058" y="1554"/>
                  <a:ext cx="1715" cy="1231"/>
                  <a:chOff x="3058" y="1554"/>
                  <a:chExt cx="1715" cy="1231"/>
                </a:xfrm>
              </p:grpSpPr>
              <p:sp>
                <p:nvSpPr>
                  <p:cNvPr id="9626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149" y="2649"/>
                    <a:ext cx="228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oval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grpSp>
                <p:nvGrpSpPr>
                  <p:cNvPr id="9626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3058" y="1554"/>
                    <a:ext cx="1715" cy="1231"/>
                    <a:chOff x="3058" y="1554"/>
                    <a:chExt cx="1715" cy="1231"/>
                  </a:xfrm>
                </p:grpSpPr>
                <p:sp>
                  <p:nvSpPr>
                    <p:cNvPr id="96269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77" y="2325"/>
                      <a:ext cx="396" cy="396"/>
                    </a:xfrm>
                    <a:prstGeom prst="rect">
                      <a:avLst/>
                    </a:prstGeom>
                    <a:solidFill>
                      <a:srgbClr val="00FFC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2400"/>
                        <a:t>G</a:t>
                      </a:r>
                      <a:r>
                        <a:rPr lang="it-IT" altLang="it-IT" sz="2400" baseline="-25000"/>
                        <a:t>k</a:t>
                      </a:r>
                      <a:endParaRPr lang="it-IT" altLang="it-IT" sz="2400"/>
                    </a:p>
                  </p:txBody>
                </p:sp>
                <p:sp>
                  <p:nvSpPr>
                    <p:cNvPr id="96270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45" y="1554"/>
                      <a:ext cx="396" cy="396"/>
                    </a:xfrm>
                    <a:prstGeom prst="rect">
                      <a:avLst/>
                    </a:prstGeom>
                    <a:solidFill>
                      <a:srgbClr val="00FFC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2400"/>
                        <a:t>G</a:t>
                      </a:r>
                      <a:r>
                        <a:rPr lang="it-IT" altLang="it-IT" sz="2400" baseline="-25000"/>
                        <a:t>3</a:t>
                      </a:r>
                      <a:endParaRPr lang="it-IT" altLang="it-IT" sz="2400"/>
                    </a:p>
                  </p:txBody>
                </p:sp>
                <p:sp>
                  <p:nvSpPr>
                    <p:cNvPr id="96271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1" y="1737"/>
                      <a:ext cx="395" cy="396"/>
                    </a:xfrm>
                    <a:prstGeom prst="rect">
                      <a:avLst/>
                    </a:prstGeom>
                    <a:solidFill>
                      <a:srgbClr val="00FFC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2400"/>
                        <a:t>G</a:t>
                      </a:r>
                      <a:r>
                        <a:rPr lang="it-IT" altLang="it-IT" sz="2400" baseline="-25000"/>
                        <a:t>2</a:t>
                      </a:r>
                      <a:endParaRPr lang="it-IT" altLang="it-IT" sz="2400"/>
                    </a:p>
                  </p:txBody>
                </p:sp>
                <p:sp>
                  <p:nvSpPr>
                    <p:cNvPr id="96272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7" y="1906"/>
                      <a:ext cx="396" cy="395"/>
                    </a:xfrm>
                    <a:prstGeom prst="rect">
                      <a:avLst/>
                    </a:prstGeom>
                    <a:solidFill>
                      <a:srgbClr val="00FFC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defTabSz="762000"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76200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7620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7620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7620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algn="ctr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it-IT" altLang="it-IT" sz="2400" dirty="0"/>
                        <a:t>G</a:t>
                      </a:r>
                      <a:r>
                        <a:rPr lang="it-IT" altLang="it-IT" sz="2400" baseline="-25000" dirty="0"/>
                        <a:t>1</a:t>
                      </a:r>
                      <a:endParaRPr lang="it-IT" altLang="it-IT" sz="2400" dirty="0"/>
                    </a:p>
                  </p:txBody>
                </p:sp>
                <p:sp>
                  <p:nvSpPr>
                    <p:cNvPr id="96273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058" y="1554"/>
                      <a:ext cx="176" cy="88"/>
                    </a:xfrm>
                    <a:custGeom>
                      <a:avLst/>
                      <a:gdLst>
                        <a:gd name="T0" fmla="*/ 0 w 192"/>
                        <a:gd name="T1" fmla="*/ 0 h 96"/>
                        <a:gd name="T2" fmla="*/ 37 w 192"/>
                        <a:gd name="T3" fmla="*/ 0 h 96"/>
                        <a:gd name="T4" fmla="*/ 37 w 192"/>
                        <a:gd name="T5" fmla="*/ 37 h 96"/>
                        <a:gd name="T6" fmla="*/ 74 w 192"/>
                        <a:gd name="T7" fmla="*/ 37 h 9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92" h="96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96"/>
                          </a:lnTo>
                          <a:lnTo>
                            <a:pt x="192" y="96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6274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9" y="1737"/>
                      <a:ext cx="17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6275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058" y="1862"/>
                      <a:ext cx="176" cy="923"/>
                    </a:xfrm>
                    <a:custGeom>
                      <a:avLst/>
                      <a:gdLst>
                        <a:gd name="T0" fmla="*/ 0 w 192"/>
                        <a:gd name="T1" fmla="*/ 383 h 1008"/>
                        <a:gd name="T2" fmla="*/ 37 w 192"/>
                        <a:gd name="T3" fmla="*/ 383 h 1008"/>
                        <a:gd name="T4" fmla="*/ 37 w 192"/>
                        <a:gd name="T5" fmla="*/ 0 h 1008"/>
                        <a:gd name="T6" fmla="*/ 74 w 192"/>
                        <a:gd name="T7" fmla="*/ 0 h 100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192" h="1008">
                          <a:moveTo>
                            <a:pt x="0" y="1008"/>
                          </a:moveTo>
                          <a:lnTo>
                            <a:pt x="96" y="1008"/>
                          </a:lnTo>
                          <a:lnTo>
                            <a:pt x="96" y="0"/>
                          </a:lnTo>
                          <a:lnTo>
                            <a:pt x="192" y="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6276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058" y="1973"/>
                      <a:ext cx="308" cy="483"/>
                    </a:xfrm>
                    <a:custGeom>
                      <a:avLst/>
                      <a:gdLst>
                        <a:gd name="T0" fmla="*/ 0 w 336"/>
                        <a:gd name="T1" fmla="*/ 0 h 528"/>
                        <a:gd name="T2" fmla="*/ 56 w 336"/>
                        <a:gd name="T3" fmla="*/ 0 h 528"/>
                        <a:gd name="T4" fmla="*/ 56 w 336"/>
                        <a:gd name="T5" fmla="*/ 199 h 528"/>
                        <a:gd name="T6" fmla="*/ 128 w 336"/>
                        <a:gd name="T7" fmla="*/ 199 h 52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36" h="528">
                          <a:moveTo>
                            <a:pt x="0" y="0"/>
                          </a:moveTo>
                          <a:lnTo>
                            <a:pt x="144" y="0"/>
                          </a:lnTo>
                          <a:lnTo>
                            <a:pt x="144" y="528"/>
                          </a:lnTo>
                          <a:lnTo>
                            <a:pt x="336" y="528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6277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3630" y="1730"/>
                      <a:ext cx="220" cy="132"/>
                    </a:xfrm>
                    <a:custGeom>
                      <a:avLst/>
                      <a:gdLst>
                        <a:gd name="T0" fmla="*/ 0 w 240"/>
                        <a:gd name="T1" fmla="*/ 0 h 144"/>
                        <a:gd name="T2" fmla="*/ 37 w 240"/>
                        <a:gd name="T3" fmla="*/ 0 h 144"/>
                        <a:gd name="T4" fmla="*/ 37 w 240"/>
                        <a:gd name="T5" fmla="*/ 56 h 144"/>
                        <a:gd name="T6" fmla="*/ 93 w 240"/>
                        <a:gd name="T7" fmla="*/ 56 h 14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40" h="144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96" y="144"/>
                          </a:lnTo>
                          <a:lnTo>
                            <a:pt x="240" y="144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6278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90" y="2170"/>
                      <a:ext cx="118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oval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6279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738" y="2038"/>
                      <a:ext cx="132" cy="483"/>
                    </a:xfrm>
                    <a:custGeom>
                      <a:avLst/>
                      <a:gdLst>
                        <a:gd name="T0" fmla="*/ 18 w 144"/>
                        <a:gd name="T1" fmla="*/ 199 h 528"/>
                        <a:gd name="T2" fmla="*/ 56 w 144"/>
                        <a:gd name="T3" fmla="*/ 199 h 528"/>
                        <a:gd name="T4" fmla="*/ 56 w 144"/>
                        <a:gd name="T5" fmla="*/ 91 h 528"/>
                        <a:gd name="T6" fmla="*/ 0 w 144"/>
                        <a:gd name="T7" fmla="*/ 91 h 528"/>
                        <a:gd name="T8" fmla="*/ 0 w 144"/>
                        <a:gd name="T9" fmla="*/ 0 h 528"/>
                        <a:gd name="T10" fmla="*/ 56 w 144"/>
                        <a:gd name="T11" fmla="*/ 0 h 52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0" t="0" r="r" b="b"/>
                      <a:pathLst>
                        <a:path w="144" h="528">
                          <a:moveTo>
                            <a:pt x="48" y="528"/>
                          </a:moveTo>
                          <a:lnTo>
                            <a:pt x="144" y="528"/>
                          </a:lnTo>
                          <a:lnTo>
                            <a:pt x="144" y="240"/>
                          </a:lnTo>
                          <a:lnTo>
                            <a:pt x="0" y="240"/>
                          </a:lnTo>
                          <a:lnTo>
                            <a:pt x="0" y="0"/>
                          </a:lnTo>
                          <a:lnTo>
                            <a:pt x="144" y="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6280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56" y="1973"/>
                      <a:ext cx="12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6281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69" y="2257"/>
                      <a:ext cx="308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  <p:sp>
              <p:nvSpPr>
                <p:cNvPr id="96266" name="Line 39"/>
                <p:cNvSpPr>
                  <a:spLocks noChangeShapeType="1"/>
                </p:cNvSpPr>
                <p:nvPr/>
              </p:nvSpPr>
              <p:spPr bwMode="auto">
                <a:xfrm>
                  <a:off x="4069" y="2325"/>
                  <a:ext cx="0" cy="32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cxnSp>
            <p:nvCxnSpPr>
              <p:cNvPr id="3" name="Connettore 4 2"/>
              <p:cNvCxnSpPr>
                <a:stCxn id="96272" idx="3"/>
              </p:cNvCxnSpPr>
              <p:nvPr/>
            </p:nvCxnSpPr>
            <p:spPr bwMode="auto">
              <a:xfrm flipV="1">
                <a:off x="5300663" y="1615706"/>
                <a:ext cx="684213" cy="537143"/>
              </a:xfrm>
              <a:prstGeom prst="bentConnector3">
                <a:avLst/>
              </a:prstGeom>
              <a:noFill/>
              <a:ln w="9525" cap="flat" cmpd="sng" algn="ctr">
                <a:solidFill>
                  <a:srgbClr val="FF33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1938" y="1628775"/>
            <a:ext cx="8589962" cy="4608513"/>
          </a:xfrm>
          <a:noFill/>
        </p:spPr>
        <p:txBody>
          <a:bodyPr lIns="96399" tIns="48203" rIns="96399" bIns="48203"/>
          <a:lstStyle/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000" dirty="0"/>
              <a:t>Ubiquitous Computing (1999 – 2005): 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000" dirty="0"/>
              <a:t>0.1 to 1 device per m</a:t>
            </a:r>
            <a:r>
              <a:rPr lang="en-US" altLang="it-IT" sz="2000" baseline="30000" dirty="0"/>
              <a:t>3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endParaRPr lang="en-US" altLang="it-IT" sz="2000" baseline="30000" dirty="0"/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000" dirty="0"/>
              <a:t>Pervasive Computing (2005 – 2015): 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000" dirty="0"/>
              <a:t>1 to 10 devices per m</a:t>
            </a:r>
            <a:r>
              <a:rPr lang="en-US" altLang="it-IT" sz="2000" baseline="30000" dirty="0"/>
              <a:t>3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endParaRPr lang="en-US" altLang="it-IT" sz="2000" dirty="0"/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800" dirty="0">
                <a:solidFill>
                  <a:srgbClr val="FF0000"/>
                </a:solidFill>
              </a:rPr>
              <a:t>Ambient Intelligence (2015 –25): 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800" dirty="0">
                <a:solidFill>
                  <a:srgbClr val="FF0000"/>
                </a:solidFill>
              </a:rPr>
              <a:t>10 to 100 devices per m</a:t>
            </a:r>
            <a:r>
              <a:rPr lang="en-US" altLang="it-IT" sz="2800" baseline="30000" dirty="0">
                <a:solidFill>
                  <a:srgbClr val="FF0000"/>
                </a:solidFill>
              </a:rPr>
              <a:t>3</a:t>
            </a:r>
            <a:r>
              <a:rPr lang="en-US" altLang="it-IT" sz="2800" dirty="0">
                <a:solidFill>
                  <a:srgbClr val="FF0000"/>
                </a:solidFill>
              </a:rPr>
              <a:t> 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2000" dirty="0"/>
              <a:t> </a:t>
            </a:r>
            <a:r>
              <a:rPr lang="en-US" altLang="it-IT" sz="1400" dirty="0"/>
              <a:t>(Source: James L. Crowley: </a:t>
            </a:r>
          </a:p>
          <a:p>
            <a:pPr marL="171450" indent="-17145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altLang="it-IT" sz="1200" dirty="0"/>
              <a:t>Context Driven Observation of Human Activity. EUSAI 2003: 101-118</a:t>
            </a:r>
            <a:r>
              <a:rPr lang="en-US" altLang="it-IT" sz="1400" dirty="0"/>
              <a:t>)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-93663" y="115888"/>
            <a:ext cx="9134476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0" dirty="0">
                <a:solidFill>
                  <a:schemeClr val="tx2"/>
                </a:solidFill>
              </a:rPr>
              <a:t>La </a:t>
            </a:r>
            <a:r>
              <a:rPr lang="en-US" altLang="it-IT" sz="2800" b="0" dirty="0" err="1">
                <a:solidFill>
                  <a:schemeClr val="tx2"/>
                </a:solidFill>
              </a:rPr>
              <a:t>rivoluzione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digitale</a:t>
            </a:r>
            <a:endParaRPr lang="en-US" altLang="it-IT" sz="2800" b="0" dirty="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0" dirty="0" err="1">
                <a:solidFill>
                  <a:schemeClr val="tx2"/>
                </a:solidFill>
              </a:rPr>
              <a:t>Crescita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della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densità</a:t>
            </a:r>
            <a:r>
              <a:rPr lang="en-US" altLang="it-IT" sz="2800" b="0" dirty="0">
                <a:solidFill>
                  <a:schemeClr val="tx2"/>
                </a:solidFill>
              </a:rPr>
              <a:t>  di </a:t>
            </a:r>
            <a:r>
              <a:rPr lang="en-US" altLang="it-IT" sz="2800" b="0" dirty="0" err="1">
                <a:solidFill>
                  <a:schemeClr val="tx2"/>
                </a:solidFill>
              </a:rPr>
              <a:t>Macchine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Digitali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br>
              <a:rPr lang="en-US" altLang="it-IT" sz="2800" b="0" dirty="0">
                <a:solidFill>
                  <a:schemeClr val="tx2"/>
                </a:solidFill>
              </a:rPr>
            </a:br>
            <a:r>
              <a:rPr lang="en-US" altLang="it-IT" sz="2800" b="0" dirty="0" err="1">
                <a:solidFill>
                  <a:schemeClr val="tx2"/>
                </a:solidFill>
              </a:rPr>
              <a:t>nella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Società</a:t>
            </a:r>
            <a:r>
              <a:rPr lang="en-US" altLang="it-IT" sz="2800" b="0" dirty="0">
                <a:solidFill>
                  <a:schemeClr val="tx2"/>
                </a:solidFill>
              </a:rPr>
              <a:t> </a:t>
            </a:r>
            <a:r>
              <a:rPr lang="en-US" altLang="it-IT" sz="2800" b="0" dirty="0" err="1">
                <a:solidFill>
                  <a:schemeClr val="tx2"/>
                </a:solidFill>
              </a:rPr>
              <a:t>dell’Informazione</a:t>
            </a:r>
            <a:r>
              <a:rPr lang="en-US" altLang="it-IT" sz="2800" b="0" dirty="0">
                <a:solidFill>
                  <a:schemeClr val="tx2"/>
                </a:solidFill>
              </a:rPr>
              <a:t> (</a:t>
            </a:r>
            <a:r>
              <a:rPr lang="en-US" altLang="it-IT" sz="2800" b="0" dirty="0" err="1">
                <a:solidFill>
                  <a:schemeClr val="tx2"/>
                </a:solidFill>
              </a:rPr>
              <a:t>previsione</a:t>
            </a:r>
            <a:r>
              <a:rPr lang="en-US" altLang="it-IT" sz="2800" b="0" dirty="0">
                <a:solidFill>
                  <a:schemeClr val="tx2"/>
                </a:solidFill>
              </a:rPr>
              <a:t> del 2003) </a:t>
            </a:r>
            <a:endParaRPr lang="en-US" altLang="it-IT" sz="1800" b="0" dirty="0">
              <a:solidFill>
                <a:schemeClr val="tx2"/>
              </a:solidFill>
            </a:endParaRPr>
          </a:p>
        </p:txBody>
      </p:sp>
      <p:sp>
        <p:nvSpPr>
          <p:cNvPr id="12292" name="Freccia a destra 1"/>
          <p:cNvSpPr>
            <a:spLocks noChangeArrowheads="1"/>
          </p:cNvSpPr>
          <p:nvPr/>
        </p:nvSpPr>
        <p:spPr bwMode="auto">
          <a:xfrm>
            <a:off x="6891747" y="6294752"/>
            <a:ext cx="2119312" cy="431800"/>
          </a:xfrm>
          <a:prstGeom prst="rightArrow">
            <a:avLst>
              <a:gd name="adj1" fmla="val 50000"/>
              <a:gd name="adj2" fmla="val 50012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9642" t="15700" r="70468" b="5200"/>
          <a:stretch/>
        </p:blipFill>
        <p:spPr>
          <a:xfrm>
            <a:off x="5118253" y="1628774"/>
            <a:ext cx="3991443" cy="446452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77818" y="5821789"/>
            <a:ext cx="455136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Number of connected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hlinkClick r:id="rId4"/>
              </a:rPr>
              <a:t>IoT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 devices growing 18% to 14.4 billion globally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9092" y="5237014"/>
            <a:ext cx="170110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/>
              <a:t>Nel 2022</a:t>
            </a:r>
          </a:p>
        </p:txBody>
      </p:sp>
    </p:spTree>
    <p:extLst>
      <p:ext uri="{BB962C8B-B14F-4D97-AF65-F5344CB8AC3E}">
        <p14:creationId xmlns:p14="http://schemas.microsoft.com/office/powerpoint/2010/main" val="213926771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latin typeface="Calibri" panose="020F0502020204030204" pitchFamily="34" charset="0"/>
                <a:cs typeface="Calibri" panose="020F0502020204030204" pitchFamily="34" charset="0"/>
              </a:rPr>
              <a:t>Principio di decomposizione delle reti logiche e operatori logici elementari</a:t>
            </a:r>
          </a:p>
        </p:txBody>
      </p:sp>
      <p:sp>
        <p:nvSpPr>
          <p:cNvPr id="98307" name="Rettangolo 2"/>
          <p:cNvSpPr>
            <a:spLocks noChangeArrowheads="1"/>
          </p:cNvSpPr>
          <p:nvPr/>
        </p:nvSpPr>
        <p:spPr bwMode="auto">
          <a:xfrm>
            <a:off x="536575" y="1916113"/>
            <a:ext cx="79216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rete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logica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decomposta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in un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insieme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reti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logiche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semplici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raggiungimento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reti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logiche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US" alt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US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suddividibili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dette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reti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logiche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elementari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altLang="it-IT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operatori</a:t>
            </a:r>
            <a:r>
              <a:rPr lang="en-US" altLang="it-IT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it-IT" sz="280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logici</a:t>
            </a:r>
            <a:r>
              <a:rPr lang="en-US" altLang="it-IT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elementary 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it-IT" sz="28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gate</a:t>
            </a:r>
            <a:r>
              <a:rPr lang="en-US" altLang="it-IT" sz="28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8308" name="CasellaDiTesto 3"/>
          <p:cNvSpPr txBox="1">
            <a:spLocks noChangeArrowheads="1"/>
          </p:cNvSpPr>
          <p:nvPr/>
        </p:nvSpPr>
        <p:spPr bwMode="auto">
          <a:xfrm>
            <a:off x="785813" y="3724275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Gli </a:t>
            </a:r>
            <a:r>
              <a:rPr lang="it-IT" altLang="it-IT" sz="240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operatori logici elementari 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possono essere descritti solo in termini comportamentali (es. con la </a:t>
            </a:r>
            <a:r>
              <a:rPr lang="it-IT" altLang="it-IT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T.d.V</a:t>
            </a:r>
            <a:r>
              <a:rPr lang="it-IT" alt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</p:txBody>
      </p:sp>
      <p:sp>
        <p:nvSpPr>
          <p:cNvPr id="98309" name="CasellaDiTesto 4"/>
          <p:cNvSpPr txBox="1">
            <a:spLocks noChangeArrowheads="1"/>
          </p:cNvSpPr>
          <p:nvPr/>
        </p:nvSpPr>
        <p:spPr bwMode="auto">
          <a:xfrm>
            <a:off x="785813" y="4719637"/>
            <a:ext cx="7099300" cy="156966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Noi studieremo e utilizzeremo  nelle descrizioni strutturali diversi operatori logici elementari (gate): es. </a:t>
            </a:r>
            <a:r>
              <a:rPr lang="it-IT" altLang="it-IT" sz="2400" b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and, or, </a:t>
            </a:r>
            <a:r>
              <a:rPr lang="it-IT" altLang="it-IT" sz="2400" b="0" dirty="0" err="1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altLang="it-IT" sz="2400" b="0" dirty="0">
                <a:solidFill>
                  <a:srgbClr val="FF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nand</a:t>
            </a:r>
            <a:r>
              <a:rPr lang="it-IT" alt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nor</a:t>
            </a:r>
            <a:r>
              <a:rPr lang="it-IT" alt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xor</a:t>
            </a:r>
            <a:r>
              <a:rPr lang="it-IT" alt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altLang="it-IT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exor</a:t>
            </a:r>
            <a:r>
              <a:rPr lang="it-IT" altLang="it-IT" sz="2400" b="0" dirty="0">
                <a:latin typeface="Calibri" panose="020F0502020204030204" pitchFamily="34" charset="0"/>
                <a:cs typeface="Calibri" panose="020F0502020204030204" pitchFamily="34" charset="0"/>
              </a:rPr>
              <a:t>,…. che descriveremo nelle prossime lezioni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olo 1"/>
          <p:cNvSpPr>
            <a:spLocks noGrp="1"/>
          </p:cNvSpPr>
          <p:nvPr>
            <p:ph type="title"/>
          </p:nvPr>
        </p:nvSpPr>
        <p:spPr>
          <a:xfrm>
            <a:off x="18256" y="145256"/>
            <a:ext cx="8964612" cy="580848"/>
          </a:xfrm>
        </p:spPr>
        <p:txBody>
          <a:bodyPr/>
          <a:lstStyle/>
          <a:p>
            <a:r>
              <a:rPr lang="it-IT" altLang="it-IT" sz="2400" i="1" dirty="0">
                <a:solidFill>
                  <a:srgbClr val="FF0000"/>
                </a:solidFill>
              </a:rPr>
              <a:t>Modalità di descrizione della struttura alternativa allo schema logico: linguaggio formale</a:t>
            </a:r>
          </a:p>
        </p:txBody>
      </p:sp>
      <p:sp>
        <p:nvSpPr>
          <p:cNvPr id="99331" name="CasellaDiTesto 3"/>
          <p:cNvSpPr txBox="1">
            <a:spLocks noChangeArrowheads="1"/>
          </p:cNvSpPr>
          <p:nvPr/>
        </p:nvSpPr>
        <p:spPr bwMode="auto">
          <a:xfrm>
            <a:off x="468313" y="1890713"/>
            <a:ext cx="80645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0"/>
              <a:t>-- </a:t>
            </a:r>
            <a:r>
              <a:rPr lang="en-US" altLang="it-IT" sz="2400"/>
              <a:t>VHDL code</a:t>
            </a:r>
            <a:r>
              <a:rPr lang="en-US" altLang="it-IT" sz="2400" b="0"/>
              <a:t> for AND-OR-INVERT gate library IEEE;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0"/>
              <a:t>	use IEEE.STD_LOGIC_1164.all;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FF3300"/>
                </a:solidFill>
              </a:rPr>
              <a:t>entity</a:t>
            </a:r>
            <a:r>
              <a:rPr lang="en-US" altLang="it-IT" sz="2400" b="0"/>
              <a:t> </a:t>
            </a:r>
            <a:r>
              <a:rPr lang="en-US" altLang="it-IT" sz="2400">
                <a:solidFill>
                  <a:srgbClr val="000099"/>
                </a:solidFill>
              </a:rPr>
              <a:t>AOI</a:t>
            </a:r>
            <a:r>
              <a:rPr lang="en-US" altLang="it-IT" sz="2400" b="0"/>
              <a:t> is Port (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0"/>
              <a:t>	A, B, C, D: </a:t>
            </a:r>
            <a:r>
              <a:rPr lang="en-US" altLang="it-IT" sz="2400" b="0">
                <a:solidFill>
                  <a:srgbClr val="FF0000"/>
                </a:solidFill>
              </a:rPr>
              <a:t>in</a:t>
            </a:r>
            <a:r>
              <a:rPr lang="en-US" altLang="it-IT" sz="2400" b="0"/>
              <a:t> STD_LOGIC;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0"/>
              <a:t>	F : </a:t>
            </a:r>
            <a:r>
              <a:rPr lang="en-US" altLang="it-IT" sz="2400" b="0">
                <a:solidFill>
                  <a:srgbClr val="FF0000"/>
                </a:solidFill>
              </a:rPr>
              <a:t>out</a:t>
            </a:r>
            <a:r>
              <a:rPr lang="en-US" altLang="it-IT" sz="2400" b="0"/>
              <a:t> STD_LOGIC);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0"/>
              <a:t>end </a:t>
            </a:r>
            <a:r>
              <a:rPr lang="en-US" altLang="it-IT" sz="2400">
                <a:solidFill>
                  <a:srgbClr val="000099"/>
                </a:solidFill>
              </a:rPr>
              <a:t>AOI</a:t>
            </a:r>
            <a:r>
              <a:rPr lang="en-US" altLang="it-IT" sz="2400" b="0"/>
              <a:t>;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 b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solidFill>
                  <a:srgbClr val="FF3300"/>
                </a:solidFill>
              </a:rPr>
              <a:t>architecture</a:t>
            </a:r>
            <a:r>
              <a:rPr lang="en-US" altLang="it-IT" sz="2400" b="0"/>
              <a:t> V1 of </a:t>
            </a:r>
            <a:r>
              <a:rPr lang="en-US" altLang="it-IT" sz="2400">
                <a:solidFill>
                  <a:srgbClr val="000099"/>
                </a:solidFill>
              </a:rPr>
              <a:t>AOI</a:t>
            </a:r>
            <a:r>
              <a:rPr lang="en-US" altLang="it-IT" sz="2400" b="0"/>
              <a:t>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0"/>
              <a:t>begin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0"/>
              <a:t>	F &lt;= not ((A and B) or (C and D));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0"/>
              <a:t>end V1;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0"/>
              <a:t>-- end of </a:t>
            </a:r>
            <a:r>
              <a:rPr lang="en-US" altLang="it-IT" sz="2400"/>
              <a:t>VHDL code</a:t>
            </a:r>
            <a:endParaRPr lang="it-IT" altLang="it-IT" sz="2400"/>
          </a:p>
        </p:txBody>
      </p:sp>
      <p:sp>
        <p:nvSpPr>
          <p:cNvPr id="99332" name="Rettangolo 4"/>
          <p:cNvSpPr>
            <a:spLocks noChangeArrowheads="1"/>
          </p:cNvSpPr>
          <p:nvPr/>
        </p:nvSpPr>
        <p:spPr bwMode="auto">
          <a:xfrm>
            <a:off x="6588125" y="2527300"/>
            <a:ext cx="1309688" cy="119856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99"/>
                </a:solidFill>
              </a:rPr>
              <a:t>AOI</a:t>
            </a:r>
          </a:p>
        </p:txBody>
      </p:sp>
      <p:cxnSp>
        <p:nvCxnSpPr>
          <p:cNvPr id="99333" name="Connettore 2 6"/>
          <p:cNvCxnSpPr>
            <a:cxnSpLocks noChangeShapeType="1"/>
          </p:cNvCxnSpPr>
          <p:nvPr/>
        </p:nvCxnSpPr>
        <p:spPr bwMode="auto">
          <a:xfrm>
            <a:off x="5881688" y="2814638"/>
            <a:ext cx="70643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34" name="Connettore 2 7"/>
          <p:cNvCxnSpPr>
            <a:cxnSpLocks noChangeShapeType="1"/>
          </p:cNvCxnSpPr>
          <p:nvPr/>
        </p:nvCxnSpPr>
        <p:spPr bwMode="auto">
          <a:xfrm>
            <a:off x="5881688" y="3038475"/>
            <a:ext cx="70643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35" name="Connettore 2 8"/>
          <p:cNvCxnSpPr>
            <a:cxnSpLocks noChangeShapeType="1"/>
          </p:cNvCxnSpPr>
          <p:nvPr/>
        </p:nvCxnSpPr>
        <p:spPr bwMode="auto">
          <a:xfrm>
            <a:off x="5881688" y="3263900"/>
            <a:ext cx="70643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36" name="Connettore 2 9"/>
          <p:cNvCxnSpPr>
            <a:cxnSpLocks noChangeShapeType="1"/>
          </p:cNvCxnSpPr>
          <p:nvPr/>
        </p:nvCxnSpPr>
        <p:spPr bwMode="auto">
          <a:xfrm>
            <a:off x="5881688" y="3487738"/>
            <a:ext cx="70643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337" name="Connettore 2 10"/>
          <p:cNvCxnSpPr>
            <a:cxnSpLocks noChangeShapeType="1"/>
          </p:cNvCxnSpPr>
          <p:nvPr/>
        </p:nvCxnSpPr>
        <p:spPr bwMode="auto">
          <a:xfrm>
            <a:off x="7897813" y="3125788"/>
            <a:ext cx="70643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9338" name="CasellaDiTesto 11"/>
          <p:cNvSpPr txBox="1">
            <a:spLocks noChangeArrowheads="1"/>
          </p:cNvSpPr>
          <p:nvPr/>
        </p:nvSpPr>
        <p:spPr bwMode="auto">
          <a:xfrm>
            <a:off x="6588125" y="2655888"/>
            <a:ext cx="3143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A</a:t>
            </a:r>
          </a:p>
        </p:txBody>
      </p:sp>
      <p:sp>
        <p:nvSpPr>
          <p:cNvPr id="99339" name="CasellaDiTesto 12"/>
          <p:cNvSpPr txBox="1">
            <a:spLocks noChangeArrowheads="1"/>
          </p:cNvSpPr>
          <p:nvPr/>
        </p:nvSpPr>
        <p:spPr bwMode="auto">
          <a:xfrm>
            <a:off x="6592888" y="2884488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B</a:t>
            </a:r>
          </a:p>
        </p:txBody>
      </p:sp>
      <p:sp>
        <p:nvSpPr>
          <p:cNvPr id="99340" name="CasellaDiTesto 13"/>
          <p:cNvSpPr txBox="1">
            <a:spLocks noChangeArrowheads="1"/>
          </p:cNvSpPr>
          <p:nvPr/>
        </p:nvSpPr>
        <p:spPr bwMode="auto">
          <a:xfrm>
            <a:off x="6588125" y="3114675"/>
            <a:ext cx="31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C</a:t>
            </a:r>
          </a:p>
        </p:txBody>
      </p:sp>
      <p:sp>
        <p:nvSpPr>
          <p:cNvPr id="99341" name="CasellaDiTesto 14"/>
          <p:cNvSpPr txBox="1">
            <a:spLocks noChangeArrowheads="1"/>
          </p:cNvSpPr>
          <p:nvPr/>
        </p:nvSpPr>
        <p:spPr bwMode="auto">
          <a:xfrm>
            <a:off x="6588125" y="3344863"/>
            <a:ext cx="31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D</a:t>
            </a:r>
          </a:p>
        </p:txBody>
      </p:sp>
      <p:sp>
        <p:nvSpPr>
          <p:cNvPr id="99342" name="CasellaDiTesto 15"/>
          <p:cNvSpPr txBox="1">
            <a:spLocks noChangeArrowheads="1"/>
          </p:cNvSpPr>
          <p:nvPr/>
        </p:nvSpPr>
        <p:spPr bwMode="auto">
          <a:xfrm>
            <a:off x="7662863" y="2962275"/>
            <a:ext cx="293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F</a:t>
            </a:r>
          </a:p>
        </p:txBody>
      </p:sp>
      <p:pic>
        <p:nvPicPr>
          <p:cNvPr id="99343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8500" r="34644" b="10385"/>
          <a:stretch>
            <a:fillRect/>
          </a:stretch>
        </p:blipFill>
        <p:spPr bwMode="auto">
          <a:xfrm>
            <a:off x="535583" y="869773"/>
            <a:ext cx="7929959" cy="567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035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8500" r="34644" b="6602"/>
          <a:stretch>
            <a:fillRect/>
          </a:stretch>
        </p:blipFill>
        <p:spPr bwMode="auto">
          <a:xfrm>
            <a:off x="146050" y="188913"/>
            <a:ext cx="8851900" cy="6669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 bwMode="auto">
          <a:xfrm>
            <a:off x="1115616" y="1511073"/>
            <a:ext cx="45719" cy="457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ttangolo arrotondato 2"/>
          <p:cNvSpPr/>
          <p:nvPr/>
        </p:nvSpPr>
        <p:spPr bwMode="auto">
          <a:xfrm>
            <a:off x="899592" y="1511073"/>
            <a:ext cx="7200800" cy="909815"/>
          </a:xfrm>
          <a:prstGeom prst="roundRect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ttangolo 3"/>
          <p:cNvSpPr/>
          <p:nvPr/>
        </p:nvSpPr>
        <p:spPr bwMode="auto">
          <a:xfrm>
            <a:off x="4067944" y="1988840"/>
            <a:ext cx="3672408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ttangolo arrotondato 4"/>
          <p:cNvSpPr/>
          <p:nvPr/>
        </p:nvSpPr>
        <p:spPr bwMode="auto">
          <a:xfrm>
            <a:off x="611560" y="5373216"/>
            <a:ext cx="7776864" cy="86409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4325"/>
            <a:ext cx="7772400" cy="1928813"/>
          </a:xfrm>
        </p:spPr>
        <p:txBody>
          <a:bodyPr/>
          <a:lstStyle/>
          <a:p>
            <a:r>
              <a:rPr lang="it-IT" altLang="it-IT" sz="2800" b="1"/>
              <a:t>Diagrammi ad occhio per rappresentare sinteticamente più forme d’onda binarie</a:t>
            </a:r>
            <a:br>
              <a:rPr lang="it-IT" altLang="it-IT" sz="2800" b="1"/>
            </a:br>
            <a:r>
              <a:rPr lang="it-IT" altLang="it-IT" sz="2800" b="1"/>
              <a:t>con comportamento combinatorio o sequenziale</a:t>
            </a:r>
          </a:p>
        </p:txBody>
      </p:sp>
      <p:grpSp>
        <p:nvGrpSpPr>
          <p:cNvPr id="93187" name="Gruppo 1"/>
          <p:cNvGrpSpPr>
            <a:grpSpLocks/>
          </p:cNvGrpSpPr>
          <p:nvPr/>
        </p:nvGrpSpPr>
        <p:grpSpPr bwMode="auto">
          <a:xfrm>
            <a:off x="266700" y="2636838"/>
            <a:ext cx="8016875" cy="2803525"/>
            <a:chOff x="136525" y="3775075"/>
            <a:chExt cx="8016875" cy="2803040"/>
          </a:xfrm>
        </p:grpSpPr>
        <p:grpSp>
          <p:nvGrpSpPr>
            <p:cNvPr id="93188" name="Group 10"/>
            <p:cNvGrpSpPr>
              <a:grpSpLocks/>
            </p:cNvGrpSpPr>
            <p:nvPr/>
          </p:nvGrpSpPr>
          <p:grpSpPr bwMode="auto">
            <a:xfrm>
              <a:off x="136525" y="3775075"/>
              <a:ext cx="8016875" cy="1025525"/>
              <a:chOff x="86" y="2378"/>
              <a:chExt cx="5050" cy="646"/>
            </a:xfrm>
          </p:grpSpPr>
          <p:grpSp>
            <p:nvGrpSpPr>
              <p:cNvPr id="93198" name="Group 11"/>
              <p:cNvGrpSpPr>
                <a:grpSpLocks/>
              </p:cNvGrpSpPr>
              <p:nvPr/>
            </p:nvGrpSpPr>
            <p:grpSpPr bwMode="auto">
              <a:xfrm>
                <a:off x="480" y="2736"/>
                <a:ext cx="4656" cy="288"/>
                <a:chOff x="480" y="1344"/>
                <a:chExt cx="4656" cy="288"/>
              </a:xfrm>
            </p:grpSpPr>
            <p:grpSp>
              <p:nvGrpSpPr>
                <p:cNvPr id="93200" name="Group 12"/>
                <p:cNvGrpSpPr>
                  <a:grpSpLocks/>
                </p:cNvGrpSpPr>
                <p:nvPr/>
              </p:nvGrpSpPr>
              <p:grpSpPr bwMode="auto">
                <a:xfrm>
                  <a:off x="528" y="1344"/>
                  <a:ext cx="4608" cy="288"/>
                  <a:chOff x="528" y="1344"/>
                  <a:chExt cx="4608" cy="288"/>
                </a:xfrm>
              </p:grpSpPr>
              <p:sp>
                <p:nvSpPr>
                  <p:cNvPr id="93202" name="Freeform 13"/>
                  <p:cNvSpPr>
                    <a:spLocks/>
                  </p:cNvSpPr>
                  <p:nvPr/>
                </p:nvSpPr>
                <p:spPr bwMode="auto">
                  <a:xfrm>
                    <a:off x="528" y="1344"/>
                    <a:ext cx="4608" cy="288"/>
                  </a:xfrm>
                  <a:custGeom>
                    <a:avLst/>
                    <a:gdLst>
                      <a:gd name="T0" fmla="*/ 0 w 4608"/>
                      <a:gd name="T1" fmla="*/ 0 h 288"/>
                      <a:gd name="T2" fmla="*/ 384 w 4608"/>
                      <a:gd name="T3" fmla="*/ 0 h 288"/>
                      <a:gd name="T4" fmla="*/ 480 w 4608"/>
                      <a:gd name="T5" fmla="*/ 288 h 288"/>
                      <a:gd name="T6" fmla="*/ 1200 w 4608"/>
                      <a:gd name="T7" fmla="*/ 288 h 288"/>
                      <a:gd name="T8" fmla="*/ 1296 w 4608"/>
                      <a:gd name="T9" fmla="*/ 0 h 288"/>
                      <a:gd name="T10" fmla="*/ 2688 w 4608"/>
                      <a:gd name="T11" fmla="*/ 0 h 288"/>
                      <a:gd name="T12" fmla="*/ 2784 w 4608"/>
                      <a:gd name="T13" fmla="*/ 288 h 288"/>
                      <a:gd name="T14" fmla="*/ 3168 w 4608"/>
                      <a:gd name="T15" fmla="*/ 288 h 288"/>
                      <a:gd name="T16" fmla="*/ 3648 w 4608"/>
                      <a:gd name="T17" fmla="*/ 288 h 288"/>
                      <a:gd name="T18" fmla="*/ 3744 w 4608"/>
                      <a:gd name="T19" fmla="*/ 0 h 288"/>
                      <a:gd name="T20" fmla="*/ 4608 w 4608"/>
                      <a:gd name="T21" fmla="*/ 0 h 28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4608" h="288">
                        <a:moveTo>
                          <a:pt x="0" y="0"/>
                        </a:moveTo>
                        <a:lnTo>
                          <a:pt x="384" y="0"/>
                        </a:lnTo>
                        <a:lnTo>
                          <a:pt x="480" y="288"/>
                        </a:lnTo>
                        <a:lnTo>
                          <a:pt x="1200" y="288"/>
                        </a:lnTo>
                        <a:lnTo>
                          <a:pt x="1296" y="0"/>
                        </a:lnTo>
                        <a:lnTo>
                          <a:pt x="2688" y="0"/>
                        </a:lnTo>
                        <a:lnTo>
                          <a:pt x="2784" y="288"/>
                        </a:lnTo>
                        <a:lnTo>
                          <a:pt x="3168" y="288"/>
                        </a:lnTo>
                        <a:lnTo>
                          <a:pt x="3648" y="288"/>
                        </a:lnTo>
                        <a:lnTo>
                          <a:pt x="3744" y="0"/>
                        </a:lnTo>
                        <a:lnTo>
                          <a:pt x="4608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3203" name="Freeform 14"/>
                  <p:cNvSpPr>
                    <a:spLocks/>
                  </p:cNvSpPr>
                  <p:nvPr/>
                </p:nvSpPr>
                <p:spPr bwMode="auto">
                  <a:xfrm flipV="1">
                    <a:off x="528" y="1344"/>
                    <a:ext cx="4608" cy="288"/>
                  </a:xfrm>
                  <a:custGeom>
                    <a:avLst/>
                    <a:gdLst>
                      <a:gd name="T0" fmla="*/ 0 w 4608"/>
                      <a:gd name="T1" fmla="*/ 0 h 288"/>
                      <a:gd name="T2" fmla="*/ 384 w 4608"/>
                      <a:gd name="T3" fmla="*/ 0 h 288"/>
                      <a:gd name="T4" fmla="*/ 480 w 4608"/>
                      <a:gd name="T5" fmla="*/ 288 h 288"/>
                      <a:gd name="T6" fmla="*/ 1200 w 4608"/>
                      <a:gd name="T7" fmla="*/ 288 h 288"/>
                      <a:gd name="T8" fmla="*/ 1296 w 4608"/>
                      <a:gd name="T9" fmla="*/ 0 h 288"/>
                      <a:gd name="T10" fmla="*/ 2688 w 4608"/>
                      <a:gd name="T11" fmla="*/ 0 h 288"/>
                      <a:gd name="T12" fmla="*/ 2784 w 4608"/>
                      <a:gd name="T13" fmla="*/ 288 h 288"/>
                      <a:gd name="T14" fmla="*/ 3168 w 4608"/>
                      <a:gd name="T15" fmla="*/ 288 h 288"/>
                      <a:gd name="T16" fmla="*/ 3648 w 4608"/>
                      <a:gd name="T17" fmla="*/ 288 h 288"/>
                      <a:gd name="T18" fmla="*/ 3744 w 4608"/>
                      <a:gd name="T19" fmla="*/ 0 h 288"/>
                      <a:gd name="T20" fmla="*/ 4608 w 4608"/>
                      <a:gd name="T21" fmla="*/ 0 h 28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4608" h="288">
                        <a:moveTo>
                          <a:pt x="0" y="0"/>
                        </a:moveTo>
                        <a:lnTo>
                          <a:pt x="384" y="0"/>
                        </a:lnTo>
                        <a:lnTo>
                          <a:pt x="480" y="288"/>
                        </a:lnTo>
                        <a:lnTo>
                          <a:pt x="1200" y="288"/>
                        </a:lnTo>
                        <a:lnTo>
                          <a:pt x="1296" y="0"/>
                        </a:lnTo>
                        <a:lnTo>
                          <a:pt x="2688" y="0"/>
                        </a:lnTo>
                        <a:lnTo>
                          <a:pt x="2784" y="288"/>
                        </a:lnTo>
                        <a:lnTo>
                          <a:pt x="3168" y="288"/>
                        </a:lnTo>
                        <a:lnTo>
                          <a:pt x="3648" y="288"/>
                        </a:lnTo>
                        <a:lnTo>
                          <a:pt x="3744" y="0"/>
                        </a:lnTo>
                        <a:lnTo>
                          <a:pt x="4608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93201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80" y="1344"/>
                  <a:ext cx="414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/>
                    <a:t>010	    101	      000		…		…</a:t>
                  </a:r>
                </a:p>
              </p:txBody>
            </p:sp>
          </p:grpSp>
          <p:sp>
            <p:nvSpPr>
              <p:cNvPr id="93199" name="Text Box 16"/>
              <p:cNvSpPr txBox="1">
                <a:spLocks noChangeArrowheads="1"/>
              </p:cNvSpPr>
              <p:nvPr/>
            </p:nvSpPr>
            <p:spPr bwMode="auto">
              <a:xfrm>
                <a:off x="86" y="2378"/>
                <a:ext cx="138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0"/>
                  <a:t>Ingresso (causa)</a:t>
                </a:r>
              </a:p>
            </p:txBody>
          </p:sp>
        </p:grpSp>
        <p:grpSp>
          <p:nvGrpSpPr>
            <p:cNvPr id="93189" name="Group 17"/>
            <p:cNvGrpSpPr>
              <a:grpSpLocks/>
            </p:cNvGrpSpPr>
            <p:nvPr/>
          </p:nvGrpSpPr>
          <p:grpSpPr bwMode="auto">
            <a:xfrm>
              <a:off x="152400" y="5105400"/>
              <a:ext cx="7042150" cy="1066800"/>
              <a:chOff x="96" y="3216"/>
              <a:chExt cx="4436" cy="672"/>
            </a:xfrm>
          </p:grpSpPr>
          <p:grpSp>
            <p:nvGrpSpPr>
              <p:cNvPr id="93192" name="Group 18"/>
              <p:cNvGrpSpPr>
                <a:grpSpLocks/>
              </p:cNvGrpSpPr>
              <p:nvPr/>
            </p:nvGrpSpPr>
            <p:grpSpPr bwMode="auto">
              <a:xfrm>
                <a:off x="528" y="3600"/>
                <a:ext cx="4004" cy="288"/>
                <a:chOff x="528" y="2640"/>
                <a:chExt cx="4004" cy="288"/>
              </a:xfrm>
            </p:grpSpPr>
            <p:grpSp>
              <p:nvGrpSpPr>
                <p:cNvPr id="93194" name="Group 19"/>
                <p:cNvGrpSpPr>
                  <a:grpSpLocks/>
                </p:cNvGrpSpPr>
                <p:nvPr/>
              </p:nvGrpSpPr>
              <p:grpSpPr bwMode="auto">
                <a:xfrm>
                  <a:off x="528" y="2640"/>
                  <a:ext cx="2784" cy="288"/>
                  <a:chOff x="528" y="2640"/>
                  <a:chExt cx="2784" cy="288"/>
                </a:xfrm>
              </p:grpSpPr>
              <p:sp>
                <p:nvSpPr>
                  <p:cNvPr id="93196" name="Freeform 20"/>
                  <p:cNvSpPr>
                    <a:spLocks/>
                  </p:cNvSpPr>
                  <p:nvPr/>
                </p:nvSpPr>
                <p:spPr bwMode="auto">
                  <a:xfrm>
                    <a:off x="528" y="2640"/>
                    <a:ext cx="2784" cy="288"/>
                  </a:xfrm>
                  <a:custGeom>
                    <a:avLst/>
                    <a:gdLst>
                      <a:gd name="T0" fmla="*/ 0 w 2784"/>
                      <a:gd name="T1" fmla="*/ 0 h 288"/>
                      <a:gd name="T2" fmla="*/ 384 w 2784"/>
                      <a:gd name="T3" fmla="*/ 0 h 288"/>
                      <a:gd name="T4" fmla="*/ 480 w 2784"/>
                      <a:gd name="T5" fmla="*/ 288 h 288"/>
                      <a:gd name="T6" fmla="*/ 1200 w 2784"/>
                      <a:gd name="T7" fmla="*/ 288 h 288"/>
                      <a:gd name="T8" fmla="*/ 1296 w 2784"/>
                      <a:gd name="T9" fmla="*/ 0 h 288"/>
                      <a:gd name="T10" fmla="*/ 1632 w 2784"/>
                      <a:gd name="T11" fmla="*/ 0 h 288"/>
                      <a:gd name="T12" fmla="*/ 1728 w 2784"/>
                      <a:gd name="T13" fmla="*/ 288 h 288"/>
                      <a:gd name="T14" fmla="*/ 2160 w 2784"/>
                      <a:gd name="T15" fmla="*/ 288 h 288"/>
                      <a:gd name="T16" fmla="*/ 2256 w 2784"/>
                      <a:gd name="T17" fmla="*/ 0 h 288"/>
                      <a:gd name="T18" fmla="*/ 2688 w 2784"/>
                      <a:gd name="T19" fmla="*/ 0 h 288"/>
                      <a:gd name="T20" fmla="*/ 2784 w 2784"/>
                      <a:gd name="T21" fmla="*/ 288 h 28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784" h="288">
                        <a:moveTo>
                          <a:pt x="0" y="0"/>
                        </a:moveTo>
                        <a:lnTo>
                          <a:pt x="384" y="0"/>
                        </a:lnTo>
                        <a:lnTo>
                          <a:pt x="480" y="288"/>
                        </a:lnTo>
                        <a:lnTo>
                          <a:pt x="1200" y="288"/>
                        </a:lnTo>
                        <a:lnTo>
                          <a:pt x="1296" y="0"/>
                        </a:lnTo>
                        <a:lnTo>
                          <a:pt x="1632" y="0"/>
                        </a:lnTo>
                        <a:lnTo>
                          <a:pt x="1728" y="288"/>
                        </a:lnTo>
                        <a:lnTo>
                          <a:pt x="2160" y="288"/>
                        </a:lnTo>
                        <a:lnTo>
                          <a:pt x="2256" y="0"/>
                        </a:lnTo>
                        <a:lnTo>
                          <a:pt x="2688" y="0"/>
                        </a:lnTo>
                        <a:lnTo>
                          <a:pt x="2784" y="28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93197" name="Freeform 21"/>
                  <p:cNvSpPr>
                    <a:spLocks/>
                  </p:cNvSpPr>
                  <p:nvPr/>
                </p:nvSpPr>
                <p:spPr bwMode="auto">
                  <a:xfrm flipV="1">
                    <a:off x="528" y="2640"/>
                    <a:ext cx="2784" cy="288"/>
                  </a:xfrm>
                  <a:custGeom>
                    <a:avLst/>
                    <a:gdLst>
                      <a:gd name="T0" fmla="*/ 0 w 2784"/>
                      <a:gd name="T1" fmla="*/ 0 h 288"/>
                      <a:gd name="T2" fmla="*/ 384 w 2784"/>
                      <a:gd name="T3" fmla="*/ 0 h 288"/>
                      <a:gd name="T4" fmla="*/ 480 w 2784"/>
                      <a:gd name="T5" fmla="*/ 288 h 288"/>
                      <a:gd name="T6" fmla="*/ 1200 w 2784"/>
                      <a:gd name="T7" fmla="*/ 288 h 288"/>
                      <a:gd name="T8" fmla="*/ 1296 w 2784"/>
                      <a:gd name="T9" fmla="*/ 0 h 288"/>
                      <a:gd name="T10" fmla="*/ 1632 w 2784"/>
                      <a:gd name="T11" fmla="*/ 0 h 288"/>
                      <a:gd name="T12" fmla="*/ 1728 w 2784"/>
                      <a:gd name="T13" fmla="*/ 288 h 288"/>
                      <a:gd name="T14" fmla="*/ 2160 w 2784"/>
                      <a:gd name="T15" fmla="*/ 288 h 288"/>
                      <a:gd name="T16" fmla="*/ 2256 w 2784"/>
                      <a:gd name="T17" fmla="*/ 0 h 288"/>
                      <a:gd name="T18" fmla="*/ 2688 w 2784"/>
                      <a:gd name="T19" fmla="*/ 0 h 288"/>
                      <a:gd name="T20" fmla="*/ 2784 w 2784"/>
                      <a:gd name="T21" fmla="*/ 288 h 28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2784" h="288">
                        <a:moveTo>
                          <a:pt x="0" y="0"/>
                        </a:moveTo>
                        <a:lnTo>
                          <a:pt x="384" y="0"/>
                        </a:lnTo>
                        <a:lnTo>
                          <a:pt x="480" y="288"/>
                        </a:lnTo>
                        <a:lnTo>
                          <a:pt x="1200" y="288"/>
                        </a:lnTo>
                        <a:lnTo>
                          <a:pt x="1296" y="0"/>
                        </a:lnTo>
                        <a:lnTo>
                          <a:pt x="1632" y="0"/>
                        </a:lnTo>
                        <a:lnTo>
                          <a:pt x="1728" y="288"/>
                        </a:lnTo>
                        <a:lnTo>
                          <a:pt x="2160" y="288"/>
                        </a:lnTo>
                        <a:lnTo>
                          <a:pt x="2256" y="0"/>
                        </a:lnTo>
                        <a:lnTo>
                          <a:pt x="2688" y="0"/>
                        </a:lnTo>
                        <a:lnTo>
                          <a:pt x="2784" y="28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9319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576" y="2640"/>
                  <a:ext cx="395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400"/>
                    <a:t>11	    00	       </a:t>
                  </a:r>
                  <a:r>
                    <a:rPr lang="it-IT" altLang="it-IT" sz="2400">
                      <a:solidFill>
                        <a:srgbClr val="0066FF"/>
                      </a:solidFill>
                    </a:rPr>
                    <a:t>01      10       01</a:t>
                  </a:r>
                  <a:r>
                    <a:rPr lang="it-IT" altLang="it-IT" sz="2400"/>
                    <a:t>	……….	</a:t>
                  </a:r>
                </a:p>
              </p:txBody>
            </p:sp>
          </p:grpSp>
          <p:sp>
            <p:nvSpPr>
              <p:cNvPr id="93193" name="Text Box 23"/>
              <p:cNvSpPr txBox="1">
                <a:spLocks noChangeArrowheads="1"/>
              </p:cNvSpPr>
              <p:nvPr/>
            </p:nvSpPr>
            <p:spPr bwMode="auto">
              <a:xfrm>
                <a:off x="96" y="3216"/>
                <a:ext cx="129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0"/>
                  <a:t>Uscita (effetto)</a:t>
                </a:r>
              </a:p>
            </p:txBody>
          </p:sp>
        </p:grpSp>
        <p:sp>
          <p:nvSpPr>
            <p:cNvPr id="93190" name="Text Box 20"/>
            <p:cNvSpPr txBox="1">
              <a:spLocks noChangeArrowheads="1"/>
            </p:cNvSpPr>
            <p:nvPr/>
          </p:nvSpPr>
          <p:spPr bwMode="auto">
            <a:xfrm>
              <a:off x="1422400" y="4786423"/>
              <a:ext cx="61739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rgbClr val="FF0000"/>
                  </a:solidFill>
                </a:rPr>
                <a:t>t</a:t>
              </a:r>
              <a:r>
                <a:rPr lang="it-IT" altLang="it-IT" sz="2400" baseline="-25000">
                  <a:solidFill>
                    <a:srgbClr val="FF0000"/>
                  </a:solidFill>
                </a:rPr>
                <a:t>1                     </a:t>
              </a:r>
              <a:r>
                <a:rPr lang="it-IT" altLang="it-IT" sz="2400">
                  <a:solidFill>
                    <a:srgbClr val="FF0000"/>
                  </a:solidFill>
                </a:rPr>
                <a:t>t</a:t>
              </a:r>
              <a:r>
                <a:rPr lang="it-IT" altLang="it-IT" sz="2400" baseline="-25000">
                  <a:solidFill>
                    <a:srgbClr val="FF0000"/>
                  </a:solidFill>
                </a:rPr>
                <a:t>2                                          </a:t>
              </a:r>
              <a:r>
                <a:rPr lang="it-IT" altLang="it-IT" sz="2400">
                  <a:solidFill>
                    <a:srgbClr val="FF0000"/>
                  </a:solidFill>
                </a:rPr>
                <a:t>t</a:t>
              </a:r>
              <a:r>
                <a:rPr lang="it-IT" altLang="it-IT" sz="2400" baseline="-25000">
                  <a:solidFill>
                    <a:srgbClr val="FF0000"/>
                  </a:solidFill>
                </a:rPr>
                <a:t>3                          </a:t>
              </a:r>
              <a:r>
                <a:rPr lang="it-IT" altLang="it-IT" sz="2400">
                  <a:solidFill>
                    <a:srgbClr val="FF0000"/>
                  </a:solidFill>
                </a:rPr>
                <a:t>t</a:t>
              </a:r>
              <a:r>
                <a:rPr lang="it-IT" altLang="it-IT" sz="2400" baseline="-25000">
                  <a:solidFill>
                    <a:srgbClr val="FF0000"/>
                  </a:solidFill>
                </a:rPr>
                <a:t>4 </a:t>
              </a:r>
            </a:p>
          </p:txBody>
        </p:sp>
        <p:sp>
          <p:nvSpPr>
            <p:cNvPr id="93191" name="Text Box 20"/>
            <p:cNvSpPr txBox="1">
              <a:spLocks noChangeArrowheads="1"/>
            </p:cNvSpPr>
            <p:nvPr/>
          </p:nvSpPr>
          <p:spPr bwMode="auto">
            <a:xfrm>
              <a:off x="1422400" y="6116450"/>
              <a:ext cx="61739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rgbClr val="FF0000"/>
                  </a:solidFill>
                </a:rPr>
                <a:t>t</a:t>
              </a:r>
              <a:r>
                <a:rPr lang="it-IT" altLang="it-IT" sz="2400" baseline="-25000">
                  <a:solidFill>
                    <a:srgbClr val="FF0000"/>
                  </a:solidFill>
                </a:rPr>
                <a:t>1                     </a:t>
              </a:r>
              <a:r>
                <a:rPr lang="it-IT" altLang="it-IT" sz="2400">
                  <a:solidFill>
                    <a:srgbClr val="FF0000"/>
                  </a:solidFill>
                </a:rPr>
                <a:t>t</a:t>
              </a:r>
              <a:r>
                <a:rPr lang="it-IT" altLang="it-IT" sz="2400" baseline="-25000">
                  <a:solidFill>
                    <a:srgbClr val="FF0000"/>
                  </a:solidFill>
                </a:rPr>
                <a:t>2          </a:t>
              </a:r>
              <a:r>
                <a:rPr lang="it-IT" altLang="it-IT" sz="2400">
                  <a:solidFill>
                    <a:srgbClr val="FF0000"/>
                  </a:solidFill>
                </a:rPr>
                <a:t>t</a:t>
              </a:r>
              <a:r>
                <a:rPr lang="it-IT" altLang="it-IT" sz="2400" baseline="-25000">
                  <a:solidFill>
                    <a:srgbClr val="FF0000"/>
                  </a:solidFill>
                </a:rPr>
                <a:t>21        </a:t>
              </a:r>
              <a:r>
                <a:rPr lang="it-IT" altLang="it-IT" sz="2400">
                  <a:solidFill>
                    <a:srgbClr val="FF0000"/>
                  </a:solidFill>
                </a:rPr>
                <a:t>t</a:t>
              </a:r>
              <a:r>
                <a:rPr lang="it-IT" altLang="it-IT" sz="2400" baseline="-25000">
                  <a:solidFill>
                    <a:srgbClr val="FF0000"/>
                  </a:solidFill>
                </a:rPr>
                <a:t>22             </a:t>
              </a:r>
              <a:r>
                <a:rPr lang="it-IT" altLang="it-IT" sz="2400">
                  <a:solidFill>
                    <a:srgbClr val="FF0000"/>
                  </a:solidFill>
                </a:rPr>
                <a:t>t</a:t>
              </a:r>
              <a:r>
                <a:rPr lang="it-IT" altLang="it-IT" sz="2400" baseline="-2500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95536" y="5651899"/>
            <a:ext cx="8163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0" i="1" dirty="0">
                <a:solidFill>
                  <a:srgbClr val="FF3300"/>
                </a:solidFill>
              </a:rPr>
              <a:t>Quando l’uscita cambia senza che cambi l’ingresso, l’uscita non può dipendere solo dall’ingresso ma deve dipendere anche da uno stato interno (memoria) della rete 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588963" y="219075"/>
            <a:ext cx="7772400" cy="1143000"/>
          </a:xfrm>
        </p:spPr>
        <p:txBody>
          <a:bodyPr/>
          <a:lstStyle/>
          <a:p>
            <a:r>
              <a:rPr lang="it-IT" altLang="it-IT"/>
              <a:t>Sistemi «smart»: grandi quantità di macchine digitali interconnesse</a:t>
            </a:r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373063" y="1389063"/>
            <a:ext cx="3671887" cy="5353050"/>
          </a:xfrm>
        </p:spPr>
        <p:txBody>
          <a:bodyPr/>
          <a:lstStyle/>
          <a:p>
            <a:r>
              <a:rPr lang="it-IT" altLang="it-IT" dirty="0"/>
              <a:t>Smart car</a:t>
            </a:r>
          </a:p>
          <a:p>
            <a:r>
              <a:rPr lang="it-IT" altLang="it-IT" dirty="0"/>
              <a:t>Smart home</a:t>
            </a:r>
          </a:p>
          <a:p>
            <a:r>
              <a:rPr lang="it-IT" altLang="it-IT" dirty="0"/>
              <a:t>Smart building</a:t>
            </a:r>
          </a:p>
          <a:p>
            <a:r>
              <a:rPr lang="it-IT" altLang="it-IT" dirty="0"/>
              <a:t>Smart parking</a:t>
            </a:r>
          </a:p>
          <a:p>
            <a:r>
              <a:rPr lang="it-IT" altLang="it-IT" dirty="0"/>
              <a:t>Smart </a:t>
            </a:r>
            <a:r>
              <a:rPr lang="it-IT" altLang="it-IT" dirty="0" err="1"/>
              <a:t>agriculture</a:t>
            </a:r>
            <a:endParaRPr lang="it-IT" altLang="it-IT" dirty="0"/>
          </a:p>
          <a:p>
            <a:r>
              <a:rPr lang="it-IT" altLang="it-IT" dirty="0"/>
              <a:t>Smart </a:t>
            </a:r>
            <a:r>
              <a:rPr lang="it-IT" altLang="it-IT" dirty="0" err="1"/>
              <a:t>greenhouse</a:t>
            </a:r>
            <a:endParaRPr lang="it-IT" altLang="it-IT" dirty="0"/>
          </a:p>
          <a:p>
            <a:r>
              <a:rPr lang="it-IT" altLang="it-IT" dirty="0"/>
              <a:t>Smart </a:t>
            </a:r>
            <a:r>
              <a:rPr lang="it-IT" altLang="it-IT" dirty="0" err="1"/>
              <a:t>surgery</a:t>
            </a:r>
            <a:endParaRPr lang="it-IT" altLang="it-IT" dirty="0"/>
          </a:p>
          <a:p>
            <a:r>
              <a:rPr lang="it-IT" altLang="it-IT" dirty="0"/>
              <a:t>Smart city</a:t>
            </a:r>
          </a:p>
          <a:p>
            <a:r>
              <a:rPr lang="it-IT" altLang="it-IT" dirty="0"/>
              <a:t>Smart ….</a:t>
            </a:r>
          </a:p>
        </p:txBody>
      </p:sp>
      <p:grpSp>
        <p:nvGrpSpPr>
          <p:cNvPr id="14340" name="Gruppo 10"/>
          <p:cNvGrpSpPr>
            <a:grpSpLocks/>
          </p:cNvGrpSpPr>
          <p:nvPr/>
        </p:nvGrpSpPr>
        <p:grpSpPr bwMode="auto">
          <a:xfrm>
            <a:off x="4170363" y="4652963"/>
            <a:ext cx="4591050" cy="1546225"/>
            <a:chOff x="4170911" y="4653136"/>
            <a:chExt cx="4589821" cy="1545704"/>
          </a:xfrm>
        </p:grpSpPr>
        <p:pic>
          <p:nvPicPr>
            <p:cNvPr id="14345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700" t="64000" r="35825" b="26199"/>
            <a:stretch>
              <a:fillRect/>
            </a:stretch>
          </p:blipFill>
          <p:spPr bwMode="auto">
            <a:xfrm>
              <a:off x="4170911" y="4653136"/>
              <a:ext cx="4464496" cy="1545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Rettangolo 4"/>
            <p:cNvSpPr>
              <a:spLocks noChangeArrowheads="1"/>
            </p:cNvSpPr>
            <p:nvPr/>
          </p:nvSpPr>
          <p:spPr bwMode="auto">
            <a:xfrm>
              <a:off x="5448364" y="4674749"/>
              <a:ext cx="33123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0" i="1">
                  <a:solidFill>
                    <a:schemeClr val="bg1"/>
                  </a:solidFill>
                  <a:latin typeface="TrebuchetMS"/>
                </a:rPr>
                <a:t>Da https://www.postscapes.com/</a:t>
              </a:r>
              <a:endParaRPr lang="it-IT" altLang="it-IT" sz="1600" i="1">
                <a:solidFill>
                  <a:schemeClr val="bg1"/>
                </a:solidFill>
              </a:endParaRPr>
            </a:p>
          </p:txBody>
        </p:sp>
      </p:grpSp>
      <p:grpSp>
        <p:nvGrpSpPr>
          <p:cNvPr id="14341" name="Gruppo 9"/>
          <p:cNvGrpSpPr>
            <a:grpSpLocks/>
          </p:cNvGrpSpPr>
          <p:nvPr/>
        </p:nvGrpSpPr>
        <p:grpSpPr bwMode="auto">
          <a:xfrm>
            <a:off x="4170363" y="2476500"/>
            <a:ext cx="4030662" cy="1981200"/>
            <a:chOff x="4427984" y="2291426"/>
            <a:chExt cx="4030434" cy="1981200"/>
          </a:xfrm>
        </p:grpSpPr>
        <p:pic>
          <p:nvPicPr>
            <p:cNvPr id="14343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291426"/>
              <a:ext cx="3810000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Rettangolo 8"/>
            <p:cNvSpPr>
              <a:spLocks noChangeArrowheads="1"/>
            </p:cNvSpPr>
            <p:nvPr/>
          </p:nvSpPr>
          <p:spPr bwMode="auto">
            <a:xfrm>
              <a:off x="5436314" y="3835279"/>
              <a:ext cx="30221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0" i="1">
                  <a:solidFill>
                    <a:schemeClr val="bg1"/>
                  </a:solidFill>
                  <a:latin typeface="TrebuchetMS"/>
                </a:rPr>
                <a:t>Picture from Swamp project</a:t>
              </a:r>
              <a:endParaRPr lang="it-IT" altLang="it-IT" sz="1600" i="1">
                <a:solidFill>
                  <a:schemeClr val="bg1"/>
                </a:solidFill>
              </a:endParaRPr>
            </a:p>
          </p:txBody>
        </p:sp>
      </p:grpSp>
      <p:sp>
        <p:nvSpPr>
          <p:cNvPr id="14342" name="Freccia a destra 11"/>
          <p:cNvSpPr>
            <a:spLocks noChangeArrowheads="1"/>
          </p:cNvSpPr>
          <p:nvPr/>
        </p:nvSpPr>
        <p:spPr bwMode="auto">
          <a:xfrm>
            <a:off x="15875" y="350838"/>
            <a:ext cx="1003300" cy="431800"/>
          </a:xfrm>
          <a:prstGeom prst="rightArrow">
            <a:avLst>
              <a:gd name="adj1" fmla="val 50000"/>
              <a:gd name="adj2" fmla="val 50042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9203349-2D64-4203-B827-34FC9DA5CD30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9750"/>
            <a:ext cx="8153400" cy="16383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it-IT" altLang="it-IT" b="1" dirty="0"/>
              <a:t>Alla base di ogni macchina digitale: Codifica delle informazioni tramite</a:t>
            </a:r>
            <a:br>
              <a:rPr lang="it-IT" altLang="it-IT" b="1" dirty="0"/>
            </a:br>
            <a:r>
              <a:rPr lang="it-IT" altLang="it-IT" b="1" dirty="0"/>
              <a:t>codici binari</a:t>
            </a:r>
            <a:endParaRPr lang="it-IT" altLang="it-IT" dirty="0"/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152400" y="2603500"/>
            <a:ext cx="8915400" cy="4191000"/>
            <a:chOff x="96" y="1640"/>
            <a:chExt cx="5616" cy="2640"/>
          </a:xfrm>
        </p:grpSpPr>
        <p:grpSp>
          <p:nvGrpSpPr>
            <p:cNvPr id="15376" name="Group 4"/>
            <p:cNvGrpSpPr>
              <a:grpSpLocks/>
            </p:cNvGrpSpPr>
            <p:nvPr/>
          </p:nvGrpSpPr>
          <p:grpSpPr bwMode="auto">
            <a:xfrm>
              <a:off x="3120" y="1640"/>
              <a:ext cx="2592" cy="2592"/>
              <a:chOff x="3120" y="1640"/>
              <a:chExt cx="2592" cy="2592"/>
            </a:xfrm>
          </p:grpSpPr>
          <p:sp>
            <p:nvSpPr>
              <p:cNvPr id="15388" name="Oval 5"/>
              <p:cNvSpPr>
                <a:spLocks noChangeArrowheads="1"/>
              </p:cNvSpPr>
              <p:nvPr/>
            </p:nvSpPr>
            <p:spPr bwMode="auto">
              <a:xfrm>
                <a:off x="3120" y="1640"/>
                <a:ext cx="2592" cy="2592"/>
              </a:xfrm>
              <a:prstGeom prst="ellipse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it-IT" sz="2400"/>
              </a:p>
            </p:txBody>
          </p:sp>
          <p:sp>
            <p:nvSpPr>
              <p:cNvPr id="15389" name="AutoShape 6"/>
              <p:cNvSpPr>
                <a:spLocks noChangeArrowheads="1"/>
              </p:cNvSpPr>
              <p:nvPr/>
            </p:nvSpPr>
            <p:spPr bwMode="auto">
              <a:xfrm>
                <a:off x="3936" y="1784"/>
                <a:ext cx="384" cy="384"/>
              </a:xfrm>
              <a:prstGeom prst="star16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z</a:t>
                </a:r>
              </a:p>
            </p:txBody>
          </p:sp>
          <p:sp>
            <p:nvSpPr>
              <p:cNvPr id="15390" name="AutoShape 7"/>
              <p:cNvSpPr>
                <a:spLocks noChangeArrowheads="1"/>
              </p:cNvSpPr>
              <p:nvPr/>
            </p:nvSpPr>
            <p:spPr bwMode="auto">
              <a:xfrm>
                <a:off x="3504" y="2408"/>
                <a:ext cx="384" cy="384"/>
              </a:xfrm>
              <a:prstGeom prst="star16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5</a:t>
                </a:r>
              </a:p>
            </p:txBody>
          </p:sp>
          <p:sp>
            <p:nvSpPr>
              <p:cNvPr id="15391" name="AutoShape 8"/>
              <p:cNvSpPr>
                <a:spLocks noChangeArrowheads="1"/>
              </p:cNvSpPr>
              <p:nvPr/>
            </p:nvSpPr>
            <p:spPr bwMode="auto">
              <a:xfrm>
                <a:off x="4896" y="2216"/>
                <a:ext cx="384" cy="384"/>
              </a:xfrm>
              <a:prstGeom prst="star16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</a:t>
                </a:r>
              </a:p>
            </p:txBody>
          </p:sp>
          <p:sp>
            <p:nvSpPr>
              <p:cNvPr id="15392" name="AutoShape 9"/>
              <p:cNvSpPr>
                <a:spLocks noChangeArrowheads="1"/>
              </p:cNvSpPr>
              <p:nvPr/>
            </p:nvSpPr>
            <p:spPr bwMode="auto">
              <a:xfrm>
                <a:off x="4176" y="2552"/>
                <a:ext cx="384" cy="384"/>
              </a:xfrm>
              <a:prstGeom prst="star16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a</a:t>
                </a:r>
              </a:p>
            </p:txBody>
          </p:sp>
          <p:sp>
            <p:nvSpPr>
              <p:cNvPr id="15393" name="AutoShape 10"/>
              <p:cNvSpPr>
                <a:spLocks noChangeArrowheads="1"/>
              </p:cNvSpPr>
              <p:nvPr/>
            </p:nvSpPr>
            <p:spPr bwMode="auto">
              <a:xfrm>
                <a:off x="4848" y="3368"/>
                <a:ext cx="384" cy="384"/>
              </a:xfrm>
              <a:prstGeom prst="star16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m</a:t>
                </a:r>
              </a:p>
            </p:txBody>
          </p:sp>
          <p:sp>
            <p:nvSpPr>
              <p:cNvPr id="15394" name="AutoShape 11"/>
              <p:cNvSpPr>
                <a:spLocks noChangeArrowheads="1"/>
              </p:cNvSpPr>
              <p:nvPr/>
            </p:nvSpPr>
            <p:spPr bwMode="auto">
              <a:xfrm>
                <a:off x="3408" y="3224"/>
                <a:ext cx="384" cy="384"/>
              </a:xfrm>
              <a:prstGeom prst="star16">
                <a:avLst>
                  <a:gd name="adj" fmla="val 37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?</a:t>
                </a:r>
              </a:p>
            </p:txBody>
          </p:sp>
          <p:sp>
            <p:nvSpPr>
              <p:cNvPr id="15395" name="Text Box 12"/>
              <p:cNvSpPr txBox="1">
                <a:spLocks noChangeArrowheads="1"/>
              </p:cNvSpPr>
              <p:nvPr/>
            </p:nvSpPr>
            <p:spPr bwMode="auto">
              <a:xfrm>
                <a:off x="4577" y="2850"/>
                <a:ext cx="1112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M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informazioni</a:t>
                </a:r>
              </a:p>
            </p:txBody>
          </p:sp>
        </p:grpSp>
        <p:grpSp>
          <p:nvGrpSpPr>
            <p:cNvPr id="15377" name="Group 13"/>
            <p:cNvGrpSpPr>
              <a:grpSpLocks/>
            </p:cNvGrpSpPr>
            <p:nvPr/>
          </p:nvGrpSpPr>
          <p:grpSpPr bwMode="auto">
            <a:xfrm>
              <a:off x="96" y="1736"/>
              <a:ext cx="2163" cy="2544"/>
              <a:chOff x="96" y="1736"/>
              <a:chExt cx="2163" cy="2544"/>
            </a:xfrm>
          </p:grpSpPr>
          <p:sp>
            <p:nvSpPr>
              <p:cNvPr id="15378" name="AutoShape 14"/>
              <p:cNvSpPr>
                <a:spLocks noChangeArrowheads="1"/>
              </p:cNvSpPr>
              <p:nvPr/>
            </p:nvSpPr>
            <p:spPr bwMode="auto">
              <a:xfrm flipH="1" flipV="1">
                <a:off x="1011" y="1736"/>
                <a:ext cx="1248" cy="2544"/>
              </a:xfrm>
              <a:prstGeom prst="wedgeRectCallout">
                <a:avLst>
                  <a:gd name="adj1" fmla="val 84532"/>
                  <a:gd name="adj2" fmla="val -5111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it-IT" sz="2400"/>
              </a:p>
            </p:txBody>
          </p:sp>
          <p:sp>
            <p:nvSpPr>
              <p:cNvPr id="15379" name="Rectangle 15"/>
              <p:cNvSpPr>
                <a:spLocks noChangeArrowheads="1"/>
              </p:cNvSpPr>
              <p:nvPr/>
            </p:nvSpPr>
            <p:spPr bwMode="auto">
              <a:xfrm>
                <a:off x="1059" y="1784"/>
                <a:ext cx="1104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 0 0 ……..0</a:t>
                </a:r>
              </a:p>
            </p:txBody>
          </p:sp>
          <p:sp>
            <p:nvSpPr>
              <p:cNvPr id="15380" name="Rectangle 16"/>
              <p:cNvSpPr>
                <a:spLocks noChangeArrowheads="1"/>
              </p:cNvSpPr>
              <p:nvPr/>
            </p:nvSpPr>
            <p:spPr bwMode="auto">
              <a:xfrm>
                <a:off x="1059" y="2072"/>
                <a:ext cx="1104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 0 0 ……..0</a:t>
                </a:r>
              </a:p>
            </p:txBody>
          </p:sp>
          <p:sp>
            <p:nvSpPr>
              <p:cNvPr id="15381" name="Rectangle 17"/>
              <p:cNvSpPr>
                <a:spLocks noChangeArrowheads="1"/>
              </p:cNvSpPr>
              <p:nvPr/>
            </p:nvSpPr>
            <p:spPr bwMode="auto">
              <a:xfrm>
                <a:off x="1059" y="2360"/>
                <a:ext cx="1104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 1 0 ……..0</a:t>
                </a:r>
              </a:p>
            </p:txBody>
          </p:sp>
          <p:sp>
            <p:nvSpPr>
              <p:cNvPr id="15382" name="Rectangle 18"/>
              <p:cNvSpPr>
                <a:spLocks noChangeArrowheads="1"/>
              </p:cNvSpPr>
              <p:nvPr/>
            </p:nvSpPr>
            <p:spPr bwMode="auto">
              <a:xfrm>
                <a:off x="1059" y="2648"/>
                <a:ext cx="1104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 1 0 ……..0</a:t>
                </a:r>
              </a:p>
            </p:txBody>
          </p:sp>
          <p:sp>
            <p:nvSpPr>
              <p:cNvPr id="15383" name="Rectangle 19"/>
              <p:cNvSpPr>
                <a:spLocks noChangeArrowheads="1"/>
              </p:cNvSpPr>
              <p:nvPr/>
            </p:nvSpPr>
            <p:spPr bwMode="auto">
              <a:xfrm>
                <a:off x="1059" y="2936"/>
                <a:ext cx="1104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 0 1 ……..0</a:t>
                </a:r>
              </a:p>
            </p:txBody>
          </p:sp>
          <p:sp>
            <p:nvSpPr>
              <p:cNvPr id="15384" name="Rectangle 20"/>
              <p:cNvSpPr>
                <a:spLocks noChangeArrowheads="1"/>
              </p:cNvSpPr>
              <p:nvPr/>
            </p:nvSpPr>
            <p:spPr bwMode="auto">
              <a:xfrm>
                <a:off x="1059" y="3656"/>
                <a:ext cx="1104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 1 1 ……..1</a:t>
                </a:r>
              </a:p>
            </p:txBody>
          </p:sp>
          <p:sp>
            <p:nvSpPr>
              <p:cNvPr id="15385" name="Rectangle 21"/>
              <p:cNvSpPr>
                <a:spLocks noChangeArrowheads="1"/>
              </p:cNvSpPr>
              <p:nvPr/>
            </p:nvSpPr>
            <p:spPr bwMode="auto">
              <a:xfrm>
                <a:off x="1059" y="3944"/>
                <a:ext cx="1104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1 1 1 ……..1</a:t>
                </a:r>
              </a:p>
            </p:txBody>
          </p:sp>
          <p:sp>
            <p:nvSpPr>
              <p:cNvPr id="15386" name="Text Box 22"/>
              <p:cNvSpPr txBox="1">
                <a:spLocks noChangeArrowheads="1"/>
              </p:cNvSpPr>
              <p:nvPr/>
            </p:nvSpPr>
            <p:spPr bwMode="auto">
              <a:xfrm>
                <a:off x="96" y="2832"/>
                <a:ext cx="852" cy="2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2</a:t>
                </a:r>
                <a:r>
                  <a:rPr lang="it-IT" altLang="it-IT" sz="2400" baseline="30000"/>
                  <a:t>n </a:t>
                </a:r>
                <a:r>
                  <a:rPr lang="it-IT" altLang="it-IT" sz="2400"/>
                  <a:t>config.</a:t>
                </a:r>
              </a:p>
            </p:txBody>
          </p:sp>
          <p:sp>
            <p:nvSpPr>
              <p:cNvPr id="15387" name="Rectangle 23"/>
              <p:cNvSpPr>
                <a:spLocks noChangeArrowheads="1"/>
              </p:cNvSpPr>
              <p:nvPr/>
            </p:nvSpPr>
            <p:spPr bwMode="auto">
              <a:xfrm>
                <a:off x="1059" y="3224"/>
                <a:ext cx="1104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2400"/>
                  <a:t>0 0 1 ……..1</a:t>
                </a:r>
              </a:p>
            </p:txBody>
          </p:sp>
        </p:grpSp>
      </p:grpSp>
      <p:sp>
        <p:nvSpPr>
          <p:cNvPr id="69656" name="Freeform 24"/>
          <p:cNvSpPr>
            <a:spLocks/>
          </p:cNvSpPr>
          <p:nvPr/>
        </p:nvSpPr>
        <p:spPr bwMode="auto">
          <a:xfrm>
            <a:off x="3429000" y="2514600"/>
            <a:ext cx="2895600" cy="469900"/>
          </a:xfrm>
          <a:custGeom>
            <a:avLst/>
            <a:gdLst>
              <a:gd name="T0" fmla="*/ 0 w 1824"/>
              <a:gd name="T1" fmla="*/ 2147483646 h 296"/>
              <a:gd name="T2" fmla="*/ 2147483646 w 1824"/>
              <a:gd name="T3" fmla="*/ 2147483646 h 296"/>
              <a:gd name="T4" fmla="*/ 2147483646 w 1824"/>
              <a:gd name="T5" fmla="*/ 2147483646 h 296"/>
              <a:gd name="T6" fmla="*/ 2147483646 w 1824"/>
              <a:gd name="T7" fmla="*/ 2147483646 h 296"/>
              <a:gd name="T8" fmla="*/ 2147483646 w 1824"/>
              <a:gd name="T9" fmla="*/ 2147483646 h 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24" h="296">
                <a:moveTo>
                  <a:pt x="0" y="200"/>
                </a:moveTo>
                <a:cubicBezTo>
                  <a:pt x="40" y="144"/>
                  <a:pt x="80" y="88"/>
                  <a:pt x="240" y="56"/>
                </a:cubicBezTo>
                <a:cubicBezTo>
                  <a:pt x="400" y="24"/>
                  <a:pt x="760" y="0"/>
                  <a:pt x="960" y="8"/>
                </a:cubicBezTo>
                <a:cubicBezTo>
                  <a:pt x="1160" y="16"/>
                  <a:pt x="1296" y="56"/>
                  <a:pt x="1440" y="104"/>
                </a:cubicBezTo>
                <a:cubicBezTo>
                  <a:pt x="1584" y="152"/>
                  <a:pt x="1760" y="272"/>
                  <a:pt x="1824" y="296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9657" name="Freeform 25"/>
          <p:cNvSpPr>
            <a:spLocks/>
          </p:cNvSpPr>
          <p:nvPr/>
        </p:nvSpPr>
        <p:spPr bwMode="auto">
          <a:xfrm>
            <a:off x="3429000" y="4279900"/>
            <a:ext cx="2286000" cy="2362200"/>
          </a:xfrm>
          <a:custGeom>
            <a:avLst/>
            <a:gdLst>
              <a:gd name="T0" fmla="*/ 0 w 1440"/>
              <a:gd name="T1" fmla="*/ 2147483646 h 1488"/>
              <a:gd name="T2" fmla="*/ 2147483646 w 1440"/>
              <a:gd name="T3" fmla="*/ 0 h 148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0" h="1488">
                <a:moveTo>
                  <a:pt x="0" y="1488"/>
                </a:moveTo>
                <a:cubicBezTo>
                  <a:pt x="0" y="1488"/>
                  <a:pt x="720" y="744"/>
                  <a:pt x="1440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9658" name="Freeform 26"/>
          <p:cNvSpPr>
            <a:spLocks/>
          </p:cNvSpPr>
          <p:nvPr/>
        </p:nvSpPr>
        <p:spPr bwMode="auto">
          <a:xfrm>
            <a:off x="3429000" y="5867400"/>
            <a:ext cx="4343400" cy="622300"/>
          </a:xfrm>
          <a:custGeom>
            <a:avLst/>
            <a:gdLst>
              <a:gd name="T0" fmla="*/ 0 w 2736"/>
              <a:gd name="T1" fmla="*/ 2147483646 h 392"/>
              <a:gd name="T2" fmla="*/ 2147483646 w 2736"/>
              <a:gd name="T3" fmla="*/ 2147483646 h 392"/>
              <a:gd name="T4" fmla="*/ 2147483646 w 2736"/>
              <a:gd name="T5" fmla="*/ 2147483646 h 392"/>
              <a:gd name="T6" fmla="*/ 2147483646 w 2736"/>
              <a:gd name="T7" fmla="*/ 2147483646 h 392"/>
              <a:gd name="T8" fmla="*/ 2147483646 w 2736"/>
              <a:gd name="T9" fmla="*/ 2147483646 h 3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36" h="392">
                <a:moveTo>
                  <a:pt x="0" y="56"/>
                </a:moveTo>
                <a:cubicBezTo>
                  <a:pt x="180" y="176"/>
                  <a:pt x="360" y="296"/>
                  <a:pt x="672" y="344"/>
                </a:cubicBezTo>
                <a:cubicBezTo>
                  <a:pt x="984" y="392"/>
                  <a:pt x="1576" y="392"/>
                  <a:pt x="1872" y="344"/>
                </a:cubicBezTo>
                <a:cubicBezTo>
                  <a:pt x="2168" y="296"/>
                  <a:pt x="2304" y="112"/>
                  <a:pt x="2448" y="56"/>
                </a:cubicBezTo>
                <a:cubicBezTo>
                  <a:pt x="2592" y="0"/>
                  <a:pt x="2664" y="4"/>
                  <a:pt x="2736" y="8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9659" name="Freeform 27"/>
          <p:cNvSpPr>
            <a:spLocks/>
          </p:cNvSpPr>
          <p:nvPr/>
        </p:nvSpPr>
        <p:spPr bwMode="auto">
          <a:xfrm>
            <a:off x="3429000" y="4051300"/>
            <a:ext cx="4495800" cy="1016000"/>
          </a:xfrm>
          <a:custGeom>
            <a:avLst/>
            <a:gdLst>
              <a:gd name="T0" fmla="*/ 0 w 2832"/>
              <a:gd name="T1" fmla="*/ 2147483646 h 640"/>
              <a:gd name="T2" fmla="*/ 2147483646 w 2832"/>
              <a:gd name="T3" fmla="*/ 2147483646 h 640"/>
              <a:gd name="T4" fmla="*/ 2147483646 w 2832"/>
              <a:gd name="T5" fmla="*/ 2147483646 h 640"/>
              <a:gd name="T6" fmla="*/ 2147483646 w 2832"/>
              <a:gd name="T7" fmla="*/ 0 h 6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32" h="640">
                <a:moveTo>
                  <a:pt x="0" y="432"/>
                </a:moveTo>
                <a:cubicBezTo>
                  <a:pt x="656" y="520"/>
                  <a:pt x="1312" y="608"/>
                  <a:pt x="1728" y="624"/>
                </a:cubicBezTo>
                <a:cubicBezTo>
                  <a:pt x="2144" y="640"/>
                  <a:pt x="2312" y="632"/>
                  <a:pt x="2496" y="528"/>
                </a:cubicBezTo>
                <a:cubicBezTo>
                  <a:pt x="2680" y="424"/>
                  <a:pt x="2756" y="212"/>
                  <a:pt x="2832" y="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9660" name="Freeform 28"/>
          <p:cNvSpPr>
            <a:spLocks/>
          </p:cNvSpPr>
          <p:nvPr/>
        </p:nvSpPr>
        <p:spPr bwMode="auto">
          <a:xfrm>
            <a:off x="3429000" y="3898900"/>
            <a:ext cx="2057400" cy="1587500"/>
          </a:xfrm>
          <a:custGeom>
            <a:avLst/>
            <a:gdLst>
              <a:gd name="T0" fmla="*/ 0 w 1296"/>
              <a:gd name="T1" fmla="*/ 0 h 1000"/>
              <a:gd name="T2" fmla="*/ 2147483646 w 1296"/>
              <a:gd name="T3" fmla="*/ 2147483646 h 1000"/>
              <a:gd name="T4" fmla="*/ 2147483646 w 1296"/>
              <a:gd name="T5" fmla="*/ 2147483646 h 1000"/>
              <a:gd name="T6" fmla="*/ 2147483646 w 1296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1000">
                <a:moveTo>
                  <a:pt x="0" y="0"/>
                </a:moveTo>
                <a:cubicBezTo>
                  <a:pt x="120" y="280"/>
                  <a:pt x="240" y="560"/>
                  <a:pt x="384" y="720"/>
                </a:cubicBezTo>
                <a:cubicBezTo>
                  <a:pt x="528" y="880"/>
                  <a:pt x="712" y="920"/>
                  <a:pt x="864" y="960"/>
                </a:cubicBezTo>
                <a:cubicBezTo>
                  <a:pt x="1016" y="1000"/>
                  <a:pt x="1232" y="960"/>
                  <a:pt x="1296" y="960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69661" name="Group 29"/>
          <p:cNvGrpSpPr>
            <a:grpSpLocks/>
          </p:cNvGrpSpPr>
          <p:nvPr/>
        </p:nvGrpSpPr>
        <p:grpSpPr bwMode="auto">
          <a:xfrm>
            <a:off x="3429000" y="2755900"/>
            <a:ext cx="2058988" cy="685800"/>
            <a:chOff x="2160" y="1858"/>
            <a:chExt cx="865" cy="310"/>
          </a:xfrm>
        </p:grpSpPr>
        <p:sp>
          <p:nvSpPr>
            <p:cNvPr id="15374" name="Line 30"/>
            <p:cNvSpPr>
              <a:spLocks noChangeShapeType="1"/>
            </p:cNvSpPr>
            <p:nvPr/>
          </p:nvSpPr>
          <p:spPr bwMode="auto">
            <a:xfrm flipV="1">
              <a:off x="2160" y="2024"/>
              <a:ext cx="240" cy="14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75" name="Text Box 31"/>
            <p:cNvSpPr txBox="1">
              <a:spLocks noChangeArrowheads="1"/>
            </p:cNvSpPr>
            <p:nvPr/>
          </p:nvSpPr>
          <p:spPr bwMode="auto">
            <a:xfrm>
              <a:off x="2390" y="1858"/>
              <a:ext cx="635" cy="20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Non usata</a:t>
              </a:r>
            </a:p>
          </p:txBody>
        </p:sp>
      </p:grpSp>
      <p:grpSp>
        <p:nvGrpSpPr>
          <p:cNvPr id="69664" name="Group 32"/>
          <p:cNvGrpSpPr>
            <a:grpSpLocks/>
          </p:cNvGrpSpPr>
          <p:nvPr/>
        </p:nvGrpSpPr>
        <p:grpSpPr bwMode="auto">
          <a:xfrm>
            <a:off x="3429000" y="3429000"/>
            <a:ext cx="3429000" cy="2806700"/>
            <a:chOff x="2160" y="2160"/>
            <a:chExt cx="2160" cy="1768"/>
          </a:xfrm>
        </p:grpSpPr>
        <p:sp>
          <p:nvSpPr>
            <p:cNvPr id="15372" name="Freeform 33"/>
            <p:cNvSpPr>
              <a:spLocks/>
            </p:cNvSpPr>
            <p:nvPr/>
          </p:nvSpPr>
          <p:spPr bwMode="auto">
            <a:xfrm>
              <a:off x="2160" y="2160"/>
              <a:ext cx="2064" cy="584"/>
            </a:xfrm>
            <a:custGeom>
              <a:avLst/>
              <a:gdLst>
                <a:gd name="T0" fmla="*/ 0 w 2064"/>
                <a:gd name="T1" fmla="*/ 584 h 584"/>
                <a:gd name="T2" fmla="*/ 528 w 2064"/>
                <a:gd name="T3" fmla="*/ 104 h 584"/>
                <a:gd name="T4" fmla="*/ 1248 w 2064"/>
                <a:gd name="T5" fmla="*/ 56 h 584"/>
                <a:gd name="T6" fmla="*/ 2064 w 2064"/>
                <a:gd name="T7" fmla="*/ 440 h 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4" h="584">
                  <a:moveTo>
                    <a:pt x="0" y="584"/>
                  </a:moveTo>
                  <a:cubicBezTo>
                    <a:pt x="160" y="388"/>
                    <a:pt x="320" y="192"/>
                    <a:pt x="528" y="104"/>
                  </a:cubicBezTo>
                  <a:cubicBezTo>
                    <a:pt x="736" y="16"/>
                    <a:pt x="992" y="0"/>
                    <a:pt x="1248" y="56"/>
                  </a:cubicBezTo>
                  <a:cubicBezTo>
                    <a:pt x="1504" y="112"/>
                    <a:pt x="1784" y="276"/>
                    <a:pt x="2064" y="44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73" name="Freeform 34"/>
            <p:cNvSpPr>
              <a:spLocks/>
            </p:cNvSpPr>
            <p:nvPr/>
          </p:nvSpPr>
          <p:spPr bwMode="auto">
            <a:xfrm>
              <a:off x="2160" y="2888"/>
              <a:ext cx="2160" cy="1040"/>
            </a:xfrm>
            <a:custGeom>
              <a:avLst/>
              <a:gdLst>
                <a:gd name="T0" fmla="*/ 0 w 2160"/>
                <a:gd name="T1" fmla="*/ 480 h 1040"/>
                <a:gd name="T2" fmla="*/ 1632 w 2160"/>
                <a:gd name="T3" fmla="*/ 960 h 1040"/>
                <a:gd name="T4" fmla="*/ 2160 w 2160"/>
                <a:gd name="T5" fmla="*/ 0 h 10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" h="1040">
                  <a:moveTo>
                    <a:pt x="0" y="480"/>
                  </a:moveTo>
                  <a:cubicBezTo>
                    <a:pt x="636" y="760"/>
                    <a:pt x="1272" y="1040"/>
                    <a:pt x="1632" y="960"/>
                  </a:cubicBezTo>
                  <a:cubicBezTo>
                    <a:pt x="1992" y="880"/>
                    <a:pt x="2080" y="160"/>
                    <a:pt x="2160" y="0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MBALZ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6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CCCC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7353B7BB52EB47A1595C124D6A43CD" ma:contentTypeVersion="13" ma:contentTypeDescription="Create a new document." ma:contentTypeScope="" ma:versionID="9518ed909e0a2b750c36948a6131eb10">
  <xsd:schema xmlns:xsd="http://www.w3.org/2001/XMLSchema" xmlns:xs="http://www.w3.org/2001/XMLSchema" xmlns:p="http://schemas.microsoft.com/office/2006/metadata/properties" xmlns:ns3="232f9d21-f77d-4ab0-bf36-cd1c218c4c9c" xmlns:ns4="6291d256-6ac7-4195-92d9-273e62d85aa1" targetNamespace="http://schemas.microsoft.com/office/2006/metadata/properties" ma:root="true" ma:fieldsID="49275c800a78ba889a34cdab4c8f9a1c" ns3:_="" ns4:_="">
    <xsd:import namespace="232f9d21-f77d-4ab0-bf36-cd1c218c4c9c"/>
    <xsd:import namespace="6291d256-6ac7-4195-92d9-273e62d85a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f9d21-f77d-4ab0-bf36-cd1c218c4c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1d256-6ac7-4195-92d9-273e62d85a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0C32DE-D4CD-4534-95C5-32F159C81A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7B8865-CA99-41EB-97A3-3AB0653FC243}">
  <ds:schemaRefs>
    <ds:schemaRef ds:uri="232f9d21-f77d-4ab0-bf36-cd1c218c4c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6291d256-6ac7-4195-92d9-273e62d85aa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FDEA58-9A14-4F03-A535-B2DDE0DB8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2f9d21-f77d-4ab0-bf36-cd1c218c4c9c"/>
    <ds:schemaRef ds:uri="6291d256-6ac7-4195-92d9-273e62d85a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43242</TotalTime>
  <Words>5248</Words>
  <Application>Microsoft Macintosh PowerPoint</Application>
  <PresentationFormat>Presentazione su schermo (4:3)</PresentationFormat>
  <Paragraphs>1024</Paragraphs>
  <Slides>73</Slides>
  <Notes>29</Notes>
  <HiddenSlides>3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73</vt:i4>
      </vt:variant>
    </vt:vector>
  </HeadingPairs>
  <TitlesOfParts>
    <vt:vector size="87" baseType="lpstr">
      <vt:lpstr>Arial</vt:lpstr>
      <vt:lpstr>Arial Black</vt:lpstr>
      <vt:lpstr>Calibri</vt:lpstr>
      <vt:lpstr>Comic Sans MS</vt:lpstr>
      <vt:lpstr>Courier New</vt:lpstr>
      <vt:lpstr>Impact</vt:lpstr>
      <vt:lpstr>Olde English</vt:lpstr>
      <vt:lpstr>Symbol</vt:lpstr>
      <vt:lpstr>Times New Roman</vt:lpstr>
      <vt:lpstr>Trebuchet MS</vt:lpstr>
      <vt:lpstr>TrebuchetMS</vt:lpstr>
      <vt:lpstr>Wingdings</vt:lpstr>
      <vt:lpstr>Struttura predefinita</vt:lpstr>
      <vt:lpstr>ClipArt</vt:lpstr>
      <vt:lpstr>Presentazione standard di PowerPoint</vt:lpstr>
      <vt:lpstr>Date importanti</vt:lpstr>
      <vt:lpstr>Obiettivo del corso di Reti Logiche</vt:lpstr>
      <vt:lpstr>Presentazione standard di PowerPoint</vt:lpstr>
      <vt:lpstr>ESEMPI DI MACCHINE DIGITALI  o di apparati che contengono al loro interno  macchine digitali  </vt:lpstr>
      <vt:lpstr>Presentazione standard di PowerPoint</vt:lpstr>
      <vt:lpstr>Presentazione standard di PowerPoint</vt:lpstr>
      <vt:lpstr>Sistemi «smart»: grandi quantità di macchine digitali interconnesse</vt:lpstr>
      <vt:lpstr>Alla base di ogni macchina digitale: Codifica delle informazioni tramite codici binari</vt:lpstr>
      <vt:lpstr>Programma di reti logiche</vt:lpstr>
      <vt:lpstr>Requisiti  per il superamento dell’esame</vt:lpstr>
      <vt:lpstr>Scuola di Ingegneria - Universita’ di Bologna  Ingegneria Elettronica e delle Telecomunicazioni e  Ingegneria dell’Automazione Prova scritta di Reti Logiche – T 14 settembre 2023 </vt:lpstr>
      <vt:lpstr>Esame: Regole</vt:lpstr>
      <vt:lpstr>Materiale per il corso</vt:lpstr>
      <vt:lpstr>Presentazione standard di PowerPoint</vt:lpstr>
      <vt:lpstr>Posizionamento di reti logiche nel percorso formativo</vt:lpstr>
      <vt:lpstr>Presentazione standard di PowerPoint</vt:lpstr>
      <vt:lpstr>L’informazione è un attributo di un messaggio</vt:lpstr>
      <vt:lpstr>Altro Esempio</vt:lpstr>
      <vt:lpstr>Informazioni rappresentabili con n variabili binarie</vt:lpstr>
      <vt:lpstr>Informazione  con riferimento ai due esempi precedenti (porta e punti cardinali)</vt:lpstr>
      <vt:lpstr>Esempi di informazione</vt:lpstr>
      <vt:lpstr>La codifica binaria della informazione</vt:lpstr>
      <vt:lpstr>Elaborazione delle informazioni</vt:lpstr>
      <vt:lpstr>Ottimizzazione di un progetto</vt:lpstr>
      <vt:lpstr>Informazione e segnali</vt:lpstr>
      <vt:lpstr>Segnali e trasporto dell’informazione</vt:lpstr>
      <vt:lpstr>Forme d’onda di segnali</vt:lpstr>
      <vt:lpstr>Forme d’onda</vt:lpstr>
      <vt:lpstr>Forme d’onda</vt:lpstr>
      <vt:lpstr>Forme d’onda di segnali</vt:lpstr>
      <vt:lpstr>Segnale analogico interpretato come variabile binaria precisazione</vt:lpstr>
      <vt:lpstr>Più in dettaglio: Il segnale digitale binario è un  segnale analogico interpretato come variabile binaria</vt:lpstr>
      <vt:lpstr>Presentazione standard di PowerPoint</vt:lpstr>
      <vt:lpstr>Modello generale di sistema digitale capace di elaborare segnali digitali e analogici</vt:lpstr>
      <vt:lpstr>Esempi di segnali da un bit (binari):   Aperto, Chiuso Acceso, Spento High, Low  ecc. </vt:lpstr>
      <vt:lpstr>Presentazione standard di PowerPoint</vt:lpstr>
      <vt:lpstr>Presentazione standard di PowerPoint</vt:lpstr>
      <vt:lpstr>Configurazioni binarie di n bit</vt:lpstr>
      <vt:lpstr>Rappresentazione di configurazioni binarie (compromesso spazio/tempo)</vt:lpstr>
      <vt:lpstr>Diagrammi ad occhio per rappresentare sinteticamente più forme d’onda binarie</vt:lpstr>
      <vt:lpstr>Presentazione standard di PowerPoint</vt:lpstr>
      <vt:lpstr>Partiamo dall descrizione del comportamento di un calcolatore Che succede all’interno di un calcolatore?</vt:lpstr>
      <vt:lpstr>Vediamone ora  una possibile struttura Struttura dell’hardware  di un calcolatore elettronico (rappresentazione astratta)</vt:lpstr>
      <vt:lpstr>Presentazione standard di PowerPoint</vt:lpstr>
      <vt:lpstr>Nuova definizione di Rete Logica</vt:lpstr>
      <vt:lpstr>Programma</vt:lpstr>
      <vt:lpstr>Presentazione standard di PowerPoint</vt:lpstr>
      <vt:lpstr>Analisi &amp; Sintesi  </vt:lpstr>
      <vt:lpstr>Analisi &amp; Sintesi  </vt:lpstr>
      <vt:lpstr>Approccio gerarchico alla descrizione  di una macchina digitale (Livelli di descrizione)</vt:lpstr>
      <vt:lpstr>Propretà di composizione e decomposizione delle reti logiche</vt:lpstr>
      <vt:lpstr>Riepilogo</vt:lpstr>
      <vt:lpstr>Presentazione standard di PowerPoint</vt:lpstr>
      <vt:lpstr>Rappresentazione della struttura  di una rete logica</vt:lpstr>
      <vt:lpstr>Due tipi di «blocco»: Black Box e White Box Scatola nera e scatola bianca</vt:lpstr>
      <vt:lpstr>Blocco: il modello della “scatola nera”</vt:lpstr>
      <vt:lpstr>Esempio di rappresentazione della relazione di causa/effetto in un ipotetico blocco con 3 ingressi binari e 2 uscite binarie</vt:lpstr>
      <vt:lpstr>Esempio di black box con  descrizione del comportamento  (relazione causa effetto) mediante tabella</vt:lpstr>
      <vt:lpstr>Descrizione del comportamento delle reti sequenziali  (relazione causa effetto) </vt:lpstr>
      <vt:lpstr>Presentazione standard di PowerPoint</vt:lpstr>
      <vt:lpstr>Presentazione standard di PowerPoint</vt:lpstr>
      <vt:lpstr>Presentazione standard di PowerPoint</vt:lpstr>
      <vt:lpstr>Ripetiamo: Proprietà di  composizione e decomposizione delle reti logiche</vt:lpstr>
      <vt:lpstr>Presentazione standard di PowerPoint</vt:lpstr>
      <vt:lpstr>Regole “elementari” di composizione di RL</vt:lpstr>
      <vt:lpstr>Presentazione standard di PowerPoint</vt:lpstr>
      <vt:lpstr>Struttura</vt:lpstr>
      <vt:lpstr>Blocco: il modello della scatola bianca (white box)   Descrizione della struttura (schema logico) </vt:lpstr>
      <vt:lpstr>Principio di decomposizione delle reti logiche e operatori logici elementari</vt:lpstr>
      <vt:lpstr>Modalità di descrizione della struttura alternativa allo schema logico: linguaggio formale</vt:lpstr>
      <vt:lpstr>Presentazione standard di PowerPoint</vt:lpstr>
      <vt:lpstr>Diagrammi ad occhio per rappresentare sinteticamente più forme d’onda binarie con comportamento combinatorio o sequenziale</vt:lpstr>
    </vt:vector>
  </TitlesOfParts>
  <Company>DEIS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Roberto Laschi</dc:creator>
  <cp:lastModifiedBy>Matteo Poggi</cp:lastModifiedBy>
  <cp:revision>360</cp:revision>
  <cp:lastPrinted>2000-03-16T10:51:50Z</cp:lastPrinted>
  <dcterms:created xsi:type="dcterms:W3CDTF">2002-04-18T14:41:45Z</dcterms:created>
  <dcterms:modified xsi:type="dcterms:W3CDTF">2024-10-17T11:07:59Z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0x010100137353B7BB52EB47A1595C124D6A43CD</vt:lpwstr>
  </property>
</Properties>
</file>