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79" r:id="rId3"/>
    <p:sldId id="354" r:id="rId4"/>
    <p:sldId id="277" r:id="rId5"/>
    <p:sldId id="278" r:id="rId6"/>
    <p:sldId id="268" r:id="rId7"/>
    <p:sldId id="381" r:id="rId8"/>
    <p:sldId id="380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70" d="100"/>
          <a:sy n="70" d="100"/>
        </p:scale>
        <p:origin x="142" y="-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A3CF2-A771-4CEF-86B6-846DFE50BA66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6A5E5-0122-4260-BA06-CFD9C6A981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041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immagine diapositiva 1">
            <a:extLst>
              <a:ext uri="{FF2B5EF4-FFF2-40B4-BE49-F238E27FC236}">
                <a16:creationId xmlns:a16="http://schemas.microsoft.com/office/drawing/2014/main" id="{9CB3F093-059C-451B-9F1D-B762922DC2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Segnaposto note 2">
            <a:extLst>
              <a:ext uri="{FF2B5EF4-FFF2-40B4-BE49-F238E27FC236}">
                <a16:creationId xmlns:a16="http://schemas.microsoft.com/office/drawing/2014/main" id="{23986C7F-A46F-48A7-A562-C5B440FFD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  <p:sp>
        <p:nvSpPr>
          <p:cNvPr id="6148" name="Segnaposto numero diapositiva 3">
            <a:extLst>
              <a:ext uri="{FF2B5EF4-FFF2-40B4-BE49-F238E27FC236}">
                <a16:creationId xmlns:a16="http://schemas.microsoft.com/office/drawing/2014/main" id="{0066CF6E-089D-4AF0-9E00-B5A0F55574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FA481896-91D3-4F0D-96B1-4002647D69BC}" type="slidenum">
              <a:rPr lang="it-IT" altLang="it-IT" sz="1200"/>
              <a:pPr/>
              <a:t>2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F0D27512-1453-4FD1-976D-8B5A37AB2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algn="l" defTabSz="720776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algn="l" defTabSz="720776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algn="l" defTabSz="720776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algn="l" defTabSz="720776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algn="l" defTabSz="720776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72077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72077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72077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72077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it-IT" altLang="it-IT" sz="900"/>
              <a:t>1. Sistemi digitali</a:t>
            </a:r>
          </a:p>
        </p:txBody>
      </p:sp>
      <p:sp>
        <p:nvSpPr>
          <p:cNvPr id="10243" name="Rectangle 7">
            <a:extLst>
              <a:ext uri="{FF2B5EF4-FFF2-40B4-BE49-F238E27FC236}">
                <a16:creationId xmlns:a16="http://schemas.microsoft.com/office/drawing/2014/main" id="{BFEEF1DF-2962-49E0-AE38-9405855F96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207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01675" indent="-269875" defTabSz="7207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1088" indent="-215900" defTabSz="7207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12888" indent="-215900" defTabSz="7207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44688" indent="-215900" defTabSz="7207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01888" indent="-215900" defTabSz="7207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59088" indent="-215900" defTabSz="7207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16288" indent="-215900" defTabSz="7207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73488" indent="-215900" defTabSz="7207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910DD5E-9430-4F86-9725-FBD612246E17}" type="slidenum">
              <a:rPr lang="it-IT" altLang="it-IT" sz="900"/>
              <a:pPr>
                <a:spcBef>
                  <a:spcPct val="0"/>
                </a:spcBef>
              </a:pPr>
              <a:t>3</a:t>
            </a:fld>
            <a:endParaRPr lang="it-IT" altLang="it-IT" sz="900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772FBCB1-176C-42F7-8EB7-A9C25F415E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13D9D419-6BD2-45E3-9A3B-3D6C6C75D7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0916FF75-CFC8-4176-899C-2E8C563C3D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8960097-33F8-47F9-BA4A-E07B798AEB35}" type="slidenum">
              <a:rPr lang="it-IT" altLang="it-IT"/>
              <a:pPr>
                <a:spcBef>
                  <a:spcPct val="0"/>
                </a:spcBef>
              </a:pPr>
              <a:t>4</a:t>
            </a:fld>
            <a:endParaRPr lang="it-IT" altLang="it-IT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C64A4512-F0FD-4058-BEDA-E9E2CCF141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2113" y="693738"/>
            <a:ext cx="6072187" cy="3416300"/>
          </a:xfrm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DCF4D585-0346-402E-840C-E32DFE4BB8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</p:spPr>
        <p:txBody>
          <a:bodyPr/>
          <a:lstStyle/>
          <a:p>
            <a:r>
              <a:rPr lang="it-IT" altLang="it-IT"/>
              <a:t>Vediamo ora come usiamo i legami fra espressioni, funzioni e schemi logici per risolvere i problemi di base di sintesi ed analisi (da comportamento  a struttura, da struttura a comportamento)</a:t>
            </a:r>
          </a:p>
          <a:p>
            <a:endParaRPr lang="it-IT" altLang="it-IT"/>
          </a:p>
          <a:p>
            <a:r>
              <a:rPr lang="it-IT" altLang="it-IT"/>
              <a:t>Tabella della verità: scriviamo sotto funzione</a:t>
            </a:r>
          </a:p>
          <a:p>
            <a:r>
              <a:rPr lang="it-IT" altLang="it-IT"/>
              <a:t>Rete logica: schema logico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2948FEEF-C728-415A-8BBD-88910CDF29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34B2E3C-4D66-4B5B-84F9-BDDE457F985B}" type="slidenum">
              <a:rPr lang="it-IT" altLang="it-IT"/>
              <a:pPr>
                <a:spcBef>
                  <a:spcPct val="0"/>
                </a:spcBef>
              </a:pPr>
              <a:t>5</a:t>
            </a:fld>
            <a:endParaRPr lang="it-IT" altLang="it-IT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9D38005C-8E30-4BBC-822C-1684435ECB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2113" y="693738"/>
            <a:ext cx="6072187" cy="3416300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3F35F682-BE38-4212-8718-454488BFA8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</p:spPr>
        <p:txBody>
          <a:bodyPr/>
          <a:lstStyle/>
          <a:p>
            <a:r>
              <a:rPr lang="it-IT" altLang="it-IT"/>
              <a:t>Vediamo alcuni importanti concetti dell’algebra di commutazione: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B4E3975C-034A-44A2-ACB9-49E6D64B5D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B90F03E-2AB1-4F64-9CF8-8E6ED568A9AC}" type="slidenum">
              <a:rPr lang="it-IT" altLang="it-IT"/>
              <a:pPr>
                <a:spcBef>
                  <a:spcPct val="0"/>
                </a:spcBef>
              </a:pPr>
              <a:t>6</a:t>
            </a:fld>
            <a:endParaRPr lang="it-IT" altLang="it-IT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7D5684CF-7C0B-4FE8-97CE-157B5D080D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2113" y="693738"/>
            <a:ext cx="6072187" cy="3416300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EB0B6817-0992-4BEA-9243-5BEB2063A4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</p:spPr>
        <p:txBody>
          <a:bodyPr/>
          <a:lstStyle/>
          <a:p>
            <a:r>
              <a:rPr lang="it-IT" altLang="it-IT"/>
              <a:t>La complementazione è più priritaria far le operazioni, poi iil prodotto è più priritario della somma.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0916FF75-CFC8-4176-899C-2E8C563C3D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8960097-33F8-47F9-BA4A-E07B798AEB35}" type="slidenum">
              <a:rPr lang="it-IT" altLang="it-IT"/>
              <a:pPr>
                <a:spcBef>
                  <a:spcPct val="0"/>
                </a:spcBef>
              </a:pPr>
              <a:t>7</a:t>
            </a:fld>
            <a:endParaRPr lang="it-IT" altLang="it-IT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C64A4512-F0FD-4058-BEDA-E9E2CCF141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2113" y="693738"/>
            <a:ext cx="6072187" cy="3416300"/>
          </a:xfrm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DCF4D585-0346-402E-840C-E32DFE4BB8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</p:spPr>
        <p:txBody>
          <a:bodyPr/>
          <a:lstStyle/>
          <a:p>
            <a:r>
              <a:rPr lang="it-IT" altLang="it-IT"/>
              <a:t>Vediamo ora come usiamo i legami fra espressioni, funzioni e schemi logici per risolvere i problemi di base di sintesi ed analisi (da comportamento  a struttura, da struttura a comportamento)</a:t>
            </a:r>
          </a:p>
          <a:p>
            <a:endParaRPr lang="it-IT" altLang="it-IT"/>
          </a:p>
          <a:p>
            <a:r>
              <a:rPr lang="it-IT" altLang="it-IT"/>
              <a:t>Tabella della verità: scriviamo sotto funzione</a:t>
            </a:r>
          </a:p>
          <a:p>
            <a:r>
              <a:rPr lang="it-IT" altLang="it-IT"/>
              <a:t>Rete logica: schema logico</a:t>
            </a:r>
          </a:p>
        </p:txBody>
      </p:sp>
    </p:spTree>
    <p:extLst>
      <p:ext uri="{BB962C8B-B14F-4D97-AF65-F5344CB8AC3E}">
        <p14:creationId xmlns:p14="http://schemas.microsoft.com/office/powerpoint/2010/main" val="3232454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7B241B-37AE-48A4-A022-BB6B4E36F9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2834C88-1F9D-4A6B-B69F-850EAAE18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7D2AB6-1CAB-476C-B018-28569858D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5FCA-556A-4A55-BF46-7718A1FF2C4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9D4D27-7F16-4A23-B86F-412904404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1628A57-8765-4049-AA73-AC32F53F0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56E4-2B6B-4B44-A634-DDDA6D2DD3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6582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BBC362-09D4-4819-A3C5-357023A53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D173881-2D36-4E19-882D-94346D7C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31686EC-BD80-4D3F-A218-4F7DD14BA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5FCA-556A-4A55-BF46-7718A1FF2C4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D93E741-1308-40B2-BC6A-5E8288ACA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9F8DAC6-3D22-4B09-B378-B337ECA07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56E4-2B6B-4B44-A634-DDDA6D2DD3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5140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7AEEB8E-E979-42D0-B755-80AD2EF5A9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C5C1639-AA7E-4712-AC1F-A4E4353781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6736578-D4E0-43DE-AB0C-1B22B6DDE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5FCA-556A-4A55-BF46-7718A1FF2C4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CEA5F2C-C021-4E71-8806-91E5A73B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F4F062F-5F4E-4347-86A8-570F4F612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56E4-2B6B-4B44-A634-DDDA6D2DD3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681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BFA404-B7D1-436D-9B58-A56A526CD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874791-28AB-416E-937E-60F768BA5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F1B7967-B6D5-442B-A682-5284DFB8F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5FCA-556A-4A55-BF46-7718A1FF2C4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8C66AAE-49F7-4CC8-9D4E-FF2131A24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425CFAC-B5B9-4E7C-A15D-A776C3AF6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56E4-2B6B-4B44-A634-DDDA6D2DD3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36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EAC932-B378-4307-B392-55A4D1344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01FB347-A243-4684-A162-F06F1D21C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478AD18-370C-4178-A399-7D5C70CDC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5FCA-556A-4A55-BF46-7718A1FF2C4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614F3B-5D1D-4AD0-8B29-DF38649FE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C61856-9D10-4EDD-BC5A-AB888F6D6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56E4-2B6B-4B44-A634-DDDA6D2DD3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6706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6ED655-5E4F-4D76-A595-188A39D12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327C50-B564-4A93-8C90-47B2B4ED96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8EF1FC2-6447-4262-9C30-EFC764670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0B9C987-1527-4017-87D4-A8B291877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5FCA-556A-4A55-BF46-7718A1FF2C4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74F0555-C745-4616-BC8A-426C09B70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817B7EB-174C-4189-89D0-6809B3DDA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56E4-2B6B-4B44-A634-DDDA6D2DD3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8750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FB0D74-4651-4B30-8C4D-9CC64E744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AD4922D-9DE4-4423-AA96-9B0751C6C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7A04BE8-A021-4307-A2DD-97E6E146A2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6CD39F5-74DF-4063-8C19-D8EDAE2BD8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13981AF-7434-4046-AC69-27763BA0FD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AA44960-A6A0-459C-840A-AB90BF37C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5FCA-556A-4A55-BF46-7718A1FF2C4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02BE37A-D633-4B11-8234-7AF759580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1C46A19-8780-4902-8CA2-5DBF276AB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56E4-2B6B-4B44-A634-DDDA6D2DD3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3654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85CBFB-59A1-4A93-B05D-F9DC50AD5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18022B4-1DE8-4B67-B0DB-5722D3FB5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5FCA-556A-4A55-BF46-7718A1FF2C4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FC12C83-380F-48C6-8AA2-BBB3A5B4D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3E7029B-94D9-4DB4-A6C6-F7B405637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56E4-2B6B-4B44-A634-DDDA6D2DD3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5578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C54A695-0EFA-4C42-99FA-E01AA2266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5FCA-556A-4A55-BF46-7718A1FF2C4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CF9EB85-4304-44A5-8836-8C7EB66E4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5E426A0-A212-437A-9A80-8B57D708F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56E4-2B6B-4B44-A634-DDDA6D2DD3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180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560B37-368B-4C7A-ACE9-97818BB09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DA871E-642A-4206-A5D4-8FA5C441C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045625A-40F3-4B05-B9FF-6ACEB32995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CFF48B1-6F5E-46FC-A7D6-D5C685F29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5FCA-556A-4A55-BF46-7718A1FF2C4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9B1D041-DFFF-444B-B28B-F0CE8BD49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DDF8DC6-B80D-4E4F-909D-AA89CA840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56E4-2B6B-4B44-A634-DDDA6D2DD3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428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847F76-E29A-41F9-84A9-7890972E3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C639643-653C-49FA-A9D6-9FE39AAE79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5032227-7F3C-441D-B817-EDD669216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56FD839-4E61-4FBE-90DE-0553ED594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5FCA-556A-4A55-BF46-7718A1FF2C4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A22A4A9-90BB-4F8A-A918-44A3E6DCE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BDE55C3-1F5B-4CA0-9E55-20EF2AF77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56E4-2B6B-4B44-A634-DDDA6D2DD3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7969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9407DA9-0F21-4FBE-A745-75EA572E1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1C58389-6998-4BEF-9906-870023728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20BC33D-19D1-4390-A129-56E8C01DE9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65FCA-556A-4A55-BF46-7718A1FF2C4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212F0E-BE1D-47A5-A2E4-B03F7D7BEE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811B30F-A0AA-4D91-83CF-812A3BA1D7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856E4-2B6B-4B44-A634-DDDA6D2DD3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8668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7D8306-1593-4297-B3EF-E154F1C255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Reti combinatorie:</a:t>
            </a:r>
            <a:br>
              <a:rPr lang="it-IT" dirty="0"/>
            </a:br>
            <a:r>
              <a:rPr lang="it-IT" dirty="0"/>
              <a:t>richiami sull’introduzione svolta nelle lezioni precedenti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F8FE347-95E9-4EB7-9F8F-4E47164E9F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1564" y="4371831"/>
            <a:ext cx="6268872" cy="523165"/>
          </a:xfrm>
        </p:spPr>
        <p:txBody>
          <a:bodyPr/>
          <a:lstStyle/>
          <a:p>
            <a:r>
              <a:rPr lang="it-IT" dirty="0"/>
              <a:t>1 ottobre 2024</a:t>
            </a:r>
          </a:p>
        </p:txBody>
      </p:sp>
    </p:spTree>
    <p:extLst>
      <p:ext uri="{BB962C8B-B14F-4D97-AF65-F5344CB8AC3E}">
        <p14:creationId xmlns:p14="http://schemas.microsoft.com/office/powerpoint/2010/main" val="3867306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BC17D5-8C01-4C5A-A3DC-4736AFF52DE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2DF92A9-0DD6-49B4-B6C9-1E8BA4D80B30}" type="datetime1">
              <a:rPr lang="en-US" smtClean="0"/>
              <a:pPr>
                <a:defRPr/>
              </a:pPr>
              <a:t>9/30/2024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8C0967E-DBD0-45CB-835D-4B3584A57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Reti Combinatorie</a:t>
            </a:r>
          </a:p>
        </p:txBody>
      </p:sp>
      <p:sp>
        <p:nvSpPr>
          <p:cNvPr id="5126" name="Segnaposto numero diapositiva 5">
            <a:extLst>
              <a:ext uri="{FF2B5EF4-FFF2-40B4-BE49-F238E27FC236}">
                <a16:creationId xmlns:a16="http://schemas.microsoft.com/office/drawing/2014/main" id="{B154ECDC-AF10-4CC3-8D3F-9E3E9F050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2FF98D-E4BC-4C69-A136-B3F4A6E488AB}" type="slidenum">
              <a:rPr lang="en-US" altLang="it-IT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it-IT" sz="1400"/>
          </a:p>
        </p:txBody>
      </p:sp>
      <p:pic>
        <p:nvPicPr>
          <p:cNvPr id="5127" name="Immagine 6">
            <a:extLst>
              <a:ext uri="{FF2B5EF4-FFF2-40B4-BE49-F238E27FC236}">
                <a16:creationId xmlns:a16="http://schemas.microsoft.com/office/drawing/2014/main" id="{B4FBA18D-F9CA-49DB-8FF8-6493C5D83A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80" t="14879" r="11263" b="11623"/>
          <a:stretch>
            <a:fillRect/>
          </a:stretch>
        </p:blipFill>
        <p:spPr bwMode="auto">
          <a:xfrm>
            <a:off x="1992314" y="201614"/>
            <a:ext cx="8066087" cy="590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CasellaDiTesto 7">
            <a:extLst>
              <a:ext uri="{FF2B5EF4-FFF2-40B4-BE49-F238E27FC236}">
                <a16:creationId xmlns:a16="http://schemas.microsoft.com/office/drawing/2014/main" id="{35E8676D-84B5-4BF6-A7C5-F8285E603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6614" y="5040313"/>
            <a:ext cx="4981575" cy="671512"/>
          </a:xfrm>
          <a:prstGeom prst="rect">
            <a:avLst/>
          </a:prstGeom>
          <a:solidFill>
            <a:srgbClr val="33CC33"/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tIns="118800" bIns="11880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/>
              <a:t>Macchine Digitali e Reti Logiche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4">
            <a:extLst>
              <a:ext uri="{FF2B5EF4-FFF2-40B4-BE49-F238E27FC236}">
                <a16:creationId xmlns:a16="http://schemas.microsoft.com/office/drawing/2014/main" id="{7AC8B873-87F1-4488-B497-5F51E3FD0F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838200"/>
          </a:xfrm>
        </p:spPr>
        <p:txBody>
          <a:bodyPr/>
          <a:lstStyle/>
          <a:p>
            <a:r>
              <a:rPr lang="it-IT" altLang="it-IT" sz="4000" b="1" dirty="0">
                <a:solidFill>
                  <a:srgbClr val="0070C0"/>
                </a:solidFill>
              </a:rPr>
              <a:t>Analisi &amp; Sintesi  </a:t>
            </a:r>
          </a:p>
        </p:txBody>
      </p:sp>
      <p:grpSp>
        <p:nvGrpSpPr>
          <p:cNvPr id="9219" name="Group 15">
            <a:extLst>
              <a:ext uri="{FF2B5EF4-FFF2-40B4-BE49-F238E27FC236}">
                <a16:creationId xmlns:a16="http://schemas.microsoft.com/office/drawing/2014/main" id="{1BCD6224-58D1-45FA-BEB0-8C84F668700A}"/>
              </a:ext>
            </a:extLst>
          </p:cNvPr>
          <p:cNvGrpSpPr>
            <a:grpSpLocks/>
          </p:cNvGrpSpPr>
          <p:nvPr/>
        </p:nvGrpSpPr>
        <p:grpSpPr bwMode="auto">
          <a:xfrm>
            <a:off x="2603500" y="990600"/>
            <a:ext cx="1943100" cy="4940300"/>
            <a:chOff x="384" y="1016"/>
            <a:chExt cx="1224" cy="3112"/>
          </a:xfrm>
        </p:grpSpPr>
        <p:grpSp>
          <p:nvGrpSpPr>
            <p:cNvPr id="9241" name="Group 16">
              <a:extLst>
                <a:ext uri="{FF2B5EF4-FFF2-40B4-BE49-F238E27FC236}">
                  <a16:creationId xmlns:a16="http://schemas.microsoft.com/office/drawing/2014/main" id="{1B7B3955-D719-43FC-8318-051B179812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" y="1016"/>
              <a:ext cx="901" cy="3112"/>
              <a:chOff x="384" y="1016"/>
              <a:chExt cx="901" cy="3112"/>
            </a:xfrm>
          </p:grpSpPr>
          <p:sp>
            <p:nvSpPr>
              <p:cNvPr id="9247" name="Line 17">
                <a:extLst>
                  <a:ext uri="{FF2B5EF4-FFF2-40B4-BE49-F238E27FC236}">
                    <a16:creationId xmlns:a16="http://schemas.microsoft.com/office/drawing/2014/main" id="{5791502D-CAA9-45EF-BF63-73210F6709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" y="1304"/>
                <a:ext cx="0" cy="28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48" name="Text Box 18">
                <a:extLst>
                  <a:ext uri="{FF2B5EF4-FFF2-40B4-BE49-F238E27FC236}">
                    <a16:creationId xmlns:a16="http://schemas.microsoft.com/office/drawing/2014/main" id="{A1DE96AE-DADA-4E9E-BFC0-5585EA1482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" y="1016"/>
                <a:ext cx="901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defTabSz="7620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7620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7620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7620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7620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7620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7620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7620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7620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it-IT" altLang="it-IT"/>
                  <a:t>astrazione</a:t>
                </a:r>
              </a:p>
            </p:txBody>
          </p:sp>
        </p:grpSp>
        <p:grpSp>
          <p:nvGrpSpPr>
            <p:cNvPr id="9242" name="Group 19">
              <a:extLst>
                <a:ext uri="{FF2B5EF4-FFF2-40B4-BE49-F238E27FC236}">
                  <a16:creationId xmlns:a16="http://schemas.microsoft.com/office/drawing/2014/main" id="{D4DD6658-428E-434B-BC37-03FDDC5B1D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" y="1440"/>
              <a:ext cx="1224" cy="1160"/>
              <a:chOff x="384" y="1440"/>
              <a:chExt cx="1224" cy="1160"/>
            </a:xfrm>
          </p:grpSpPr>
          <p:grpSp>
            <p:nvGrpSpPr>
              <p:cNvPr id="9243" name="Group 20">
                <a:extLst>
                  <a:ext uri="{FF2B5EF4-FFF2-40B4-BE49-F238E27FC236}">
                    <a16:creationId xmlns:a16="http://schemas.microsoft.com/office/drawing/2014/main" id="{3A643CE1-9975-4F51-98CB-6275208BB16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4" y="1688"/>
                <a:ext cx="958" cy="912"/>
                <a:chOff x="384" y="1248"/>
                <a:chExt cx="958" cy="912"/>
              </a:xfrm>
            </p:grpSpPr>
            <p:graphicFrame>
              <p:nvGraphicFramePr>
                <p:cNvPr id="9245" name="Object 21">
                  <a:extLst>
                    <a:ext uri="{FF2B5EF4-FFF2-40B4-BE49-F238E27FC236}">
                      <a16:creationId xmlns:a16="http://schemas.microsoft.com/office/drawing/2014/main" id="{053325AB-4CC1-4952-99CC-9CBDD4F77A8A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595" y="1248"/>
                <a:ext cx="747" cy="9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36" name="ClipArt" r:id="rId4" imgW="1874960" imgH="2288198" progId="MS_ClipArt_Gallery.2">
                        <p:embed/>
                      </p:oleObj>
                    </mc:Choice>
                    <mc:Fallback>
                      <p:oleObj name="ClipArt" r:id="rId4" imgW="1874960" imgH="2288198" progId="MS_ClipArt_Gallery.2">
                        <p:embed/>
                        <p:pic>
                          <p:nvPicPr>
                            <p:cNvPr id="9245" name="Object 21">
                              <a:extLst>
                                <a:ext uri="{FF2B5EF4-FFF2-40B4-BE49-F238E27FC236}">
                                  <a16:creationId xmlns:a16="http://schemas.microsoft.com/office/drawing/2014/main" id="{053325AB-4CC1-4952-99CC-9CBDD4F77A8A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95" y="1248"/>
                              <a:ext cx="747" cy="91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9246" name="Line 22">
                  <a:extLst>
                    <a:ext uri="{FF2B5EF4-FFF2-40B4-BE49-F238E27FC236}">
                      <a16:creationId xmlns:a16="http://schemas.microsoft.com/office/drawing/2014/main" id="{0A3AAA51-80B3-4FA3-85A3-8AD09A28BE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84" y="2160"/>
                  <a:ext cx="705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9244" name="AutoShape 23">
                <a:extLst>
                  <a:ext uri="{FF2B5EF4-FFF2-40B4-BE49-F238E27FC236}">
                    <a16:creationId xmlns:a16="http://schemas.microsoft.com/office/drawing/2014/main" id="{522FAA17-8157-43E6-AB46-08CD7F63A8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1440"/>
                <a:ext cx="552" cy="248"/>
              </a:xfrm>
              <a:prstGeom prst="wedgeEllipseCallout">
                <a:avLst>
                  <a:gd name="adj1" fmla="val -73370"/>
                  <a:gd name="adj2" fmla="val 121773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defTabSz="7620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7620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7620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7620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7620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7620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7620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7620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7620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it-IT" altLang="it-IT" sz="2000"/>
                  <a:t>cosa fa</a:t>
                </a:r>
              </a:p>
            </p:txBody>
          </p:sp>
        </p:grpSp>
      </p:grpSp>
      <p:grpSp>
        <p:nvGrpSpPr>
          <p:cNvPr id="9220" name="Group 2">
            <a:extLst>
              <a:ext uri="{FF2B5EF4-FFF2-40B4-BE49-F238E27FC236}">
                <a16:creationId xmlns:a16="http://schemas.microsoft.com/office/drawing/2014/main" id="{9CCFBEC4-A1B9-4075-A807-4AD504B4CA34}"/>
              </a:ext>
            </a:extLst>
          </p:cNvPr>
          <p:cNvGrpSpPr>
            <a:grpSpLocks/>
          </p:cNvGrpSpPr>
          <p:nvPr/>
        </p:nvGrpSpPr>
        <p:grpSpPr bwMode="auto">
          <a:xfrm>
            <a:off x="4584700" y="4495800"/>
            <a:ext cx="4025900" cy="1435100"/>
            <a:chOff x="1632" y="3224"/>
            <a:chExt cx="2536" cy="904"/>
          </a:xfrm>
        </p:grpSpPr>
        <p:sp>
          <p:nvSpPr>
            <p:cNvPr id="9239" name="Rectangle 3">
              <a:extLst>
                <a:ext uri="{FF2B5EF4-FFF2-40B4-BE49-F238E27FC236}">
                  <a16:creationId xmlns:a16="http://schemas.microsoft.com/office/drawing/2014/main" id="{9B65A28F-4A2C-44C3-928A-7C5961602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224"/>
              <a:ext cx="2536" cy="904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it-IT" altLang="it-IT" sz="3200"/>
            </a:p>
          </p:txBody>
        </p:sp>
        <p:sp>
          <p:nvSpPr>
            <p:cNvPr id="9240" name="Rectangle 4">
              <a:extLst>
                <a:ext uri="{FF2B5EF4-FFF2-40B4-BE49-F238E27FC236}">
                  <a16:creationId xmlns:a16="http://schemas.microsoft.com/office/drawing/2014/main" id="{AFBBCA19-ECC2-4089-A2F9-81619D91C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6" y="3360"/>
              <a:ext cx="2512" cy="64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/>
                <a:t>Descrizione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/>
                <a:t>della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/>
                <a:t>STRUTTURA</a:t>
              </a:r>
            </a:p>
          </p:txBody>
        </p:sp>
      </p:grpSp>
      <p:grpSp>
        <p:nvGrpSpPr>
          <p:cNvPr id="40966" name="Group 5">
            <a:extLst>
              <a:ext uri="{FF2B5EF4-FFF2-40B4-BE49-F238E27FC236}">
                <a16:creationId xmlns:a16="http://schemas.microsoft.com/office/drawing/2014/main" id="{1498B97A-7EB5-4761-BC7A-9525C875EA0B}"/>
              </a:ext>
            </a:extLst>
          </p:cNvPr>
          <p:cNvGrpSpPr>
            <a:grpSpLocks/>
          </p:cNvGrpSpPr>
          <p:nvPr/>
        </p:nvGrpSpPr>
        <p:grpSpPr bwMode="auto">
          <a:xfrm>
            <a:off x="4546600" y="1981200"/>
            <a:ext cx="4025900" cy="1435100"/>
            <a:chOff x="1608" y="1640"/>
            <a:chExt cx="2536" cy="904"/>
          </a:xfrm>
          <a:solidFill>
            <a:srgbClr val="00FF00"/>
          </a:solidFill>
        </p:grpSpPr>
        <p:sp>
          <p:nvSpPr>
            <p:cNvPr id="40984" name="Rectangle 6">
              <a:extLst>
                <a:ext uri="{FF2B5EF4-FFF2-40B4-BE49-F238E27FC236}">
                  <a16:creationId xmlns:a16="http://schemas.microsoft.com/office/drawing/2014/main" id="{EE65DEA4-93C5-4388-B62E-863881871D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8" y="1640"/>
              <a:ext cx="2536" cy="90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it-IT" altLang="it-IT">
                <a:cs typeface="Arial" charset="0"/>
              </a:endParaRPr>
            </a:p>
          </p:txBody>
        </p:sp>
        <p:sp>
          <p:nvSpPr>
            <p:cNvPr id="40985" name="Rectangle 7">
              <a:extLst>
                <a:ext uri="{FF2B5EF4-FFF2-40B4-BE49-F238E27FC236}">
                  <a16:creationId xmlns:a16="http://schemas.microsoft.com/office/drawing/2014/main" id="{B3356B36-A69C-433C-9D60-92237E3763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1688"/>
              <a:ext cx="2512" cy="83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algn="l" defTabSz="7620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defTabSz="7620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defTabSz="762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defTabSz="7620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defTabSz="7620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000">
                  <a:cs typeface="Arial" charset="0"/>
                </a:rPr>
                <a:t>Descrizione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000">
                  <a:cs typeface="Arial" charset="0"/>
                </a:rPr>
                <a:t>del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000">
                  <a:cs typeface="Arial" charset="0"/>
                </a:rPr>
                <a:t>COMPORTAMENTO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it-IT" altLang="it-IT" sz="2000" i="1">
                <a:cs typeface="Arial" charset="0"/>
              </a:endParaRPr>
            </a:p>
          </p:txBody>
        </p:sp>
      </p:grpSp>
      <p:grpSp>
        <p:nvGrpSpPr>
          <p:cNvPr id="9222" name="Group 8">
            <a:extLst>
              <a:ext uri="{FF2B5EF4-FFF2-40B4-BE49-F238E27FC236}">
                <a16:creationId xmlns:a16="http://schemas.microsoft.com/office/drawing/2014/main" id="{8E861A54-CE1F-47B4-8789-62F5B7DBF1B6}"/>
              </a:ext>
            </a:extLst>
          </p:cNvPr>
          <p:cNvGrpSpPr>
            <a:grpSpLocks/>
          </p:cNvGrpSpPr>
          <p:nvPr/>
        </p:nvGrpSpPr>
        <p:grpSpPr bwMode="auto">
          <a:xfrm>
            <a:off x="5175252" y="3448050"/>
            <a:ext cx="1509713" cy="1016000"/>
            <a:chOff x="2004" y="2564"/>
            <a:chExt cx="951" cy="640"/>
          </a:xfrm>
        </p:grpSpPr>
        <p:sp>
          <p:nvSpPr>
            <p:cNvPr id="9237" name="AutoShape 9">
              <a:extLst>
                <a:ext uri="{FF2B5EF4-FFF2-40B4-BE49-F238E27FC236}">
                  <a16:creationId xmlns:a16="http://schemas.microsoft.com/office/drawing/2014/main" id="{AF78808D-82A6-49E7-ABAA-791EA44BF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4" y="2564"/>
              <a:ext cx="544" cy="640"/>
            </a:xfrm>
            <a:prstGeom prst="downArrow">
              <a:avLst>
                <a:gd name="adj1" fmla="val 50000"/>
                <a:gd name="adj2" fmla="val 58829"/>
              </a:avLst>
            </a:prstGeom>
            <a:solidFill>
              <a:schemeClr val="bg1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it-IT" altLang="it-IT" sz="3200"/>
            </a:p>
          </p:txBody>
        </p:sp>
        <p:sp>
          <p:nvSpPr>
            <p:cNvPr id="9238" name="Rectangle 10">
              <a:extLst>
                <a:ext uri="{FF2B5EF4-FFF2-40B4-BE49-F238E27FC236}">
                  <a16:creationId xmlns:a16="http://schemas.microsoft.com/office/drawing/2014/main" id="{235FCB51-2D66-47B7-BD66-3BC526D04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600"/>
              <a:ext cx="55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/>
                <a:t>Sintesi</a:t>
              </a:r>
            </a:p>
          </p:txBody>
        </p:sp>
      </p:grpSp>
      <p:grpSp>
        <p:nvGrpSpPr>
          <p:cNvPr id="9223" name="Group 11">
            <a:extLst>
              <a:ext uri="{FF2B5EF4-FFF2-40B4-BE49-F238E27FC236}">
                <a16:creationId xmlns:a16="http://schemas.microsoft.com/office/drawing/2014/main" id="{539F984C-E7B3-4878-8E00-49B6E764F30D}"/>
              </a:ext>
            </a:extLst>
          </p:cNvPr>
          <p:cNvGrpSpPr>
            <a:grpSpLocks/>
          </p:cNvGrpSpPr>
          <p:nvPr/>
        </p:nvGrpSpPr>
        <p:grpSpPr bwMode="auto">
          <a:xfrm>
            <a:off x="6375400" y="3448051"/>
            <a:ext cx="1568450" cy="1019175"/>
            <a:chOff x="2760" y="2564"/>
            <a:chExt cx="988" cy="642"/>
          </a:xfrm>
        </p:grpSpPr>
        <p:sp>
          <p:nvSpPr>
            <p:cNvPr id="9235" name="AutoShape 12">
              <a:extLst>
                <a:ext uri="{FF2B5EF4-FFF2-40B4-BE49-F238E27FC236}">
                  <a16:creationId xmlns:a16="http://schemas.microsoft.com/office/drawing/2014/main" id="{21961F08-C2D3-4994-8E3C-B6CA8BC90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4" y="2564"/>
              <a:ext cx="544" cy="640"/>
            </a:xfrm>
            <a:prstGeom prst="upArrow">
              <a:avLst>
                <a:gd name="adj1" fmla="val 50000"/>
                <a:gd name="adj2" fmla="val 58818"/>
              </a:avLst>
            </a:prstGeom>
            <a:solidFill>
              <a:schemeClr val="bg1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it-IT" altLang="it-IT" sz="3200"/>
            </a:p>
          </p:txBody>
        </p:sp>
        <p:sp>
          <p:nvSpPr>
            <p:cNvPr id="9236" name="Rectangle 13">
              <a:extLst>
                <a:ext uri="{FF2B5EF4-FFF2-40B4-BE49-F238E27FC236}">
                  <a16:creationId xmlns:a16="http://schemas.microsoft.com/office/drawing/2014/main" id="{60575A56-ABDF-4A0D-ADE8-903D0C6C9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954"/>
              <a:ext cx="58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/>
                <a:t>Analisi</a:t>
              </a:r>
            </a:p>
          </p:txBody>
        </p:sp>
      </p:grpSp>
      <p:grpSp>
        <p:nvGrpSpPr>
          <p:cNvPr id="9224" name="Group 24">
            <a:extLst>
              <a:ext uri="{FF2B5EF4-FFF2-40B4-BE49-F238E27FC236}">
                <a16:creationId xmlns:a16="http://schemas.microsoft.com/office/drawing/2014/main" id="{071976F4-798B-4F01-B425-C6C4540E3AA8}"/>
              </a:ext>
            </a:extLst>
          </p:cNvPr>
          <p:cNvGrpSpPr>
            <a:grpSpLocks/>
          </p:cNvGrpSpPr>
          <p:nvPr/>
        </p:nvGrpSpPr>
        <p:grpSpPr bwMode="auto">
          <a:xfrm>
            <a:off x="2603500" y="3902076"/>
            <a:ext cx="1943100" cy="2028825"/>
            <a:chOff x="384" y="2850"/>
            <a:chExt cx="1224" cy="1278"/>
          </a:xfrm>
        </p:grpSpPr>
        <p:grpSp>
          <p:nvGrpSpPr>
            <p:cNvPr id="9231" name="Group 25">
              <a:extLst>
                <a:ext uri="{FF2B5EF4-FFF2-40B4-BE49-F238E27FC236}">
                  <a16:creationId xmlns:a16="http://schemas.microsoft.com/office/drawing/2014/main" id="{64970F3D-0F63-440B-82A9-3082A9AD0D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" y="3216"/>
              <a:ext cx="958" cy="912"/>
              <a:chOff x="384" y="2776"/>
              <a:chExt cx="958" cy="912"/>
            </a:xfrm>
          </p:grpSpPr>
          <p:graphicFrame>
            <p:nvGraphicFramePr>
              <p:cNvPr id="9233" name="Object 26">
                <a:extLst>
                  <a:ext uri="{FF2B5EF4-FFF2-40B4-BE49-F238E27FC236}">
                    <a16:creationId xmlns:a16="http://schemas.microsoft.com/office/drawing/2014/main" id="{11A0A073-3954-4C00-A34A-09F8C4BF3C99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595" y="2776"/>
              <a:ext cx="747" cy="9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7" name="ClipArt" r:id="rId6" imgW="1874960" imgH="2288198" progId="MS_ClipArt_Gallery.2">
                      <p:embed/>
                    </p:oleObj>
                  </mc:Choice>
                  <mc:Fallback>
                    <p:oleObj name="ClipArt" r:id="rId6" imgW="1874960" imgH="2288198" progId="MS_ClipArt_Gallery.2">
                      <p:embed/>
                      <p:pic>
                        <p:nvPicPr>
                          <p:cNvPr id="9233" name="Object 26">
                            <a:extLst>
                              <a:ext uri="{FF2B5EF4-FFF2-40B4-BE49-F238E27FC236}">
                                <a16:creationId xmlns:a16="http://schemas.microsoft.com/office/drawing/2014/main" id="{11A0A073-3954-4C00-A34A-09F8C4BF3C99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95" y="2776"/>
                            <a:ext cx="747" cy="9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234" name="Line 27">
                <a:extLst>
                  <a:ext uri="{FF2B5EF4-FFF2-40B4-BE49-F238E27FC236}">
                    <a16:creationId xmlns:a16="http://schemas.microsoft.com/office/drawing/2014/main" id="{0BCF49ED-5259-49D0-935C-0A7F36B764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4" y="3688"/>
                <a:ext cx="705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9232" name="AutoShape 28">
              <a:extLst>
                <a:ext uri="{FF2B5EF4-FFF2-40B4-BE49-F238E27FC236}">
                  <a16:creationId xmlns:a16="http://schemas.microsoft.com/office/drawing/2014/main" id="{A55D3799-C8DA-457C-881F-FA8A34FBD3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850"/>
              <a:ext cx="696" cy="354"/>
            </a:xfrm>
            <a:prstGeom prst="wedgeEllipseCallout">
              <a:avLst>
                <a:gd name="adj1" fmla="val -43245"/>
                <a:gd name="adj2" fmla="val 9463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762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/>
                <a:t>come è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/>
                <a:t>fatta</a:t>
              </a:r>
            </a:p>
          </p:txBody>
        </p:sp>
      </p:grpSp>
      <p:sp>
        <p:nvSpPr>
          <p:cNvPr id="9225" name="AutoShape 29">
            <a:extLst>
              <a:ext uri="{FF2B5EF4-FFF2-40B4-BE49-F238E27FC236}">
                <a16:creationId xmlns:a16="http://schemas.microsoft.com/office/drawing/2014/main" id="{8CC47197-7FD2-402D-A21B-2272DBBAF72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732838" y="3163888"/>
            <a:ext cx="1727200" cy="1368425"/>
          </a:xfrm>
          <a:prstGeom prst="cloudCallout">
            <a:avLst>
              <a:gd name="adj1" fmla="val 88329"/>
              <a:gd name="adj2" fmla="val 8186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it-IT" sz="1400"/>
          </a:p>
        </p:txBody>
      </p:sp>
      <p:sp>
        <p:nvSpPr>
          <p:cNvPr id="9226" name="AutoShape 30">
            <a:extLst>
              <a:ext uri="{FF2B5EF4-FFF2-40B4-BE49-F238E27FC236}">
                <a16:creationId xmlns:a16="http://schemas.microsoft.com/office/drawing/2014/main" id="{9F087D2C-3E07-413C-AE36-C4CBD970CC1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732838" y="3163888"/>
            <a:ext cx="1727200" cy="1368425"/>
          </a:xfrm>
          <a:prstGeom prst="cloudCallout">
            <a:avLst>
              <a:gd name="adj1" fmla="val -89431"/>
              <a:gd name="adj2" fmla="val 8338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it-IT" sz="1400"/>
          </a:p>
        </p:txBody>
      </p:sp>
      <p:sp>
        <p:nvSpPr>
          <p:cNvPr id="9227" name="Text Box 31">
            <a:extLst>
              <a:ext uri="{FF2B5EF4-FFF2-40B4-BE49-F238E27FC236}">
                <a16:creationId xmlns:a16="http://schemas.microsoft.com/office/drawing/2014/main" id="{B91E32C6-44CB-47DF-8B9F-19AE42B74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5563" y="3603626"/>
            <a:ext cx="1301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000">
                <a:solidFill>
                  <a:srgbClr val="000066"/>
                </a:solidFill>
                <a:latin typeface="Comic Sans MS" panose="030F0702030302020204" pitchFamily="66" charset="0"/>
              </a:rPr>
              <a:t>Macchina</a:t>
            </a:r>
            <a:br>
              <a:rPr lang="it-IT" altLang="it-IT" sz="2000">
                <a:solidFill>
                  <a:srgbClr val="000066"/>
                </a:solidFill>
                <a:latin typeface="Comic Sans MS" panose="030F0702030302020204" pitchFamily="66" charset="0"/>
              </a:rPr>
            </a:br>
            <a:r>
              <a:rPr lang="it-IT" altLang="it-IT" sz="2000">
                <a:solidFill>
                  <a:srgbClr val="000066"/>
                </a:solidFill>
                <a:latin typeface="Comic Sans MS" panose="030F0702030302020204" pitchFamily="66" charset="0"/>
              </a:rPr>
              <a:t>digitale</a:t>
            </a:r>
          </a:p>
        </p:txBody>
      </p:sp>
      <p:sp>
        <p:nvSpPr>
          <p:cNvPr id="9228" name="Rectangle 32">
            <a:extLst>
              <a:ext uri="{FF2B5EF4-FFF2-40B4-BE49-F238E27FC236}">
                <a16:creationId xmlns:a16="http://schemas.microsoft.com/office/drawing/2014/main" id="{5601DC3B-C045-4C7B-8F05-81F9F9688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5689" y="3795713"/>
            <a:ext cx="6556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600">
                <a:solidFill>
                  <a:srgbClr val="FF0000"/>
                </a:solidFill>
                <a:latin typeface="Comic Sans MS" panose="030F0702030302020204" pitchFamily="66" charset="0"/>
              </a:rPr>
              <a:t>esito</a:t>
            </a:r>
          </a:p>
        </p:txBody>
      </p:sp>
      <p:sp>
        <p:nvSpPr>
          <p:cNvPr id="9229" name="Rectangle 33">
            <a:extLst>
              <a:ext uri="{FF2B5EF4-FFF2-40B4-BE49-F238E27FC236}">
                <a16:creationId xmlns:a16="http://schemas.microsoft.com/office/drawing/2014/main" id="{15CC7B3B-A62F-4166-A52F-5C304845D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3482975"/>
            <a:ext cx="869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600">
                <a:solidFill>
                  <a:srgbClr val="FF0000"/>
                </a:solidFill>
                <a:latin typeface="Comic Sans MS" panose="030F0702030302020204" pitchFamily="66" charset="0"/>
              </a:rPr>
              <a:t>univoco</a:t>
            </a:r>
          </a:p>
        </p:txBody>
      </p:sp>
      <p:sp>
        <p:nvSpPr>
          <p:cNvPr id="9230" name="Rectangle 34">
            <a:extLst>
              <a:ext uri="{FF2B5EF4-FFF2-40B4-BE49-F238E27FC236}">
                <a16:creationId xmlns:a16="http://schemas.microsoft.com/office/drawing/2014/main" id="{C8E7DB44-6A0B-4746-A3E2-BA4B90570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175" y="3916364"/>
            <a:ext cx="869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600">
                <a:solidFill>
                  <a:srgbClr val="FF0000"/>
                </a:solidFill>
                <a:latin typeface="Comic Sans MS" panose="030F0702030302020204" pitchFamily="66" charset="0"/>
              </a:rPr>
              <a:t>non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600">
                <a:solidFill>
                  <a:srgbClr val="FF0000"/>
                </a:solidFill>
                <a:latin typeface="Comic Sans MS" panose="030F0702030302020204" pitchFamily="66" charset="0"/>
              </a:rPr>
              <a:t>univoco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data 2">
            <a:extLst>
              <a:ext uri="{FF2B5EF4-FFF2-40B4-BE49-F238E27FC236}">
                <a16:creationId xmlns:a16="http://schemas.microsoft.com/office/drawing/2014/main" id="{ABEADCCF-8FB0-4DA5-A2F3-146FEC626C8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lnSpc>
                <a:spcPct val="110000"/>
              </a:lnSpc>
              <a:spcBef>
                <a:spcPct val="2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defRPr/>
            </a:pPr>
            <a:fld id="{9C63ED64-4874-4470-A144-E1F477C4CEBE}" type="datetime1">
              <a:rPr lang="en-US" sz="1400"/>
              <a:pPr>
                <a:lnSpc>
                  <a:spcPct val="100000"/>
                </a:lnSpc>
                <a:spcBef>
                  <a:spcPct val="0"/>
                </a:spcBef>
                <a:defRPr/>
              </a:pPr>
              <a:t>9/30/2024</a:t>
            </a:fld>
            <a:endParaRPr lang="en-US" sz="1400"/>
          </a:p>
        </p:txBody>
      </p:sp>
      <p:sp>
        <p:nvSpPr>
          <p:cNvPr id="31747" name="Segnaposto numero diapositiva 4">
            <a:extLst>
              <a:ext uri="{FF2B5EF4-FFF2-40B4-BE49-F238E27FC236}">
                <a16:creationId xmlns:a16="http://schemas.microsoft.com/office/drawing/2014/main" id="{568A5C71-AD9A-4140-A884-86EA7A9AB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8BB8EC-0B81-4EDA-999B-0CBC1462B971}" type="slidenum">
              <a:rPr lang="en-US" altLang="it-IT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it-IT" sz="1400"/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1356037B-847E-4D7C-A3B9-DC97511EF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r>
              <a:rPr lang="it-IT" altLang="it-IT"/>
              <a:t>Comportamento &amp; Struttura </a:t>
            </a:r>
            <a:br>
              <a:rPr lang="it-IT" altLang="it-IT"/>
            </a:br>
            <a:r>
              <a:rPr lang="it-IT" altLang="it-IT"/>
              <a:t>di una rete logica combinatoria </a:t>
            </a:r>
          </a:p>
        </p:txBody>
      </p:sp>
      <p:sp>
        <p:nvSpPr>
          <p:cNvPr id="46083" name="AutoShape 3">
            <a:extLst>
              <a:ext uri="{FF2B5EF4-FFF2-40B4-BE49-F238E27FC236}">
                <a16:creationId xmlns:a16="http://schemas.microsoft.com/office/drawing/2014/main" id="{AFD46ADF-25D4-4611-A728-84A3EF5A1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1" y="4206876"/>
            <a:ext cx="1744663" cy="593725"/>
          </a:xfrm>
          <a:prstGeom prst="chevron">
            <a:avLst>
              <a:gd name="adj" fmla="val 7346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 b="1"/>
              <a:t>    sintesi</a:t>
            </a:r>
          </a:p>
        </p:txBody>
      </p:sp>
      <p:sp>
        <p:nvSpPr>
          <p:cNvPr id="46084" name="AutoShape 4">
            <a:extLst>
              <a:ext uri="{FF2B5EF4-FFF2-40B4-BE49-F238E27FC236}">
                <a16:creationId xmlns:a16="http://schemas.microsoft.com/office/drawing/2014/main" id="{BA933A70-F0FE-4B94-B8B7-E527166C33F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037138" y="5214939"/>
            <a:ext cx="1744662" cy="593725"/>
          </a:xfrm>
          <a:prstGeom prst="chevron">
            <a:avLst>
              <a:gd name="adj" fmla="val 609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 b="1"/>
              <a:t>analisi  </a:t>
            </a:r>
          </a:p>
        </p:txBody>
      </p:sp>
      <p:grpSp>
        <p:nvGrpSpPr>
          <p:cNvPr id="4134" name="Group 6">
            <a:extLst>
              <a:ext uri="{FF2B5EF4-FFF2-40B4-BE49-F238E27FC236}">
                <a16:creationId xmlns:a16="http://schemas.microsoft.com/office/drawing/2014/main" id="{4CA762D5-C648-488E-9CB8-EF4CCBA12365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3203576"/>
            <a:ext cx="3295650" cy="3349625"/>
            <a:chOff x="96" y="1548"/>
            <a:chExt cx="2076" cy="2110"/>
          </a:xfrm>
          <a:solidFill>
            <a:srgbClr val="00FF00"/>
          </a:solidFill>
        </p:grpSpPr>
        <p:sp>
          <p:nvSpPr>
            <p:cNvPr id="4136" name="Rectangle 7">
              <a:extLst>
                <a:ext uri="{FF2B5EF4-FFF2-40B4-BE49-F238E27FC236}">
                  <a16:creationId xmlns:a16="http://schemas.microsoft.com/office/drawing/2014/main" id="{0ABCE4D0-DC5D-4E26-B8B2-09A5451B9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" y="2794"/>
              <a:ext cx="693" cy="52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110000"/>
                </a:lnSpc>
                <a:buFontTx/>
                <a:buNone/>
                <a:defRPr/>
              </a:pPr>
              <a:endParaRPr lang="it-IT" altLang="it-IT" sz="1600">
                <a:cs typeface="Arial" charset="0"/>
              </a:endParaRPr>
            </a:p>
          </p:txBody>
        </p:sp>
        <p:sp>
          <p:nvSpPr>
            <p:cNvPr id="4137" name="Rectangle 8">
              <a:extLst>
                <a:ext uri="{FF2B5EF4-FFF2-40B4-BE49-F238E27FC236}">
                  <a16:creationId xmlns:a16="http://schemas.microsoft.com/office/drawing/2014/main" id="{CAB8C1D6-CC8C-46B7-968C-344A1A7F35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" y="2794"/>
              <a:ext cx="840" cy="52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110000"/>
                </a:lnSpc>
                <a:buFontTx/>
                <a:buNone/>
                <a:defRPr/>
              </a:pPr>
              <a:endParaRPr lang="it-IT" altLang="it-IT" sz="1600">
                <a:cs typeface="Arial" charset="0"/>
              </a:endParaRPr>
            </a:p>
          </p:txBody>
        </p:sp>
        <p:sp>
          <p:nvSpPr>
            <p:cNvPr id="4138" name="Rectangle 9">
              <a:extLst>
                <a:ext uri="{FF2B5EF4-FFF2-40B4-BE49-F238E27FC236}">
                  <a16:creationId xmlns:a16="http://schemas.microsoft.com/office/drawing/2014/main" id="{F2E0BB0C-07FD-4D98-B511-025A3DF475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" y="1834"/>
              <a:ext cx="840" cy="1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0 0 0 ……..0</a:t>
              </a:r>
              <a:endParaRPr lang="it-IT" altLang="it-IT" sz="2000" b="1">
                <a:cs typeface="Arial" charset="0"/>
              </a:endParaRPr>
            </a:p>
          </p:txBody>
        </p:sp>
        <p:sp>
          <p:nvSpPr>
            <p:cNvPr id="4139" name="Rectangle 10">
              <a:extLst>
                <a:ext uri="{FF2B5EF4-FFF2-40B4-BE49-F238E27FC236}">
                  <a16:creationId xmlns:a16="http://schemas.microsoft.com/office/drawing/2014/main" id="{2BCFFE93-5A10-4439-8BED-888031A97F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" y="2026"/>
              <a:ext cx="840" cy="1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000" dirty="0">
                  <a:solidFill>
                    <a:srgbClr val="000000"/>
                  </a:solidFill>
                  <a:cs typeface="Arial" charset="0"/>
                </a:rPr>
                <a:t>1 0 0 ……..0</a:t>
              </a:r>
              <a:endParaRPr lang="it-IT" altLang="it-IT" sz="2000" b="1" dirty="0">
                <a:cs typeface="Arial" charset="0"/>
              </a:endParaRPr>
            </a:p>
          </p:txBody>
        </p:sp>
        <p:sp>
          <p:nvSpPr>
            <p:cNvPr id="4140" name="Rectangle 11">
              <a:extLst>
                <a:ext uri="{FF2B5EF4-FFF2-40B4-BE49-F238E27FC236}">
                  <a16:creationId xmlns:a16="http://schemas.microsoft.com/office/drawing/2014/main" id="{A7804AA0-AA86-4E30-9D21-1E7A52E341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" y="2218"/>
              <a:ext cx="840" cy="1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0 1 0 ……..0</a:t>
              </a:r>
              <a:endParaRPr lang="it-IT" altLang="it-IT" sz="2000" b="1">
                <a:cs typeface="Arial" charset="0"/>
              </a:endParaRPr>
            </a:p>
          </p:txBody>
        </p:sp>
        <p:sp>
          <p:nvSpPr>
            <p:cNvPr id="4141" name="Rectangle 12">
              <a:extLst>
                <a:ext uri="{FF2B5EF4-FFF2-40B4-BE49-F238E27FC236}">
                  <a16:creationId xmlns:a16="http://schemas.microsoft.com/office/drawing/2014/main" id="{14E01A8E-3944-439B-A51E-92DA31DB3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" y="2410"/>
              <a:ext cx="840" cy="1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1 1 0 ……..0</a:t>
              </a:r>
              <a:endParaRPr lang="it-IT" altLang="it-IT" sz="2000" b="1">
                <a:cs typeface="Arial" charset="0"/>
              </a:endParaRPr>
            </a:p>
          </p:txBody>
        </p:sp>
        <p:sp>
          <p:nvSpPr>
            <p:cNvPr id="4142" name="Rectangle 13">
              <a:extLst>
                <a:ext uri="{FF2B5EF4-FFF2-40B4-BE49-F238E27FC236}">
                  <a16:creationId xmlns:a16="http://schemas.microsoft.com/office/drawing/2014/main" id="{BAFB2D5D-4F29-431A-A7CC-087C8F2C8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" y="2602"/>
              <a:ext cx="840" cy="1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0 0 1 ……..0</a:t>
              </a:r>
              <a:endParaRPr lang="it-IT" altLang="it-IT" sz="2000" b="1">
                <a:cs typeface="Arial" charset="0"/>
              </a:endParaRPr>
            </a:p>
          </p:txBody>
        </p:sp>
        <p:sp>
          <p:nvSpPr>
            <p:cNvPr id="4143" name="Rectangle 14">
              <a:extLst>
                <a:ext uri="{FF2B5EF4-FFF2-40B4-BE49-F238E27FC236}">
                  <a16:creationId xmlns:a16="http://schemas.microsoft.com/office/drawing/2014/main" id="{5A4F078B-86AD-442D-8046-42747366E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" y="3274"/>
              <a:ext cx="840" cy="1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0 1 1 ……..1</a:t>
              </a:r>
              <a:endParaRPr lang="it-IT" altLang="it-IT" sz="2000" b="1">
                <a:cs typeface="Arial" charset="0"/>
              </a:endParaRPr>
            </a:p>
          </p:txBody>
        </p:sp>
        <p:sp>
          <p:nvSpPr>
            <p:cNvPr id="4144" name="Rectangle 15">
              <a:extLst>
                <a:ext uri="{FF2B5EF4-FFF2-40B4-BE49-F238E27FC236}">
                  <a16:creationId xmlns:a16="http://schemas.microsoft.com/office/drawing/2014/main" id="{E7F02833-F9D8-4417-AA81-2D7C85D8C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" y="3466"/>
              <a:ext cx="840" cy="1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1 1 1 ……..1</a:t>
              </a:r>
              <a:endParaRPr lang="it-IT" altLang="it-IT" sz="2000" b="1">
                <a:cs typeface="Arial" charset="0"/>
              </a:endParaRPr>
            </a:p>
          </p:txBody>
        </p:sp>
        <p:sp>
          <p:nvSpPr>
            <p:cNvPr id="4145" name="Line 16">
              <a:extLst>
                <a:ext uri="{FF2B5EF4-FFF2-40B4-BE49-F238E27FC236}">
                  <a16:creationId xmlns:a16="http://schemas.microsoft.com/office/drawing/2014/main" id="{6A46D4D9-C322-4516-BFC4-59527BF513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2890"/>
              <a:ext cx="0" cy="326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it-IT">
                <a:cs typeface="Arial" charset="0"/>
              </a:endParaRPr>
            </a:p>
          </p:txBody>
        </p:sp>
        <p:sp>
          <p:nvSpPr>
            <p:cNvPr id="4146" name="Rectangle 17">
              <a:extLst>
                <a:ext uri="{FF2B5EF4-FFF2-40B4-BE49-F238E27FC236}">
                  <a16:creationId xmlns:a16="http://schemas.microsoft.com/office/drawing/2014/main" id="{054FF03C-8C77-4D0B-981E-0E2A81B554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" y="1834"/>
              <a:ext cx="693" cy="1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0 </a:t>
              </a:r>
              <a:r>
                <a:rPr lang="it-IT" altLang="it-IT" sz="2000" i="1">
                  <a:solidFill>
                    <a:srgbClr val="000000"/>
                  </a:solidFill>
                  <a:cs typeface="Arial" charset="0"/>
                </a:rPr>
                <a:t>oppure</a:t>
              </a: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 1</a:t>
              </a:r>
              <a:endParaRPr lang="it-IT" altLang="it-IT" sz="2000" b="1">
                <a:cs typeface="Arial" charset="0"/>
              </a:endParaRPr>
            </a:p>
          </p:txBody>
        </p:sp>
        <p:sp>
          <p:nvSpPr>
            <p:cNvPr id="4147" name="Line 18">
              <a:extLst>
                <a:ext uri="{FF2B5EF4-FFF2-40B4-BE49-F238E27FC236}">
                  <a16:creationId xmlns:a16="http://schemas.microsoft.com/office/drawing/2014/main" id="{969E897A-7415-4FBA-923E-1CCE0C8BE2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7" y="2890"/>
              <a:ext cx="0" cy="326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it-IT">
                <a:cs typeface="Arial" charset="0"/>
              </a:endParaRPr>
            </a:p>
          </p:txBody>
        </p:sp>
        <p:sp>
          <p:nvSpPr>
            <p:cNvPr id="4148" name="Rectangle 19">
              <a:extLst>
                <a:ext uri="{FF2B5EF4-FFF2-40B4-BE49-F238E27FC236}">
                  <a16:creationId xmlns:a16="http://schemas.microsoft.com/office/drawing/2014/main" id="{FC230C13-98FD-4595-A5CF-2C9ACF13B8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" y="2026"/>
              <a:ext cx="693" cy="1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0 </a:t>
              </a:r>
              <a:r>
                <a:rPr lang="it-IT" altLang="it-IT" sz="2000" i="1">
                  <a:solidFill>
                    <a:srgbClr val="000000"/>
                  </a:solidFill>
                  <a:cs typeface="Arial" charset="0"/>
                </a:rPr>
                <a:t>oppure</a:t>
              </a: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 1</a:t>
              </a:r>
              <a:endParaRPr lang="it-IT" altLang="it-IT" sz="2000" b="1">
                <a:cs typeface="Arial" charset="0"/>
              </a:endParaRPr>
            </a:p>
          </p:txBody>
        </p:sp>
        <p:sp>
          <p:nvSpPr>
            <p:cNvPr id="4149" name="Rectangle 20">
              <a:extLst>
                <a:ext uri="{FF2B5EF4-FFF2-40B4-BE49-F238E27FC236}">
                  <a16:creationId xmlns:a16="http://schemas.microsoft.com/office/drawing/2014/main" id="{BEAE53B4-065D-481F-9625-D43821CDAD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" y="2218"/>
              <a:ext cx="693" cy="1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0 </a:t>
              </a:r>
              <a:r>
                <a:rPr lang="it-IT" altLang="it-IT" sz="2000" i="1">
                  <a:solidFill>
                    <a:srgbClr val="000000"/>
                  </a:solidFill>
                  <a:cs typeface="Arial" charset="0"/>
                </a:rPr>
                <a:t>oppure</a:t>
              </a: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 1</a:t>
              </a:r>
              <a:endParaRPr lang="it-IT" altLang="it-IT" sz="2000" b="1">
                <a:cs typeface="Arial" charset="0"/>
              </a:endParaRPr>
            </a:p>
          </p:txBody>
        </p:sp>
        <p:sp>
          <p:nvSpPr>
            <p:cNvPr id="4150" name="Rectangle 21">
              <a:extLst>
                <a:ext uri="{FF2B5EF4-FFF2-40B4-BE49-F238E27FC236}">
                  <a16:creationId xmlns:a16="http://schemas.microsoft.com/office/drawing/2014/main" id="{52724A79-B131-4497-8E49-FFF512F30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" y="2410"/>
              <a:ext cx="693" cy="1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0 </a:t>
              </a:r>
              <a:r>
                <a:rPr lang="it-IT" altLang="it-IT" sz="2000" i="1">
                  <a:solidFill>
                    <a:srgbClr val="000000"/>
                  </a:solidFill>
                  <a:cs typeface="Arial" charset="0"/>
                </a:rPr>
                <a:t>oppure</a:t>
              </a: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 1</a:t>
              </a:r>
              <a:endParaRPr lang="it-IT" altLang="it-IT" sz="2000" b="1">
                <a:cs typeface="Arial" charset="0"/>
              </a:endParaRPr>
            </a:p>
          </p:txBody>
        </p:sp>
        <p:sp>
          <p:nvSpPr>
            <p:cNvPr id="4151" name="Rectangle 22">
              <a:extLst>
                <a:ext uri="{FF2B5EF4-FFF2-40B4-BE49-F238E27FC236}">
                  <a16:creationId xmlns:a16="http://schemas.microsoft.com/office/drawing/2014/main" id="{66033C92-629F-4ADC-8868-7C7EF1F11B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" y="2602"/>
              <a:ext cx="693" cy="1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0 </a:t>
              </a:r>
              <a:r>
                <a:rPr lang="it-IT" altLang="it-IT" sz="2000" i="1">
                  <a:solidFill>
                    <a:srgbClr val="000000"/>
                  </a:solidFill>
                  <a:cs typeface="Arial" charset="0"/>
                </a:rPr>
                <a:t>oppure</a:t>
              </a: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 1</a:t>
              </a:r>
              <a:endParaRPr lang="it-IT" altLang="it-IT" sz="2000" b="1">
                <a:cs typeface="Arial" charset="0"/>
              </a:endParaRPr>
            </a:p>
          </p:txBody>
        </p:sp>
        <p:sp>
          <p:nvSpPr>
            <p:cNvPr id="4152" name="Rectangle 23">
              <a:extLst>
                <a:ext uri="{FF2B5EF4-FFF2-40B4-BE49-F238E27FC236}">
                  <a16:creationId xmlns:a16="http://schemas.microsoft.com/office/drawing/2014/main" id="{C8CD6D6D-122F-4837-A9B0-33154BCCED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" y="3274"/>
              <a:ext cx="693" cy="1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0 </a:t>
              </a:r>
              <a:r>
                <a:rPr lang="it-IT" altLang="it-IT" sz="2000" i="1">
                  <a:solidFill>
                    <a:srgbClr val="000000"/>
                  </a:solidFill>
                  <a:cs typeface="Arial" charset="0"/>
                </a:rPr>
                <a:t>oppure</a:t>
              </a: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 1</a:t>
              </a:r>
              <a:endParaRPr lang="it-IT" altLang="it-IT" sz="2000" b="1">
                <a:cs typeface="Arial" charset="0"/>
              </a:endParaRPr>
            </a:p>
          </p:txBody>
        </p:sp>
        <p:sp>
          <p:nvSpPr>
            <p:cNvPr id="4153" name="Rectangle 24">
              <a:extLst>
                <a:ext uri="{FF2B5EF4-FFF2-40B4-BE49-F238E27FC236}">
                  <a16:creationId xmlns:a16="http://schemas.microsoft.com/office/drawing/2014/main" id="{4F58F0F8-ED2C-4DF9-A4AF-ABCDD28452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" y="3466"/>
              <a:ext cx="693" cy="1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0 </a:t>
              </a:r>
              <a:r>
                <a:rPr lang="it-IT" altLang="it-IT" sz="2000" i="1">
                  <a:solidFill>
                    <a:srgbClr val="000000"/>
                  </a:solidFill>
                  <a:cs typeface="Arial" charset="0"/>
                </a:rPr>
                <a:t>oppure</a:t>
              </a: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 1</a:t>
              </a:r>
              <a:endParaRPr lang="it-IT" altLang="it-IT" sz="2000" b="1">
                <a:cs typeface="Arial" charset="0"/>
              </a:endParaRPr>
            </a:p>
          </p:txBody>
        </p:sp>
        <p:sp>
          <p:nvSpPr>
            <p:cNvPr id="4154" name="Line 25">
              <a:extLst>
                <a:ext uri="{FF2B5EF4-FFF2-40B4-BE49-F238E27FC236}">
                  <a16:creationId xmlns:a16="http://schemas.microsoft.com/office/drawing/2014/main" id="{66A3E644-2F3F-4C57-88F2-953110F07C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" y="1798"/>
              <a:ext cx="1875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it-IT">
                <a:cs typeface="Arial" charset="0"/>
              </a:endParaRPr>
            </a:p>
          </p:txBody>
        </p:sp>
        <p:sp>
          <p:nvSpPr>
            <p:cNvPr id="4155" name="Line 26">
              <a:extLst>
                <a:ext uri="{FF2B5EF4-FFF2-40B4-BE49-F238E27FC236}">
                  <a16:creationId xmlns:a16="http://schemas.microsoft.com/office/drawing/2014/main" id="{46DA839A-DA0B-4911-93CE-CDFC5F1CC9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2" y="1577"/>
              <a:ext cx="0" cy="2081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it-IT">
                <a:cs typeface="Arial" charset="0"/>
              </a:endParaRPr>
            </a:p>
          </p:txBody>
        </p:sp>
        <p:sp>
          <p:nvSpPr>
            <p:cNvPr id="4156" name="Text Box 27">
              <a:extLst>
                <a:ext uri="{FF2B5EF4-FFF2-40B4-BE49-F238E27FC236}">
                  <a16:creationId xmlns:a16="http://schemas.microsoft.com/office/drawing/2014/main" id="{4C4597BB-B573-4F09-9B92-850E295393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1548"/>
              <a:ext cx="929" cy="25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000" b="1">
                  <a:cs typeface="Arial" charset="0"/>
                </a:rPr>
                <a:t>x</a:t>
              </a:r>
              <a:r>
                <a:rPr lang="it-IT" altLang="it-IT" sz="2000" b="1" baseline="-25000">
                  <a:cs typeface="Arial" charset="0"/>
                </a:rPr>
                <a:t>1</a:t>
              </a:r>
              <a:r>
                <a:rPr lang="it-IT" altLang="it-IT" sz="2000" b="1">
                  <a:cs typeface="Arial" charset="0"/>
                </a:rPr>
                <a:t>x</a:t>
              </a:r>
              <a:r>
                <a:rPr lang="it-IT" altLang="it-IT" sz="2000" b="1" baseline="-25000">
                  <a:cs typeface="Arial" charset="0"/>
                </a:rPr>
                <a:t>2</a:t>
              </a:r>
              <a:r>
                <a:rPr lang="it-IT" altLang="it-IT" sz="2000" b="1">
                  <a:cs typeface="Arial" charset="0"/>
                </a:rPr>
                <a:t>x</a:t>
              </a:r>
              <a:r>
                <a:rPr lang="it-IT" altLang="it-IT" sz="2000" b="1" baseline="-25000">
                  <a:cs typeface="Arial" charset="0"/>
                </a:rPr>
                <a:t>3</a:t>
              </a:r>
              <a:r>
                <a:rPr lang="it-IT" altLang="it-IT" sz="2000" b="1">
                  <a:cs typeface="Arial" charset="0"/>
                </a:rPr>
                <a:t> … x</a:t>
              </a:r>
              <a:r>
                <a:rPr lang="it-IT" altLang="it-IT" sz="2000" b="1" baseline="-25000">
                  <a:cs typeface="Arial" charset="0"/>
                </a:rPr>
                <a:t>n </a:t>
              </a:r>
              <a:endParaRPr lang="it-IT" altLang="it-IT" sz="2000" b="1">
                <a:cs typeface="Arial" charset="0"/>
              </a:endParaRPr>
            </a:p>
          </p:txBody>
        </p:sp>
        <p:sp>
          <p:nvSpPr>
            <p:cNvPr id="4157" name="Text Box 28">
              <a:extLst>
                <a:ext uri="{FF2B5EF4-FFF2-40B4-BE49-F238E27FC236}">
                  <a16:creationId xmlns:a16="http://schemas.microsoft.com/office/drawing/2014/main" id="{6B9EFBC3-2EDC-474A-A564-047555208B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2" y="1548"/>
              <a:ext cx="1030" cy="25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000" b="1">
                  <a:cs typeface="Arial" charset="0"/>
                </a:rPr>
                <a:t>z</a:t>
              </a:r>
              <a:r>
                <a:rPr lang="it-IT" altLang="it-IT" sz="2000" b="1" baseline="-25000">
                  <a:cs typeface="Arial" charset="0"/>
                </a:rPr>
                <a:t> </a:t>
              </a:r>
              <a:r>
                <a:rPr lang="it-IT" altLang="it-IT" sz="2000" b="1">
                  <a:cs typeface="Arial" charset="0"/>
                </a:rPr>
                <a:t>= F(x</a:t>
              </a:r>
              <a:r>
                <a:rPr lang="it-IT" altLang="it-IT" sz="2000" b="1" baseline="-25000">
                  <a:cs typeface="Arial" charset="0"/>
                </a:rPr>
                <a:t>1</a:t>
              </a:r>
              <a:r>
                <a:rPr lang="it-IT" altLang="it-IT" sz="2000" b="1">
                  <a:cs typeface="Arial" charset="0"/>
                </a:rPr>
                <a:t>,.., x</a:t>
              </a:r>
              <a:r>
                <a:rPr lang="it-IT" altLang="it-IT" sz="2000" b="1" baseline="-25000">
                  <a:cs typeface="Arial" charset="0"/>
                </a:rPr>
                <a:t>n</a:t>
              </a:r>
              <a:r>
                <a:rPr lang="it-IT" altLang="it-IT" sz="2000" b="1">
                  <a:cs typeface="Arial" charset="0"/>
                </a:rPr>
                <a:t>)</a:t>
              </a:r>
              <a:endParaRPr lang="it-IT" altLang="it-IT" sz="2000" b="1">
                <a:solidFill>
                  <a:srgbClr val="FF3300"/>
                </a:solidFill>
                <a:cs typeface="Arial" charset="0"/>
              </a:endParaRPr>
            </a:p>
          </p:txBody>
        </p:sp>
      </p:grpSp>
      <p:sp>
        <p:nvSpPr>
          <p:cNvPr id="31752" name="Rectangle 29">
            <a:extLst>
              <a:ext uri="{FF2B5EF4-FFF2-40B4-BE49-F238E27FC236}">
                <a16:creationId xmlns:a16="http://schemas.microsoft.com/office/drawing/2014/main" id="{C1BA8FD2-1F41-4CD9-9DE6-4D0C266D4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316164"/>
            <a:ext cx="3151188" cy="4270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/>
              <a:t>Tabella della verità</a:t>
            </a:r>
          </a:p>
        </p:txBody>
      </p:sp>
      <p:grpSp>
        <p:nvGrpSpPr>
          <p:cNvPr id="46110" name="Group 30">
            <a:extLst>
              <a:ext uri="{FF2B5EF4-FFF2-40B4-BE49-F238E27FC236}">
                <a16:creationId xmlns:a16="http://schemas.microsoft.com/office/drawing/2014/main" id="{B1F24235-30A0-4EC1-B8C6-584F7F4E8C3A}"/>
              </a:ext>
            </a:extLst>
          </p:cNvPr>
          <p:cNvGrpSpPr>
            <a:grpSpLocks/>
          </p:cNvGrpSpPr>
          <p:nvPr/>
        </p:nvGrpSpPr>
        <p:grpSpPr bwMode="auto">
          <a:xfrm>
            <a:off x="6907214" y="2063751"/>
            <a:ext cx="3711575" cy="3943351"/>
            <a:chOff x="3374" y="1365"/>
            <a:chExt cx="2338" cy="2484"/>
          </a:xfrm>
        </p:grpSpPr>
        <p:grpSp>
          <p:nvGrpSpPr>
            <p:cNvPr id="31760" name="Group 31">
              <a:extLst>
                <a:ext uri="{FF2B5EF4-FFF2-40B4-BE49-F238E27FC236}">
                  <a16:creationId xmlns:a16="http://schemas.microsoft.com/office/drawing/2014/main" id="{B03D68F6-0880-42B1-9825-03D48318AD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74" y="2304"/>
              <a:ext cx="2338" cy="1545"/>
              <a:chOff x="2928" y="1344"/>
              <a:chExt cx="2338" cy="1545"/>
            </a:xfrm>
          </p:grpSpPr>
          <p:sp>
            <p:nvSpPr>
              <p:cNvPr id="31762" name="Text Box 32">
                <a:extLst>
                  <a:ext uri="{FF2B5EF4-FFF2-40B4-BE49-F238E27FC236}">
                    <a16:creationId xmlns:a16="http://schemas.microsoft.com/office/drawing/2014/main" id="{3DD1A345-A4D8-4ADE-9F24-D0532060F4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28" y="1344"/>
                <a:ext cx="257" cy="15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2000" b="1">
                    <a:solidFill>
                      <a:srgbClr val="FF3300"/>
                    </a:solidFill>
                  </a:rPr>
                  <a:t>x</a:t>
                </a:r>
                <a:r>
                  <a:rPr lang="it-IT" altLang="it-IT" sz="2000" b="1" baseline="-25000">
                    <a:solidFill>
                      <a:srgbClr val="FF3300"/>
                    </a:solidFill>
                  </a:rPr>
                  <a:t>1</a:t>
                </a:r>
                <a:endParaRPr lang="it-IT" altLang="it-IT" sz="2000" b="1">
                  <a:solidFill>
                    <a:srgbClr val="FF3300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2000" b="1">
                    <a:solidFill>
                      <a:srgbClr val="FF3300"/>
                    </a:solidFill>
                  </a:rPr>
                  <a:t>x</a:t>
                </a:r>
                <a:r>
                  <a:rPr lang="it-IT" altLang="it-IT" sz="2000" b="1" baseline="-25000">
                    <a:solidFill>
                      <a:srgbClr val="FF3300"/>
                    </a:solidFill>
                  </a:rPr>
                  <a:t>2</a:t>
                </a:r>
                <a:endParaRPr lang="it-IT" altLang="it-IT" sz="2000" b="1">
                  <a:solidFill>
                    <a:srgbClr val="FF3300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2000" b="1">
                  <a:solidFill>
                    <a:srgbClr val="FF3300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2000" b="1">
                    <a:solidFill>
                      <a:srgbClr val="FF3300"/>
                    </a:solidFill>
                  </a:rPr>
                  <a:t>x</a:t>
                </a:r>
                <a:r>
                  <a:rPr lang="it-IT" altLang="it-IT" sz="2000" b="1" baseline="-25000">
                    <a:solidFill>
                      <a:srgbClr val="FF3300"/>
                    </a:solidFill>
                  </a:rPr>
                  <a:t>3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2000" b="1" baseline="-25000">
                  <a:solidFill>
                    <a:srgbClr val="FF3300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2000" b="1" baseline="-25000">
                  <a:solidFill>
                    <a:srgbClr val="FF3300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2000" b="1" baseline="-25000">
                  <a:solidFill>
                    <a:srgbClr val="FF3300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2000" b="1" baseline="-25000">
                  <a:solidFill>
                    <a:srgbClr val="FF3300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2000" b="1">
                    <a:solidFill>
                      <a:srgbClr val="FF3300"/>
                    </a:solidFill>
                  </a:rPr>
                  <a:t>x</a:t>
                </a:r>
                <a:r>
                  <a:rPr lang="it-IT" altLang="it-IT" sz="2000" b="1" baseline="-25000">
                    <a:solidFill>
                      <a:srgbClr val="FF3300"/>
                    </a:solidFill>
                  </a:rPr>
                  <a:t>n</a:t>
                </a:r>
                <a:endParaRPr lang="it-IT" altLang="it-IT" sz="2000" b="1">
                  <a:solidFill>
                    <a:srgbClr val="FF3300"/>
                  </a:solidFill>
                </a:endParaRPr>
              </a:p>
            </p:txBody>
          </p:sp>
          <p:sp>
            <p:nvSpPr>
              <p:cNvPr id="31763" name="Line 33">
                <a:extLst>
                  <a:ext uri="{FF2B5EF4-FFF2-40B4-BE49-F238E27FC236}">
                    <a16:creationId xmlns:a16="http://schemas.microsoft.com/office/drawing/2014/main" id="{FF9D9531-4C17-44D6-B5C9-0E2A7CB045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79" y="2094"/>
                <a:ext cx="4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764" name="Text Box 34">
                <a:extLst>
                  <a:ext uri="{FF2B5EF4-FFF2-40B4-BE49-F238E27FC236}">
                    <a16:creationId xmlns:a16="http://schemas.microsoft.com/office/drawing/2014/main" id="{00144FB7-BEB5-4EA3-82DA-B366456208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79" y="1862"/>
                <a:ext cx="215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2000" b="1">
                    <a:solidFill>
                      <a:srgbClr val="FF3300"/>
                    </a:solidFill>
                  </a:rPr>
                  <a:t>z</a:t>
                </a:r>
                <a:r>
                  <a:rPr lang="it-IT" altLang="it-IT" sz="2000" b="1" baseline="-25000">
                    <a:solidFill>
                      <a:srgbClr val="FF3300"/>
                    </a:solidFill>
                  </a:rPr>
                  <a:t> </a:t>
                </a:r>
                <a:endParaRPr lang="it-IT" altLang="it-IT" sz="2000" b="1">
                  <a:solidFill>
                    <a:srgbClr val="FF3300"/>
                  </a:solidFill>
                </a:endParaRPr>
              </a:p>
            </p:txBody>
          </p:sp>
          <p:grpSp>
            <p:nvGrpSpPr>
              <p:cNvPr id="31765" name="Group 35">
                <a:extLst>
                  <a:ext uri="{FF2B5EF4-FFF2-40B4-BE49-F238E27FC236}">
                    <a16:creationId xmlns:a16="http://schemas.microsoft.com/office/drawing/2014/main" id="{483B105E-9824-443F-BDBF-B9CC8815783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58" y="1554"/>
                <a:ext cx="1715" cy="1231"/>
                <a:chOff x="3058" y="1554"/>
                <a:chExt cx="1715" cy="1231"/>
              </a:xfrm>
            </p:grpSpPr>
            <p:grpSp>
              <p:nvGrpSpPr>
                <p:cNvPr id="31766" name="Group 36">
                  <a:extLst>
                    <a:ext uri="{FF2B5EF4-FFF2-40B4-BE49-F238E27FC236}">
                      <a16:creationId xmlns:a16="http://schemas.microsoft.com/office/drawing/2014/main" id="{A157CD0A-8AB3-469F-949F-F1BD09AF615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058" y="1554"/>
                  <a:ext cx="1715" cy="1231"/>
                  <a:chOff x="3058" y="1554"/>
                  <a:chExt cx="1715" cy="1231"/>
                </a:xfrm>
              </p:grpSpPr>
              <p:sp>
                <p:nvSpPr>
                  <p:cNvPr id="31768" name="Line 37">
                    <a:extLst>
                      <a:ext uri="{FF2B5EF4-FFF2-40B4-BE49-F238E27FC236}">
                        <a16:creationId xmlns:a16="http://schemas.microsoft.com/office/drawing/2014/main" id="{EA5C5312-19F5-4278-B2D4-DE6AD7552D9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149" y="2649"/>
                    <a:ext cx="228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oval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grpSp>
                <p:nvGrpSpPr>
                  <p:cNvPr id="31769" name="Group 38">
                    <a:extLst>
                      <a:ext uri="{FF2B5EF4-FFF2-40B4-BE49-F238E27FC236}">
                        <a16:creationId xmlns:a16="http://schemas.microsoft.com/office/drawing/2014/main" id="{E8BA57CA-2948-4792-B7CA-EE8E55B3686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58" y="1554"/>
                    <a:ext cx="1715" cy="1231"/>
                    <a:chOff x="3058" y="1554"/>
                    <a:chExt cx="1715" cy="1231"/>
                  </a:xfrm>
                </p:grpSpPr>
                <p:sp>
                  <p:nvSpPr>
                    <p:cNvPr id="31770" name="Rectangle 39">
                      <a:extLst>
                        <a:ext uri="{FF2B5EF4-FFF2-40B4-BE49-F238E27FC236}">
                          <a16:creationId xmlns:a16="http://schemas.microsoft.com/office/drawing/2014/main" id="{287C1D72-5ACC-444B-BAE2-FA39AD371E0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77" y="2325"/>
                      <a:ext cx="396" cy="396"/>
                    </a:xfrm>
                    <a:prstGeom prst="rect">
                      <a:avLst/>
                    </a:prstGeom>
                    <a:solidFill>
                      <a:srgbClr val="00FFCC"/>
                    </a:solidFill>
                    <a:ln w="127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defTabSz="7620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Char char="•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it-IT" altLang="it-IT" b="1"/>
                        <a:t>G</a:t>
                      </a:r>
                      <a:r>
                        <a:rPr lang="it-IT" altLang="it-IT" b="1" baseline="-25000"/>
                        <a:t>k</a:t>
                      </a:r>
                      <a:endParaRPr lang="it-IT" altLang="it-IT" b="1"/>
                    </a:p>
                  </p:txBody>
                </p:sp>
                <p:sp>
                  <p:nvSpPr>
                    <p:cNvPr id="31771" name="Rectangle 40">
                      <a:extLst>
                        <a:ext uri="{FF2B5EF4-FFF2-40B4-BE49-F238E27FC236}">
                          <a16:creationId xmlns:a16="http://schemas.microsoft.com/office/drawing/2014/main" id="{F75BD3E0-ACAE-4F34-89AA-4FA6EB2FABF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45" y="1554"/>
                      <a:ext cx="396" cy="396"/>
                    </a:xfrm>
                    <a:prstGeom prst="rect">
                      <a:avLst/>
                    </a:prstGeom>
                    <a:solidFill>
                      <a:srgbClr val="00FFCC"/>
                    </a:solidFill>
                    <a:ln w="127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defTabSz="7620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Char char="•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it-IT" altLang="it-IT" b="1"/>
                        <a:t>G</a:t>
                      </a:r>
                      <a:r>
                        <a:rPr lang="it-IT" altLang="it-IT" b="1" baseline="-25000"/>
                        <a:t>3</a:t>
                      </a:r>
                      <a:endParaRPr lang="it-IT" altLang="it-IT" b="1"/>
                    </a:p>
                  </p:txBody>
                </p:sp>
                <p:sp>
                  <p:nvSpPr>
                    <p:cNvPr id="31772" name="Rectangle 41">
                      <a:extLst>
                        <a:ext uri="{FF2B5EF4-FFF2-40B4-BE49-F238E27FC236}">
                          <a16:creationId xmlns:a16="http://schemas.microsoft.com/office/drawing/2014/main" id="{BD40C03C-E0A8-4833-B581-DB4A69CFABC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61" y="1737"/>
                      <a:ext cx="395" cy="396"/>
                    </a:xfrm>
                    <a:prstGeom prst="rect">
                      <a:avLst/>
                    </a:prstGeom>
                    <a:solidFill>
                      <a:srgbClr val="00FFCC"/>
                    </a:solidFill>
                    <a:ln w="127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defTabSz="7620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Char char="•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it-IT" altLang="it-IT" b="1"/>
                        <a:t>G</a:t>
                      </a:r>
                      <a:r>
                        <a:rPr lang="it-IT" altLang="it-IT" b="1" baseline="-25000"/>
                        <a:t>2</a:t>
                      </a:r>
                      <a:endParaRPr lang="it-IT" altLang="it-IT" b="1"/>
                    </a:p>
                  </p:txBody>
                </p:sp>
                <p:sp>
                  <p:nvSpPr>
                    <p:cNvPr id="31773" name="Rectangle 42">
                      <a:extLst>
                        <a:ext uri="{FF2B5EF4-FFF2-40B4-BE49-F238E27FC236}">
                          <a16:creationId xmlns:a16="http://schemas.microsoft.com/office/drawing/2014/main" id="{7F3B4F4F-7F9C-45FE-ACF8-D8554E74F5F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77" y="1906"/>
                      <a:ext cx="396" cy="395"/>
                    </a:xfrm>
                    <a:prstGeom prst="rect">
                      <a:avLst/>
                    </a:prstGeom>
                    <a:solidFill>
                      <a:srgbClr val="00FFCC"/>
                    </a:solidFill>
                    <a:ln w="127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defTabSz="7620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Char char="•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it-IT" altLang="it-IT" b="1"/>
                        <a:t>G</a:t>
                      </a:r>
                      <a:r>
                        <a:rPr lang="it-IT" altLang="it-IT" b="1" baseline="-25000"/>
                        <a:t>1</a:t>
                      </a:r>
                      <a:endParaRPr lang="it-IT" altLang="it-IT" b="1"/>
                    </a:p>
                  </p:txBody>
                </p:sp>
                <p:sp>
                  <p:nvSpPr>
                    <p:cNvPr id="31774" name="Freeform 43">
                      <a:extLst>
                        <a:ext uri="{FF2B5EF4-FFF2-40B4-BE49-F238E27FC236}">
                          <a16:creationId xmlns:a16="http://schemas.microsoft.com/office/drawing/2014/main" id="{781F71ED-74DB-4D17-8407-2AB955CCC27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058" y="1554"/>
                      <a:ext cx="176" cy="88"/>
                    </a:xfrm>
                    <a:custGeom>
                      <a:avLst/>
                      <a:gdLst>
                        <a:gd name="T0" fmla="*/ 0 w 192"/>
                        <a:gd name="T1" fmla="*/ 0 h 96"/>
                        <a:gd name="T2" fmla="*/ 11 w 192"/>
                        <a:gd name="T3" fmla="*/ 0 h 96"/>
                        <a:gd name="T4" fmla="*/ 11 w 192"/>
                        <a:gd name="T5" fmla="*/ 11 h 96"/>
                        <a:gd name="T6" fmla="*/ 20 w 192"/>
                        <a:gd name="T7" fmla="*/ 11 h 96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192" h="96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96" y="96"/>
                          </a:lnTo>
                          <a:lnTo>
                            <a:pt x="192" y="96"/>
                          </a:lnTo>
                        </a:path>
                      </a:pathLst>
                    </a:custGeom>
                    <a:noFill/>
                    <a:ln w="12700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31775" name="Line 44">
                      <a:extLst>
                        <a:ext uri="{FF2B5EF4-FFF2-40B4-BE49-F238E27FC236}">
                          <a16:creationId xmlns:a16="http://schemas.microsoft.com/office/drawing/2014/main" id="{A60264E7-6C33-45B8-A59B-5649C0F0BB9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69" y="1737"/>
                      <a:ext cx="1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31776" name="Freeform 45">
                      <a:extLst>
                        <a:ext uri="{FF2B5EF4-FFF2-40B4-BE49-F238E27FC236}">
                          <a16:creationId xmlns:a16="http://schemas.microsoft.com/office/drawing/2014/main" id="{E4E8FA83-2707-4BB8-BAB9-39A426CE013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058" y="1862"/>
                      <a:ext cx="176" cy="923"/>
                    </a:xfrm>
                    <a:custGeom>
                      <a:avLst/>
                      <a:gdLst>
                        <a:gd name="T0" fmla="*/ 0 w 192"/>
                        <a:gd name="T1" fmla="*/ 103 h 1008"/>
                        <a:gd name="T2" fmla="*/ 11 w 192"/>
                        <a:gd name="T3" fmla="*/ 103 h 1008"/>
                        <a:gd name="T4" fmla="*/ 11 w 192"/>
                        <a:gd name="T5" fmla="*/ 0 h 1008"/>
                        <a:gd name="T6" fmla="*/ 20 w 192"/>
                        <a:gd name="T7" fmla="*/ 0 h 100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192" h="1008">
                          <a:moveTo>
                            <a:pt x="0" y="1008"/>
                          </a:moveTo>
                          <a:lnTo>
                            <a:pt x="96" y="1008"/>
                          </a:lnTo>
                          <a:lnTo>
                            <a:pt x="96" y="0"/>
                          </a:lnTo>
                          <a:lnTo>
                            <a:pt x="192" y="0"/>
                          </a:lnTo>
                        </a:path>
                      </a:pathLst>
                    </a:custGeom>
                    <a:noFill/>
                    <a:ln w="12700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31777" name="Freeform 46">
                      <a:extLst>
                        <a:ext uri="{FF2B5EF4-FFF2-40B4-BE49-F238E27FC236}">
                          <a16:creationId xmlns:a16="http://schemas.microsoft.com/office/drawing/2014/main" id="{53782392-503E-4C1B-B69D-D0D907AEC9F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058" y="1973"/>
                      <a:ext cx="308" cy="483"/>
                    </a:xfrm>
                    <a:custGeom>
                      <a:avLst/>
                      <a:gdLst>
                        <a:gd name="T0" fmla="*/ 0 w 336"/>
                        <a:gd name="T1" fmla="*/ 0 h 528"/>
                        <a:gd name="T2" fmla="*/ 16 w 336"/>
                        <a:gd name="T3" fmla="*/ 0 h 528"/>
                        <a:gd name="T4" fmla="*/ 16 w 336"/>
                        <a:gd name="T5" fmla="*/ 52 h 528"/>
                        <a:gd name="T6" fmla="*/ 36 w 336"/>
                        <a:gd name="T7" fmla="*/ 52 h 52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336" h="528">
                          <a:moveTo>
                            <a:pt x="0" y="0"/>
                          </a:moveTo>
                          <a:lnTo>
                            <a:pt x="144" y="0"/>
                          </a:lnTo>
                          <a:lnTo>
                            <a:pt x="144" y="528"/>
                          </a:lnTo>
                          <a:lnTo>
                            <a:pt x="336" y="528"/>
                          </a:lnTo>
                        </a:path>
                      </a:pathLst>
                    </a:custGeom>
                    <a:noFill/>
                    <a:ln w="12700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31778" name="Freeform 47">
                      <a:extLst>
                        <a:ext uri="{FF2B5EF4-FFF2-40B4-BE49-F238E27FC236}">
                          <a16:creationId xmlns:a16="http://schemas.microsoft.com/office/drawing/2014/main" id="{7D3351FF-52FC-495E-BE62-4D4D7F2AE8A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630" y="1730"/>
                      <a:ext cx="220" cy="132"/>
                    </a:xfrm>
                    <a:custGeom>
                      <a:avLst/>
                      <a:gdLst>
                        <a:gd name="T0" fmla="*/ 0 w 240"/>
                        <a:gd name="T1" fmla="*/ 0 h 144"/>
                        <a:gd name="T2" fmla="*/ 11 w 240"/>
                        <a:gd name="T3" fmla="*/ 0 h 144"/>
                        <a:gd name="T4" fmla="*/ 11 w 240"/>
                        <a:gd name="T5" fmla="*/ 16 h 144"/>
                        <a:gd name="T6" fmla="*/ 26 w 240"/>
                        <a:gd name="T7" fmla="*/ 16 h 144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40" h="144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96" y="144"/>
                          </a:lnTo>
                          <a:lnTo>
                            <a:pt x="240" y="144"/>
                          </a:lnTo>
                        </a:path>
                      </a:pathLst>
                    </a:custGeom>
                    <a:noFill/>
                    <a:ln w="12700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31779" name="Line 48">
                      <a:extLst>
                        <a:ext uri="{FF2B5EF4-FFF2-40B4-BE49-F238E27FC236}">
                          <a16:creationId xmlns:a16="http://schemas.microsoft.com/office/drawing/2014/main" id="{CFE6CCB5-62CD-408C-8A85-F8C25BADD5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90" y="2170"/>
                      <a:ext cx="1187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oval" w="med" len="med"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31780" name="Freeform 49">
                      <a:extLst>
                        <a:ext uri="{FF2B5EF4-FFF2-40B4-BE49-F238E27FC236}">
                          <a16:creationId xmlns:a16="http://schemas.microsoft.com/office/drawing/2014/main" id="{A6AFA1E6-3F59-4E7B-BB08-9B1BEB8C22A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738" y="2038"/>
                      <a:ext cx="132" cy="483"/>
                    </a:xfrm>
                    <a:custGeom>
                      <a:avLst/>
                      <a:gdLst>
                        <a:gd name="T0" fmla="*/ 6 w 144"/>
                        <a:gd name="T1" fmla="*/ 52 h 528"/>
                        <a:gd name="T2" fmla="*/ 16 w 144"/>
                        <a:gd name="T3" fmla="*/ 52 h 528"/>
                        <a:gd name="T4" fmla="*/ 16 w 144"/>
                        <a:gd name="T5" fmla="*/ 25 h 528"/>
                        <a:gd name="T6" fmla="*/ 0 w 144"/>
                        <a:gd name="T7" fmla="*/ 25 h 528"/>
                        <a:gd name="T8" fmla="*/ 0 w 144"/>
                        <a:gd name="T9" fmla="*/ 0 h 528"/>
                        <a:gd name="T10" fmla="*/ 16 w 144"/>
                        <a:gd name="T11" fmla="*/ 0 h 528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0" t="0" r="r" b="b"/>
                      <a:pathLst>
                        <a:path w="144" h="528">
                          <a:moveTo>
                            <a:pt x="48" y="528"/>
                          </a:moveTo>
                          <a:lnTo>
                            <a:pt x="144" y="528"/>
                          </a:lnTo>
                          <a:lnTo>
                            <a:pt x="144" y="240"/>
                          </a:lnTo>
                          <a:lnTo>
                            <a:pt x="0" y="240"/>
                          </a:lnTo>
                          <a:lnTo>
                            <a:pt x="0" y="0"/>
                          </a:lnTo>
                          <a:lnTo>
                            <a:pt x="144" y="0"/>
                          </a:lnTo>
                        </a:path>
                      </a:pathLst>
                    </a:custGeom>
                    <a:noFill/>
                    <a:ln w="12700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31781" name="Line 50">
                      <a:extLst>
                        <a:ext uri="{FF2B5EF4-FFF2-40B4-BE49-F238E27FC236}">
                          <a16:creationId xmlns:a16="http://schemas.microsoft.com/office/drawing/2014/main" id="{03A618AC-019C-4267-A7A7-FC4A94823C1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56" y="1973"/>
                      <a:ext cx="121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31782" name="Line 51">
                      <a:extLst>
                        <a:ext uri="{FF2B5EF4-FFF2-40B4-BE49-F238E27FC236}">
                          <a16:creationId xmlns:a16="http://schemas.microsoft.com/office/drawing/2014/main" id="{9214D892-3ECB-4D4B-AE27-210AD583654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69" y="2257"/>
                      <a:ext cx="308" cy="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</p:grpSp>
            <p:sp>
              <p:nvSpPr>
                <p:cNvPr id="31767" name="Line 52">
                  <a:extLst>
                    <a:ext uri="{FF2B5EF4-FFF2-40B4-BE49-F238E27FC236}">
                      <a16:creationId xmlns:a16="http://schemas.microsoft.com/office/drawing/2014/main" id="{67F2616B-D554-4A5D-8F86-18E5CA2DCE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69" y="2325"/>
                  <a:ext cx="0" cy="32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</p:grpSp>
        <p:sp>
          <p:nvSpPr>
            <p:cNvPr id="31761" name="Rectangle 53">
              <a:extLst>
                <a:ext uri="{FF2B5EF4-FFF2-40B4-BE49-F238E27FC236}">
                  <a16:creationId xmlns:a16="http://schemas.microsoft.com/office/drawing/2014/main" id="{4F083D55-03AB-4333-A170-28CA7AADD2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4" y="1365"/>
              <a:ext cx="2117" cy="2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762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b="1"/>
                <a:t>Schema logico</a:t>
              </a:r>
            </a:p>
          </p:txBody>
        </p:sp>
      </p:grpSp>
      <p:grpSp>
        <p:nvGrpSpPr>
          <p:cNvPr id="46134" name="Group 54">
            <a:extLst>
              <a:ext uri="{FF2B5EF4-FFF2-40B4-BE49-F238E27FC236}">
                <a16:creationId xmlns:a16="http://schemas.microsoft.com/office/drawing/2014/main" id="{0166BD9A-C7ED-48B3-A6C8-117965CF2E38}"/>
              </a:ext>
            </a:extLst>
          </p:cNvPr>
          <p:cNvGrpSpPr>
            <a:grpSpLocks/>
          </p:cNvGrpSpPr>
          <p:nvPr/>
        </p:nvGrpSpPr>
        <p:grpSpPr bwMode="auto">
          <a:xfrm>
            <a:off x="3328988" y="1403351"/>
            <a:ext cx="5561012" cy="912813"/>
            <a:chOff x="1137" y="884"/>
            <a:chExt cx="3503" cy="575"/>
          </a:xfrm>
        </p:grpSpPr>
        <p:sp>
          <p:nvSpPr>
            <p:cNvPr id="31757" name="Text Box 55">
              <a:extLst>
                <a:ext uri="{FF2B5EF4-FFF2-40B4-BE49-F238E27FC236}">
                  <a16:creationId xmlns:a16="http://schemas.microsoft.com/office/drawing/2014/main" id="{EEFEAB15-B8F9-4588-9B46-39B23A4E0B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0" y="884"/>
              <a:ext cx="1692" cy="4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1800" b="1" dirty="0">
                  <a:solidFill>
                    <a:srgbClr val="008000"/>
                  </a:solidFill>
                </a:rPr>
                <a:t>Espressioni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1800" b="1" dirty="0">
                  <a:solidFill>
                    <a:srgbClr val="008000"/>
                  </a:solidFill>
                </a:rPr>
                <a:t>(es. dell’algebra di Boole)</a:t>
              </a:r>
              <a:endParaRPr lang="it-IT" altLang="it-IT" sz="1400" b="1" dirty="0">
                <a:solidFill>
                  <a:srgbClr val="008000"/>
                </a:solidFill>
              </a:endParaRPr>
            </a:p>
          </p:txBody>
        </p:sp>
        <p:cxnSp>
          <p:nvCxnSpPr>
            <p:cNvPr id="31758" name="AutoShape 56">
              <a:extLst>
                <a:ext uri="{FF2B5EF4-FFF2-40B4-BE49-F238E27FC236}">
                  <a16:creationId xmlns:a16="http://schemas.microsoft.com/office/drawing/2014/main" id="{A5D9911D-0BB1-40DA-8043-9F8FEC62FA42}"/>
                </a:ext>
              </a:extLst>
            </p:cNvPr>
            <p:cNvCxnSpPr>
              <a:cxnSpLocks noChangeShapeType="1"/>
              <a:stCxn id="31757" idx="1"/>
              <a:endCxn id="31752" idx="0"/>
            </p:cNvCxnSpPr>
            <p:nvPr/>
          </p:nvCxnSpPr>
          <p:spPr bwMode="auto">
            <a:xfrm rot="10800000" flipV="1">
              <a:off x="1137" y="1088"/>
              <a:ext cx="633" cy="371"/>
            </a:xfrm>
            <a:prstGeom prst="bentConnector2">
              <a:avLst/>
            </a:prstGeom>
            <a:noFill/>
            <a:ln w="28575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1759" name="AutoShape 57">
              <a:extLst>
                <a:ext uri="{FF2B5EF4-FFF2-40B4-BE49-F238E27FC236}">
                  <a16:creationId xmlns:a16="http://schemas.microsoft.com/office/drawing/2014/main" id="{2C0B78FF-843B-4793-8B2E-9BBC56B5A017}"/>
                </a:ext>
              </a:extLst>
            </p:cNvPr>
            <p:cNvCxnSpPr>
              <a:cxnSpLocks noChangeShapeType="1"/>
              <a:stCxn id="31757" idx="3"/>
              <a:endCxn id="31761" idx="0"/>
            </p:cNvCxnSpPr>
            <p:nvPr/>
          </p:nvCxnSpPr>
          <p:spPr bwMode="auto">
            <a:xfrm>
              <a:off x="3462" y="1088"/>
              <a:ext cx="1178" cy="212"/>
            </a:xfrm>
            <a:prstGeom prst="bentConnector2">
              <a:avLst/>
            </a:prstGeom>
            <a:noFill/>
            <a:ln w="28575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46138" name="Comment 58">
            <a:extLst>
              <a:ext uri="{FF2B5EF4-FFF2-40B4-BE49-F238E27FC236}">
                <a16:creationId xmlns:a16="http://schemas.microsoft.com/office/drawing/2014/main" id="{620EA4F4-922A-43BA-B380-C619608DF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7264" y="2479675"/>
            <a:ext cx="3311525" cy="12779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it-IT" altLang="it-IT" sz="1400" b="1" i="1">
                <a:solidFill>
                  <a:srgbClr val="FF0000"/>
                </a:solidFill>
                <a:latin typeface="Arial" panose="020B0604020202020204" pitchFamily="34" charset="0"/>
              </a:rPr>
              <a:t>Lo schema logico può essere costituito da operatori logici elementari (GATE) interconnessi, ognuno dei quali è associato a una operazione di  una algebra</a:t>
            </a:r>
            <a:endParaRPr lang="it-IT" altLang="it-IT" sz="1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1" name="Comment 58">
            <a:extLst>
              <a:ext uri="{FF2B5EF4-FFF2-40B4-BE49-F238E27FC236}">
                <a16:creationId xmlns:a16="http://schemas.microsoft.com/office/drawing/2014/main" id="{4BCB976D-9609-4B79-9F6E-BF2D931A5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9489" y="6053139"/>
            <a:ext cx="4448175" cy="701675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it-IT" altLang="it-IT" sz="1200" b="1">
                <a:solidFill>
                  <a:srgbClr val="FF0000"/>
                </a:solidFill>
                <a:latin typeface="Arial" panose="020B0604020202020204" pitchFamily="34" charset="0"/>
              </a:rPr>
              <a:t>Le operazioni  della algebra della  commutazione sono il prodotto logico, la somma logica e la complementazione. I corrispondenti blocchi G</a:t>
            </a:r>
            <a:r>
              <a:rPr lang="it-IT" altLang="it-IT" sz="1200" b="1" baseline="-25000">
                <a:solidFill>
                  <a:srgbClr val="FF0000"/>
                </a:solidFill>
                <a:latin typeface="Arial" panose="020B0604020202020204" pitchFamily="34" charset="0"/>
              </a:rPr>
              <a:t>i</a:t>
            </a:r>
            <a:r>
              <a:rPr lang="it-IT" altLang="it-IT" sz="1200" b="1">
                <a:solidFill>
                  <a:srgbClr val="FF0000"/>
                </a:solidFill>
                <a:latin typeface="Arial" panose="020B0604020202020204" pitchFamily="34" charset="0"/>
              </a:rPr>
              <a:t>  si chiamano AND OR e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6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nimBg="1" autoUpdateAnimBg="0"/>
      <p:bldP spid="46084" grpId="0" animBg="1" autoUpdateAnimBg="0"/>
      <p:bldP spid="46138" grpId="0" animBg="1" autoUpdateAnimBg="0"/>
      <p:bldP spid="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data 2">
            <a:extLst>
              <a:ext uri="{FF2B5EF4-FFF2-40B4-BE49-F238E27FC236}">
                <a16:creationId xmlns:a16="http://schemas.microsoft.com/office/drawing/2014/main" id="{C3E1B853-9ADB-4BA1-A01C-AEE57CB7943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lnSpc>
                <a:spcPct val="110000"/>
              </a:lnSpc>
              <a:spcBef>
                <a:spcPct val="2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defRPr/>
            </a:pPr>
            <a:fld id="{BB4E416D-259B-4708-BE39-44F6C2883360}" type="datetime1">
              <a:rPr lang="en-US" sz="1400"/>
              <a:pPr>
                <a:lnSpc>
                  <a:spcPct val="100000"/>
                </a:lnSpc>
                <a:spcBef>
                  <a:spcPct val="0"/>
                </a:spcBef>
                <a:defRPr/>
              </a:pPr>
              <a:t>10/1/2024</a:t>
            </a:fld>
            <a:endParaRPr lang="en-US" sz="1400"/>
          </a:p>
        </p:txBody>
      </p:sp>
      <p:sp>
        <p:nvSpPr>
          <p:cNvPr id="6147" name="Segnaposto piè di pagina 3">
            <a:extLst>
              <a:ext uri="{FF2B5EF4-FFF2-40B4-BE49-F238E27FC236}">
                <a16:creationId xmlns:a16="http://schemas.microsoft.com/office/drawing/2014/main" id="{4B830820-27C6-4021-92D0-1B8819F0A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lnSpc>
                <a:spcPct val="110000"/>
              </a:lnSpc>
              <a:spcBef>
                <a:spcPct val="2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1400"/>
              <a:t>Reti Combinatorie</a:t>
            </a:r>
          </a:p>
        </p:txBody>
      </p:sp>
      <p:sp>
        <p:nvSpPr>
          <p:cNvPr id="40964" name="Segnaposto numero diapositiva 4">
            <a:extLst>
              <a:ext uri="{FF2B5EF4-FFF2-40B4-BE49-F238E27FC236}">
                <a16:creationId xmlns:a16="http://schemas.microsoft.com/office/drawing/2014/main" id="{C297CD4D-1C18-4FE9-944F-AF7636B25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F62E01-743F-48D6-81FB-91F120710D91}" type="slidenum">
              <a:rPr lang="en-US" altLang="it-IT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it-IT" sz="1400"/>
          </a:p>
        </p:txBody>
      </p:sp>
      <p:sp>
        <p:nvSpPr>
          <p:cNvPr id="40965" name="Rectangle 2">
            <a:extLst>
              <a:ext uri="{FF2B5EF4-FFF2-40B4-BE49-F238E27FC236}">
                <a16:creationId xmlns:a16="http://schemas.microsoft.com/office/drawing/2014/main" id="{2D15056A-7F74-4C24-BC3D-86082B6401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2013" y="136525"/>
            <a:ext cx="8077200" cy="990600"/>
          </a:xfrm>
        </p:spPr>
        <p:txBody>
          <a:bodyPr/>
          <a:lstStyle/>
          <a:p>
            <a:r>
              <a:rPr lang="it-IT" altLang="it-IT" sz="2800" dirty="0"/>
              <a:t>Definizione dei </a:t>
            </a:r>
            <a:r>
              <a:rPr lang="it-IT" altLang="it-IT" sz="2800" b="1" dirty="0"/>
              <a:t>simboli</a:t>
            </a:r>
            <a:r>
              <a:rPr lang="it-IT" altLang="it-IT" sz="2800" dirty="0"/>
              <a:t> e delle </a:t>
            </a:r>
            <a:r>
              <a:rPr lang="it-IT" altLang="it-IT" sz="2800" b="1" dirty="0">
                <a:solidFill>
                  <a:srgbClr val="FF0000"/>
                </a:solidFill>
              </a:rPr>
              <a:t>operazioni</a:t>
            </a:r>
            <a:r>
              <a:rPr lang="it-IT" altLang="it-IT" sz="2800" dirty="0"/>
              <a:t> </a:t>
            </a:r>
            <a:br>
              <a:rPr lang="it-IT" altLang="it-IT" sz="2800" dirty="0"/>
            </a:br>
            <a:r>
              <a:rPr lang="it-IT" altLang="it-IT" sz="2800" dirty="0"/>
              <a:t>dell’algebra della commutazione</a:t>
            </a:r>
          </a:p>
        </p:txBody>
      </p:sp>
      <p:sp>
        <p:nvSpPr>
          <p:cNvPr id="48131" name="AutoShape 3">
            <a:extLst>
              <a:ext uri="{FF2B5EF4-FFF2-40B4-BE49-F238E27FC236}">
                <a16:creationId xmlns:a16="http://schemas.microsoft.com/office/drawing/2014/main" id="{00CFF379-03CF-44C3-AE61-6A8A308C9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079" y="2044262"/>
            <a:ext cx="7543800" cy="4267200"/>
          </a:xfrm>
          <a:prstGeom prst="horizontalScroll">
            <a:avLst>
              <a:gd name="adj" fmla="val 9255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2000" b="1" dirty="0"/>
              <a:t>1) </a:t>
            </a:r>
            <a:r>
              <a:rPr lang="it-IT" altLang="it-IT" sz="2000" b="1" u="sng" dirty="0">
                <a:solidFill>
                  <a:srgbClr val="FF0000"/>
                </a:solidFill>
              </a:rPr>
              <a:t>Operazioni</a:t>
            </a:r>
            <a:r>
              <a:rPr lang="it-IT" altLang="it-IT" sz="2000" b="1" dirty="0">
                <a:solidFill>
                  <a:srgbClr val="FF0000"/>
                </a:solidFill>
              </a:rPr>
              <a:t>:</a:t>
            </a:r>
            <a:r>
              <a:rPr lang="it-IT" altLang="it-IT" sz="2000" b="1" dirty="0"/>
              <a:t> 	somma logica (</a:t>
            </a:r>
            <a:r>
              <a:rPr lang="it-IT" altLang="it-IT" sz="2800" b="1" dirty="0">
                <a:solidFill>
                  <a:srgbClr val="FF0000"/>
                </a:solidFill>
              </a:rPr>
              <a:t>+</a:t>
            </a:r>
            <a:r>
              <a:rPr lang="it-IT" altLang="it-IT" sz="2000" b="1" dirty="0"/>
              <a:t>) (4 postulati, </a:t>
            </a:r>
            <a:r>
              <a:rPr lang="it-IT" altLang="it-IT" sz="2000" b="1" dirty="0" err="1">
                <a:solidFill>
                  <a:schemeClr val="accent2"/>
                </a:solidFill>
              </a:rPr>
              <a:t>diap</a:t>
            </a:r>
            <a:r>
              <a:rPr lang="it-IT" altLang="it-IT" sz="2000" b="1" dirty="0">
                <a:solidFill>
                  <a:schemeClr val="accent2"/>
                </a:solidFill>
              </a:rPr>
              <a:t>. 24</a:t>
            </a:r>
            <a:r>
              <a:rPr lang="it-IT" altLang="it-IT" sz="2000" b="1" dirty="0"/>
              <a:t>)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it-IT" altLang="it-IT" sz="2000" b="1" dirty="0"/>
              <a:t>                     		prodotto logico (</a:t>
            </a:r>
            <a:r>
              <a:rPr lang="it-IT" altLang="it-IT" b="1" dirty="0">
                <a:solidFill>
                  <a:srgbClr val="FF0000"/>
                </a:solidFill>
              </a:rPr>
              <a:t>.</a:t>
            </a:r>
            <a:r>
              <a:rPr lang="it-IT" altLang="it-IT" sz="2000" b="1" dirty="0"/>
              <a:t>) (4 postulati, </a:t>
            </a:r>
            <a:r>
              <a:rPr lang="it-IT" altLang="it-IT" sz="2000" b="1" dirty="0" err="1">
                <a:solidFill>
                  <a:schemeClr val="accent2"/>
                </a:solidFill>
              </a:rPr>
              <a:t>diap</a:t>
            </a:r>
            <a:r>
              <a:rPr lang="it-IT" altLang="it-IT" sz="2000" b="1" dirty="0">
                <a:solidFill>
                  <a:schemeClr val="accent2"/>
                </a:solidFill>
              </a:rPr>
              <a:t>. 25</a:t>
            </a:r>
            <a:r>
              <a:rPr lang="it-IT" altLang="it-IT" sz="2000" b="1" dirty="0"/>
              <a:t>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it-IT" altLang="it-IT" sz="2000" b="1" dirty="0"/>
              <a:t>                     		complementazione (</a:t>
            </a:r>
            <a:r>
              <a:rPr lang="it-IT" altLang="it-IT" b="1" dirty="0">
                <a:solidFill>
                  <a:srgbClr val="FF0000"/>
                </a:solidFill>
              </a:rPr>
              <a:t>’</a:t>
            </a:r>
            <a:r>
              <a:rPr lang="it-IT" altLang="it-IT" sz="2000" b="1" dirty="0"/>
              <a:t>) (2 postulati, </a:t>
            </a:r>
            <a:r>
              <a:rPr lang="it-IT" altLang="it-IT" sz="2000" b="1" dirty="0">
                <a:solidFill>
                  <a:schemeClr val="accent2"/>
                </a:solidFill>
              </a:rPr>
              <a:t>diap.24</a:t>
            </a:r>
            <a:r>
              <a:rPr lang="it-IT" altLang="it-IT" sz="2000" b="1" dirty="0"/>
              <a:t>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it-IT" altLang="it-IT" sz="2000" dirty="0">
                <a:solidFill>
                  <a:schemeClr val="accent2"/>
                </a:solidFill>
              </a:rPr>
              <a:t>Le </a:t>
            </a:r>
            <a:r>
              <a:rPr lang="it-IT" altLang="it-IT" sz="2000" dirty="0">
                <a:solidFill>
                  <a:srgbClr val="FF0000"/>
                </a:solidFill>
              </a:rPr>
              <a:t>operazioni</a:t>
            </a:r>
            <a:r>
              <a:rPr lang="it-IT" altLang="it-IT" sz="2000" dirty="0">
                <a:solidFill>
                  <a:schemeClr val="accent2"/>
                </a:solidFill>
              </a:rPr>
              <a:t> </a:t>
            </a:r>
            <a:r>
              <a:rPr lang="it-IT" altLang="it-IT" sz="2000" dirty="0"/>
              <a:t>dell’algebra agiscono su</a:t>
            </a:r>
            <a:r>
              <a:rPr lang="it-IT" altLang="it-IT" sz="2000" dirty="0">
                <a:solidFill>
                  <a:schemeClr val="accent2"/>
                </a:solidFill>
              </a:rPr>
              <a:t> costanti e variabili</a:t>
            </a:r>
            <a:endParaRPr lang="it-IT" altLang="it-IT" sz="2000" b="1" dirty="0"/>
          </a:p>
          <a:p>
            <a:pPr>
              <a:spcBef>
                <a:spcPct val="50000"/>
              </a:spcBef>
              <a:buFontTx/>
              <a:buNone/>
            </a:pPr>
            <a:r>
              <a:rPr lang="it-IT" altLang="it-IT" sz="2000" b="1" dirty="0"/>
              <a:t>2)</a:t>
            </a:r>
            <a:r>
              <a:rPr lang="it-IT" altLang="it-IT" sz="2000" b="1" u="sng" dirty="0">
                <a:solidFill>
                  <a:schemeClr val="accent2"/>
                </a:solidFill>
              </a:rPr>
              <a:t> Costanti</a:t>
            </a:r>
            <a:r>
              <a:rPr lang="it-IT" altLang="it-IT" sz="2000" b="1" dirty="0">
                <a:solidFill>
                  <a:schemeClr val="accent2"/>
                </a:solidFill>
              </a:rPr>
              <a:t>:</a:t>
            </a:r>
            <a:r>
              <a:rPr lang="it-IT" altLang="it-IT" sz="2000" b="1" dirty="0"/>
              <a:t> 	0, 1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it-IT" altLang="it-IT" sz="2000" b="1" dirty="0"/>
              <a:t>3) </a:t>
            </a:r>
            <a:r>
              <a:rPr lang="it-IT" altLang="it-IT" sz="2000" b="1" u="sng" dirty="0">
                <a:solidFill>
                  <a:schemeClr val="accent2"/>
                </a:solidFill>
              </a:rPr>
              <a:t>Variabili</a:t>
            </a:r>
            <a:r>
              <a:rPr lang="it-IT" altLang="it-IT" sz="2000" b="1" dirty="0"/>
              <a:t>: 	simboli sostituibili o con 0 o con 1</a:t>
            </a:r>
            <a:r>
              <a:rPr lang="it-IT" altLang="it-IT" sz="2000" i="1" dirty="0"/>
              <a:t>                 (segue)</a:t>
            </a:r>
          </a:p>
        </p:txBody>
      </p:sp>
      <p:sp>
        <p:nvSpPr>
          <p:cNvPr id="40967" name="Text Box 7">
            <a:extLst>
              <a:ext uri="{FF2B5EF4-FFF2-40B4-BE49-F238E27FC236}">
                <a16:creationId xmlns:a16="http://schemas.microsoft.com/office/drawing/2014/main" id="{13BC1788-D973-4095-9DCA-20E35E555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684" y="1015222"/>
            <a:ext cx="8951529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 dirty="0">
                <a:solidFill>
                  <a:srgbClr val="0070C0"/>
                </a:solidFill>
              </a:rPr>
              <a:t>L’algebra della commutazione è:</a:t>
            </a:r>
          </a:p>
          <a:p>
            <a:pPr>
              <a:spcBef>
                <a:spcPct val="0"/>
              </a:spcBef>
            </a:pPr>
            <a:r>
              <a:rPr lang="it-IT" altLang="it-IT" sz="2000" dirty="0">
                <a:solidFill>
                  <a:srgbClr val="0070C0"/>
                </a:solidFill>
              </a:rPr>
              <a:t>  </a:t>
            </a:r>
            <a:r>
              <a:rPr lang="it-IT" altLang="it-IT" sz="2000" dirty="0" err="1">
                <a:solidFill>
                  <a:srgbClr val="0070C0"/>
                </a:solidFill>
              </a:rPr>
              <a:t>un’insieme</a:t>
            </a:r>
            <a:r>
              <a:rPr lang="it-IT" altLang="it-IT" sz="2000" dirty="0">
                <a:solidFill>
                  <a:srgbClr val="0070C0"/>
                </a:solidFill>
              </a:rPr>
              <a:t> di 3 operazioni</a:t>
            </a:r>
          </a:p>
          <a:p>
            <a:pPr>
              <a:spcBef>
                <a:spcPct val="0"/>
              </a:spcBef>
            </a:pPr>
            <a:r>
              <a:rPr lang="it-IT" altLang="it-IT" sz="1600" dirty="0">
                <a:solidFill>
                  <a:srgbClr val="0070C0"/>
                </a:solidFill>
              </a:rPr>
              <a:t>  </a:t>
            </a:r>
            <a:r>
              <a:rPr lang="it-IT" altLang="it-IT" sz="1800" dirty="0">
                <a:solidFill>
                  <a:srgbClr val="0070C0"/>
                </a:solidFill>
              </a:rPr>
              <a:t>un insieme di  2 simboli (0 e 1): questo insieme  è l’alfabeto binario su cui le operazioni dell’algebra agiscono</a:t>
            </a:r>
            <a:endParaRPr lang="it-IT" altLang="it-IT" sz="1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data 2">
            <a:extLst>
              <a:ext uri="{FF2B5EF4-FFF2-40B4-BE49-F238E27FC236}">
                <a16:creationId xmlns:a16="http://schemas.microsoft.com/office/drawing/2014/main" id="{D3B987B1-3AD8-4D10-ADE4-A5DCBA3E254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lnSpc>
                <a:spcPct val="110000"/>
              </a:lnSpc>
              <a:spcBef>
                <a:spcPct val="2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defRPr/>
            </a:pPr>
            <a:fld id="{EF86E0D0-26CD-4ED3-8503-FEE6D701F1DC}" type="datetime1">
              <a:rPr lang="en-US" sz="1400"/>
              <a:pPr>
                <a:lnSpc>
                  <a:spcPct val="100000"/>
                </a:lnSpc>
                <a:spcBef>
                  <a:spcPct val="0"/>
                </a:spcBef>
                <a:defRPr/>
              </a:pPr>
              <a:t>10/1/2024</a:t>
            </a:fld>
            <a:endParaRPr lang="en-US" sz="1400"/>
          </a:p>
        </p:txBody>
      </p:sp>
      <p:sp>
        <p:nvSpPr>
          <p:cNvPr id="10243" name="Segnaposto piè di pagina 3">
            <a:extLst>
              <a:ext uri="{FF2B5EF4-FFF2-40B4-BE49-F238E27FC236}">
                <a16:creationId xmlns:a16="http://schemas.microsoft.com/office/drawing/2014/main" id="{0212D159-78CD-446C-9D52-52F64AF67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lnSpc>
                <a:spcPct val="110000"/>
              </a:lnSpc>
              <a:spcBef>
                <a:spcPct val="2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1400"/>
              <a:t>Reti Combinatorie</a:t>
            </a:r>
          </a:p>
        </p:txBody>
      </p:sp>
      <p:sp>
        <p:nvSpPr>
          <p:cNvPr id="53252" name="Segnaposto numero diapositiva 4">
            <a:extLst>
              <a:ext uri="{FF2B5EF4-FFF2-40B4-BE49-F238E27FC236}">
                <a16:creationId xmlns:a16="http://schemas.microsoft.com/office/drawing/2014/main" id="{602C1384-D486-4777-819D-0545C88FF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43DCF9-2C32-4D45-B375-C0ACAADD27EF}" type="slidenum">
              <a:rPr lang="en-US" altLang="it-IT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it-IT" sz="1400"/>
          </a:p>
        </p:txBody>
      </p:sp>
      <p:sp>
        <p:nvSpPr>
          <p:cNvPr id="53253" name="Rectangle 2">
            <a:extLst>
              <a:ext uri="{FF2B5EF4-FFF2-40B4-BE49-F238E27FC236}">
                <a16:creationId xmlns:a16="http://schemas.microsoft.com/office/drawing/2014/main" id="{A8BBCA7D-E7A8-48CD-822C-B4EC1663A7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6772" y="82769"/>
            <a:ext cx="6858000" cy="987972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noAutofit/>
          </a:bodyPr>
          <a:lstStyle/>
          <a:p>
            <a:r>
              <a:rPr lang="it-IT" altLang="it-IT" sz="3600" b="1" dirty="0">
                <a:solidFill>
                  <a:srgbClr val="008000"/>
                </a:solidFill>
              </a:rPr>
              <a:t>Definizione di espressione dell’algebra di commutazione</a:t>
            </a:r>
            <a:endParaRPr lang="it-IT" altLang="it-IT" sz="3600" dirty="0">
              <a:solidFill>
                <a:srgbClr val="008000"/>
              </a:solidFill>
            </a:endParaRP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0159E765-E585-4B1F-A399-9A37267A0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581400"/>
            <a:ext cx="8229600" cy="26050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it-IT" altLang="it-IT" sz="2000" b="1" dirty="0"/>
              <a:t> </a:t>
            </a:r>
            <a:r>
              <a:rPr lang="it-IT" altLang="it-IT" sz="2000" b="1" i="1" dirty="0"/>
              <a:t>Esempi</a:t>
            </a:r>
            <a:r>
              <a:rPr lang="it-IT" altLang="it-IT" sz="2000" b="1" dirty="0"/>
              <a:t>: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it-IT" altLang="it-IT" sz="2000" b="1" dirty="0"/>
              <a:t>		</a:t>
            </a:r>
            <a:r>
              <a:rPr lang="it-IT" altLang="it-IT" sz="2000" b="1" dirty="0" err="1"/>
              <a:t>a.b</a:t>
            </a:r>
            <a:r>
              <a:rPr lang="it-IT" altLang="it-IT" sz="2000" b="1" dirty="0"/>
              <a:t>		a+(</a:t>
            </a:r>
            <a:r>
              <a:rPr lang="it-IT" altLang="it-IT" sz="2000" b="1" dirty="0" err="1"/>
              <a:t>b.c</a:t>
            </a:r>
            <a:r>
              <a:rPr lang="it-IT" altLang="it-IT" sz="2000" b="1" dirty="0"/>
              <a:t>)			a + </a:t>
            </a:r>
            <a:r>
              <a:rPr lang="it-IT" altLang="it-IT" sz="2000" b="1" dirty="0" err="1"/>
              <a:t>bc</a:t>
            </a:r>
            <a:endParaRPr lang="it-IT" altLang="it-IT" sz="2000" b="1" dirty="0"/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it-IT" altLang="it-IT" sz="2000" b="1" dirty="0"/>
              <a:t>	</a:t>
            </a:r>
            <a:r>
              <a:rPr lang="it-IT" altLang="it-IT" sz="2000" b="1" dirty="0" err="1"/>
              <a:t>a’.b</a:t>
            </a:r>
            <a:r>
              <a:rPr lang="it-IT" altLang="it-IT" sz="2000" b="1" dirty="0"/>
              <a:t>				(</a:t>
            </a:r>
            <a:r>
              <a:rPr lang="it-IT" altLang="it-IT" sz="2000" b="1" dirty="0" err="1"/>
              <a:t>a+b</a:t>
            </a:r>
            <a:r>
              <a:rPr lang="it-IT" altLang="it-IT" sz="2000" b="1" dirty="0"/>
              <a:t>)’		</a:t>
            </a:r>
            <a:r>
              <a:rPr lang="it-IT" altLang="it-IT" sz="2000" b="1" dirty="0" err="1"/>
              <a:t>a’b</a:t>
            </a:r>
            <a:r>
              <a:rPr lang="it-IT" altLang="it-IT" sz="2000" b="1" dirty="0"/>
              <a:t> + 0 + ab’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it-IT" altLang="it-IT" sz="1800" dirty="0">
                <a:solidFill>
                  <a:srgbClr val="FF0000"/>
                </a:solidFill>
                <a:sym typeface="Symbol" panose="05050102010706020507" pitchFamily="18" charset="2"/>
              </a:rPr>
              <a:t>L’operazione di prodotto è prioritaria rispetto alla somma e non è obbligatorio racchiuderla tra parentesi. 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it-IT" altLang="it-IT" sz="1800" dirty="0">
                <a:solidFill>
                  <a:schemeClr val="accent2"/>
                </a:solidFill>
                <a:sym typeface="Symbol" panose="05050102010706020507" pitchFamily="18" charset="2"/>
              </a:rPr>
              <a:t>La notazione AB indica A.B</a:t>
            </a:r>
            <a:r>
              <a:rPr lang="it-IT" altLang="it-IT" sz="1600" dirty="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it-IT" altLang="it-IT" sz="1800" dirty="0">
                <a:solidFill>
                  <a:srgbClr val="008000"/>
                </a:solidFill>
                <a:sym typeface="Symbol" panose="05050102010706020507" pitchFamily="18" charset="2"/>
              </a:rPr>
              <a:t>Le parentesi sono obbligatorie solo se omettendole cambia l’ordine in cui le operazioni sono applicate agli operandi</a:t>
            </a:r>
            <a:endParaRPr lang="it-IT" altLang="it-IT" sz="1800" dirty="0"/>
          </a:p>
        </p:txBody>
      </p:sp>
      <p:sp>
        <p:nvSpPr>
          <p:cNvPr id="27652" name="AutoShape 4">
            <a:extLst>
              <a:ext uri="{FF2B5EF4-FFF2-40B4-BE49-F238E27FC236}">
                <a16:creationId xmlns:a16="http://schemas.microsoft.com/office/drawing/2014/main" id="{45015F24-BEAE-4CF7-B8C4-C7C3782D2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838200"/>
            <a:ext cx="8610600" cy="30480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 u="sng"/>
              <a:t>Espressione: </a:t>
            </a:r>
            <a:r>
              <a:rPr lang="it-IT" altLang="it-IT" sz="2000" b="1"/>
              <a:t> - </a:t>
            </a:r>
            <a:r>
              <a:rPr lang="it-IT" altLang="it-IT" sz="2000" b="1">
                <a:solidFill>
                  <a:srgbClr val="FF3300"/>
                </a:solidFill>
              </a:rPr>
              <a:t>Stringa</a:t>
            </a:r>
            <a:r>
              <a:rPr lang="it-IT" altLang="it-IT" sz="2000" b="1"/>
              <a:t> </a:t>
            </a:r>
            <a:r>
              <a:rPr lang="it-IT" altLang="it-IT" sz="2000" b="1">
                <a:solidFill>
                  <a:srgbClr val="FF0000"/>
                </a:solidFill>
              </a:rPr>
              <a:t>finita di costanti</a:t>
            </a:r>
            <a:r>
              <a:rPr lang="it-IT" altLang="it-IT" sz="2000" b="1"/>
              <a:t>, </a:t>
            </a:r>
            <a:r>
              <a:rPr lang="it-IT" altLang="it-IT" sz="2000" b="1">
                <a:solidFill>
                  <a:srgbClr val="FF3300"/>
                </a:solidFill>
              </a:rPr>
              <a:t>variabili,</a:t>
            </a:r>
            <a:r>
              <a:rPr lang="it-IT" altLang="it-IT" sz="2000" b="1"/>
              <a:t> </a:t>
            </a:r>
            <a:r>
              <a:rPr lang="it-IT" altLang="it-IT" sz="2000" b="1">
                <a:solidFill>
                  <a:srgbClr val="FF3300"/>
                </a:solidFill>
              </a:rPr>
              <a:t>operatori</a:t>
            </a:r>
            <a:r>
              <a:rPr lang="it-IT" altLang="it-IT" sz="2000" b="1"/>
              <a:t> e </a:t>
            </a:r>
            <a:r>
              <a:rPr lang="it-IT" altLang="it-IT" sz="2000" b="1">
                <a:solidFill>
                  <a:srgbClr val="FF3300"/>
                </a:solidFill>
              </a:rPr>
              <a:t>parentesi</a:t>
            </a:r>
            <a:r>
              <a:rPr lang="it-IT" altLang="it-IT" sz="2000" b="1"/>
              <a:t>, </a:t>
            </a:r>
            <a:br>
              <a:rPr lang="it-IT" altLang="it-IT" sz="2000" b="1"/>
            </a:br>
            <a:r>
              <a:rPr lang="it-IT" altLang="it-IT" sz="2000" b="1"/>
              <a:t>formata in accordo con le seguenti regole: 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2000" b="1"/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/>
              <a:t>1)</a:t>
            </a:r>
            <a:r>
              <a:rPr lang="it-IT" altLang="it-IT" sz="2000" b="1">
                <a:solidFill>
                  <a:srgbClr val="FF3300"/>
                </a:solidFill>
              </a:rPr>
              <a:t> 0</a:t>
            </a:r>
            <a:r>
              <a:rPr lang="it-IT" altLang="it-IT" sz="2000" b="1"/>
              <a:t> e </a:t>
            </a:r>
            <a:r>
              <a:rPr lang="it-IT" altLang="it-IT" sz="2000" b="1">
                <a:solidFill>
                  <a:srgbClr val="FF3300"/>
                </a:solidFill>
              </a:rPr>
              <a:t>1</a:t>
            </a:r>
            <a:r>
              <a:rPr lang="it-IT" altLang="it-IT" sz="2000" b="1"/>
              <a:t> sono espressioni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/>
              <a:t>2) una </a:t>
            </a:r>
            <a:r>
              <a:rPr lang="it-IT" altLang="it-IT" sz="2000" b="1">
                <a:solidFill>
                  <a:srgbClr val="FF3300"/>
                </a:solidFill>
              </a:rPr>
              <a:t>variabile</a:t>
            </a:r>
            <a:r>
              <a:rPr lang="it-IT" altLang="it-IT" sz="2000" b="1"/>
              <a:t> è una espressione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/>
              <a:t>3) se A è un’espressione, lo sono anche  </a:t>
            </a:r>
            <a:r>
              <a:rPr lang="it-IT" altLang="it-IT" sz="2000" b="1">
                <a:solidFill>
                  <a:srgbClr val="FF3300"/>
                </a:solidFill>
              </a:rPr>
              <a:t>(A’) </a:t>
            </a:r>
            <a:r>
              <a:rPr lang="it-IT" altLang="it-IT" sz="2000" b="1"/>
              <a:t>e</a:t>
            </a:r>
            <a:r>
              <a:rPr lang="it-IT" altLang="it-IT" sz="2000" b="1">
                <a:solidFill>
                  <a:srgbClr val="FF3300"/>
                </a:solidFill>
              </a:rPr>
              <a:t> A’</a:t>
            </a:r>
            <a:endParaRPr lang="it-IT" altLang="it-IT" sz="2000" b="1"/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/>
              <a:t>4) se A, B sono espressioni, lo sono anche </a:t>
            </a:r>
            <a:r>
              <a:rPr lang="it-IT" altLang="it-IT" sz="2000" b="1">
                <a:solidFill>
                  <a:srgbClr val="FF3300"/>
                </a:solidFill>
              </a:rPr>
              <a:t>(A+B)</a:t>
            </a:r>
            <a:r>
              <a:rPr lang="it-IT" altLang="it-IT" sz="2000" b="1"/>
              <a:t>, </a:t>
            </a:r>
            <a:r>
              <a:rPr lang="it-IT" altLang="it-IT" sz="2000" b="1">
                <a:solidFill>
                  <a:srgbClr val="FF3300"/>
                </a:solidFill>
              </a:rPr>
              <a:t>(A.B) </a:t>
            </a:r>
            <a:r>
              <a:rPr lang="it-IT" altLang="it-IT" sz="20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65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  <p:bldP spid="2765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data 2">
            <a:extLst>
              <a:ext uri="{FF2B5EF4-FFF2-40B4-BE49-F238E27FC236}">
                <a16:creationId xmlns:a16="http://schemas.microsoft.com/office/drawing/2014/main" id="{ABEADCCF-8FB0-4DA5-A2F3-146FEC626C8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128823" y="6340475"/>
            <a:ext cx="2743200" cy="365125"/>
          </a:xfrm>
        </p:spPr>
        <p:txBody>
          <a:bodyPr/>
          <a:lstStyle>
            <a:lvl1pPr eaLnBrk="0" hangingPunct="0">
              <a:lnSpc>
                <a:spcPct val="110000"/>
              </a:lnSpc>
              <a:spcBef>
                <a:spcPct val="2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defRPr/>
            </a:pPr>
            <a:fld id="{9C63ED64-4874-4470-A144-E1F477C4CEBE}" type="datetime1">
              <a:rPr lang="en-US" sz="1400"/>
              <a:pPr>
                <a:lnSpc>
                  <a:spcPct val="100000"/>
                </a:lnSpc>
                <a:spcBef>
                  <a:spcPct val="0"/>
                </a:spcBef>
                <a:defRPr/>
              </a:pPr>
              <a:t>10/1/2024</a:t>
            </a:fld>
            <a:endParaRPr lang="en-US" sz="1400"/>
          </a:p>
        </p:txBody>
      </p:sp>
      <p:sp>
        <p:nvSpPr>
          <p:cNvPr id="31747" name="Segnaposto numero diapositiva 4">
            <a:extLst>
              <a:ext uri="{FF2B5EF4-FFF2-40B4-BE49-F238E27FC236}">
                <a16:creationId xmlns:a16="http://schemas.microsoft.com/office/drawing/2014/main" id="{568A5C71-AD9A-4140-A884-86EA7A9AB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01223" y="6340475"/>
            <a:ext cx="2743200" cy="365125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8BB8EC-0B81-4EDA-999B-0CBC1462B971}" type="slidenum">
              <a:rPr lang="en-US" altLang="it-IT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it-IT" sz="1400"/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1356037B-847E-4D7C-A3B9-DC97511EF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r>
              <a:rPr lang="it-IT" altLang="it-IT"/>
              <a:t>Comportamento &amp; Struttura </a:t>
            </a:r>
            <a:br>
              <a:rPr lang="it-IT" altLang="it-IT"/>
            </a:br>
            <a:r>
              <a:rPr lang="it-IT" altLang="it-IT"/>
              <a:t>di una rete logica combinatoria </a:t>
            </a:r>
          </a:p>
        </p:txBody>
      </p:sp>
      <p:sp>
        <p:nvSpPr>
          <p:cNvPr id="46083" name="AutoShape 3">
            <a:extLst>
              <a:ext uri="{FF2B5EF4-FFF2-40B4-BE49-F238E27FC236}">
                <a16:creationId xmlns:a16="http://schemas.microsoft.com/office/drawing/2014/main" id="{AFD46ADF-25D4-4611-A728-84A3EF5A1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6024" y="4191001"/>
            <a:ext cx="1744663" cy="593725"/>
          </a:xfrm>
          <a:prstGeom prst="chevron">
            <a:avLst>
              <a:gd name="adj" fmla="val 7346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 b="1"/>
              <a:t>    sintesi</a:t>
            </a:r>
          </a:p>
        </p:txBody>
      </p:sp>
      <p:sp>
        <p:nvSpPr>
          <p:cNvPr id="46084" name="AutoShape 4">
            <a:extLst>
              <a:ext uri="{FF2B5EF4-FFF2-40B4-BE49-F238E27FC236}">
                <a16:creationId xmlns:a16="http://schemas.microsoft.com/office/drawing/2014/main" id="{BA933A70-F0FE-4B94-B8B7-E527166C33F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327761" y="5199064"/>
            <a:ext cx="1744662" cy="593725"/>
          </a:xfrm>
          <a:prstGeom prst="chevron">
            <a:avLst>
              <a:gd name="adj" fmla="val 609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 b="1"/>
              <a:t>analisi  </a:t>
            </a:r>
          </a:p>
        </p:txBody>
      </p:sp>
      <p:grpSp>
        <p:nvGrpSpPr>
          <p:cNvPr id="4134" name="Group 6">
            <a:extLst>
              <a:ext uri="{FF2B5EF4-FFF2-40B4-BE49-F238E27FC236}">
                <a16:creationId xmlns:a16="http://schemas.microsoft.com/office/drawing/2014/main" id="{4CA762D5-C648-488E-9CB8-EF4CCBA12365}"/>
              </a:ext>
            </a:extLst>
          </p:cNvPr>
          <p:cNvGrpSpPr>
            <a:grpSpLocks/>
          </p:cNvGrpSpPr>
          <p:nvPr/>
        </p:nvGrpSpPr>
        <p:grpSpPr bwMode="auto">
          <a:xfrm>
            <a:off x="967023" y="3187701"/>
            <a:ext cx="3295650" cy="3349625"/>
            <a:chOff x="96" y="1548"/>
            <a:chExt cx="2076" cy="2110"/>
          </a:xfrm>
          <a:solidFill>
            <a:srgbClr val="00FF00"/>
          </a:solidFill>
        </p:grpSpPr>
        <p:sp>
          <p:nvSpPr>
            <p:cNvPr id="4136" name="Rectangle 7">
              <a:extLst>
                <a:ext uri="{FF2B5EF4-FFF2-40B4-BE49-F238E27FC236}">
                  <a16:creationId xmlns:a16="http://schemas.microsoft.com/office/drawing/2014/main" id="{0ABCE4D0-DC5D-4E26-B8B2-09A5451B9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" y="2794"/>
              <a:ext cx="693" cy="52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110000"/>
                </a:lnSpc>
                <a:buFontTx/>
                <a:buNone/>
                <a:defRPr/>
              </a:pPr>
              <a:endParaRPr lang="it-IT" altLang="it-IT" sz="1600">
                <a:cs typeface="Arial" charset="0"/>
              </a:endParaRPr>
            </a:p>
          </p:txBody>
        </p:sp>
        <p:sp>
          <p:nvSpPr>
            <p:cNvPr id="4137" name="Rectangle 8">
              <a:extLst>
                <a:ext uri="{FF2B5EF4-FFF2-40B4-BE49-F238E27FC236}">
                  <a16:creationId xmlns:a16="http://schemas.microsoft.com/office/drawing/2014/main" id="{CAB8C1D6-CC8C-46B7-968C-344A1A7F35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" y="2794"/>
              <a:ext cx="840" cy="52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110000"/>
                </a:lnSpc>
                <a:buFontTx/>
                <a:buNone/>
                <a:defRPr/>
              </a:pPr>
              <a:endParaRPr lang="it-IT" altLang="it-IT" sz="1600">
                <a:cs typeface="Arial" charset="0"/>
              </a:endParaRPr>
            </a:p>
          </p:txBody>
        </p:sp>
        <p:sp>
          <p:nvSpPr>
            <p:cNvPr id="4138" name="Rectangle 9">
              <a:extLst>
                <a:ext uri="{FF2B5EF4-FFF2-40B4-BE49-F238E27FC236}">
                  <a16:creationId xmlns:a16="http://schemas.microsoft.com/office/drawing/2014/main" id="{F2E0BB0C-07FD-4D98-B511-025A3DF475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" y="1834"/>
              <a:ext cx="840" cy="1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0 0 0 ……..0</a:t>
              </a:r>
              <a:endParaRPr lang="it-IT" altLang="it-IT" sz="2000" b="1">
                <a:cs typeface="Arial" charset="0"/>
              </a:endParaRPr>
            </a:p>
          </p:txBody>
        </p:sp>
        <p:sp>
          <p:nvSpPr>
            <p:cNvPr id="4139" name="Rectangle 10">
              <a:extLst>
                <a:ext uri="{FF2B5EF4-FFF2-40B4-BE49-F238E27FC236}">
                  <a16:creationId xmlns:a16="http://schemas.microsoft.com/office/drawing/2014/main" id="{2BCFFE93-5A10-4439-8BED-888031A97F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" y="2026"/>
              <a:ext cx="840" cy="1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000" dirty="0">
                  <a:solidFill>
                    <a:srgbClr val="000000"/>
                  </a:solidFill>
                  <a:cs typeface="Arial" charset="0"/>
                </a:rPr>
                <a:t>1 0 0 ……..0</a:t>
              </a:r>
              <a:endParaRPr lang="it-IT" altLang="it-IT" sz="2000" b="1" dirty="0">
                <a:cs typeface="Arial" charset="0"/>
              </a:endParaRPr>
            </a:p>
          </p:txBody>
        </p:sp>
        <p:sp>
          <p:nvSpPr>
            <p:cNvPr id="4140" name="Rectangle 11">
              <a:extLst>
                <a:ext uri="{FF2B5EF4-FFF2-40B4-BE49-F238E27FC236}">
                  <a16:creationId xmlns:a16="http://schemas.microsoft.com/office/drawing/2014/main" id="{A7804AA0-AA86-4E30-9D21-1E7A52E341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" y="2218"/>
              <a:ext cx="840" cy="1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0 1 0 ……..0</a:t>
              </a:r>
              <a:endParaRPr lang="it-IT" altLang="it-IT" sz="2000" b="1">
                <a:cs typeface="Arial" charset="0"/>
              </a:endParaRPr>
            </a:p>
          </p:txBody>
        </p:sp>
        <p:sp>
          <p:nvSpPr>
            <p:cNvPr id="4141" name="Rectangle 12">
              <a:extLst>
                <a:ext uri="{FF2B5EF4-FFF2-40B4-BE49-F238E27FC236}">
                  <a16:creationId xmlns:a16="http://schemas.microsoft.com/office/drawing/2014/main" id="{14E01A8E-3944-439B-A51E-92DA31DB3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" y="2410"/>
              <a:ext cx="840" cy="1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1 1 0 ……..0</a:t>
              </a:r>
              <a:endParaRPr lang="it-IT" altLang="it-IT" sz="2000" b="1">
                <a:cs typeface="Arial" charset="0"/>
              </a:endParaRPr>
            </a:p>
          </p:txBody>
        </p:sp>
        <p:sp>
          <p:nvSpPr>
            <p:cNvPr id="4142" name="Rectangle 13">
              <a:extLst>
                <a:ext uri="{FF2B5EF4-FFF2-40B4-BE49-F238E27FC236}">
                  <a16:creationId xmlns:a16="http://schemas.microsoft.com/office/drawing/2014/main" id="{BAFB2D5D-4F29-431A-A7CC-087C8F2C8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" y="2602"/>
              <a:ext cx="840" cy="1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0 0 1 ……..0</a:t>
              </a:r>
              <a:endParaRPr lang="it-IT" altLang="it-IT" sz="2000" b="1">
                <a:cs typeface="Arial" charset="0"/>
              </a:endParaRPr>
            </a:p>
          </p:txBody>
        </p:sp>
        <p:sp>
          <p:nvSpPr>
            <p:cNvPr id="4143" name="Rectangle 14">
              <a:extLst>
                <a:ext uri="{FF2B5EF4-FFF2-40B4-BE49-F238E27FC236}">
                  <a16:creationId xmlns:a16="http://schemas.microsoft.com/office/drawing/2014/main" id="{5A4F078B-86AD-442D-8046-42747366E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" y="3274"/>
              <a:ext cx="840" cy="1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0 1 1 ……..1</a:t>
              </a:r>
              <a:endParaRPr lang="it-IT" altLang="it-IT" sz="2000" b="1">
                <a:cs typeface="Arial" charset="0"/>
              </a:endParaRPr>
            </a:p>
          </p:txBody>
        </p:sp>
        <p:sp>
          <p:nvSpPr>
            <p:cNvPr id="4144" name="Rectangle 15">
              <a:extLst>
                <a:ext uri="{FF2B5EF4-FFF2-40B4-BE49-F238E27FC236}">
                  <a16:creationId xmlns:a16="http://schemas.microsoft.com/office/drawing/2014/main" id="{E7F02833-F9D8-4417-AA81-2D7C85D8C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" y="3466"/>
              <a:ext cx="840" cy="1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1 1 1 ……..1</a:t>
              </a:r>
              <a:endParaRPr lang="it-IT" altLang="it-IT" sz="2000" b="1">
                <a:cs typeface="Arial" charset="0"/>
              </a:endParaRPr>
            </a:p>
          </p:txBody>
        </p:sp>
        <p:sp>
          <p:nvSpPr>
            <p:cNvPr id="4145" name="Line 16">
              <a:extLst>
                <a:ext uri="{FF2B5EF4-FFF2-40B4-BE49-F238E27FC236}">
                  <a16:creationId xmlns:a16="http://schemas.microsoft.com/office/drawing/2014/main" id="{6A46D4D9-C322-4516-BFC4-59527BF513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2890"/>
              <a:ext cx="0" cy="326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it-IT">
                <a:cs typeface="Arial" charset="0"/>
              </a:endParaRPr>
            </a:p>
          </p:txBody>
        </p:sp>
        <p:sp>
          <p:nvSpPr>
            <p:cNvPr id="4146" name="Rectangle 17">
              <a:extLst>
                <a:ext uri="{FF2B5EF4-FFF2-40B4-BE49-F238E27FC236}">
                  <a16:creationId xmlns:a16="http://schemas.microsoft.com/office/drawing/2014/main" id="{054FF03C-8C77-4D0B-981E-0E2A81B554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" y="1834"/>
              <a:ext cx="693" cy="1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0 </a:t>
              </a:r>
              <a:r>
                <a:rPr lang="it-IT" altLang="it-IT" sz="2000" i="1">
                  <a:solidFill>
                    <a:srgbClr val="000000"/>
                  </a:solidFill>
                  <a:cs typeface="Arial" charset="0"/>
                </a:rPr>
                <a:t>oppure</a:t>
              </a: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 1</a:t>
              </a:r>
              <a:endParaRPr lang="it-IT" altLang="it-IT" sz="2000" b="1">
                <a:cs typeface="Arial" charset="0"/>
              </a:endParaRPr>
            </a:p>
          </p:txBody>
        </p:sp>
        <p:sp>
          <p:nvSpPr>
            <p:cNvPr id="4147" name="Line 18">
              <a:extLst>
                <a:ext uri="{FF2B5EF4-FFF2-40B4-BE49-F238E27FC236}">
                  <a16:creationId xmlns:a16="http://schemas.microsoft.com/office/drawing/2014/main" id="{969E897A-7415-4FBA-923E-1CCE0C8BE2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7" y="2890"/>
              <a:ext cx="0" cy="326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it-IT">
                <a:cs typeface="Arial" charset="0"/>
              </a:endParaRPr>
            </a:p>
          </p:txBody>
        </p:sp>
        <p:sp>
          <p:nvSpPr>
            <p:cNvPr id="4148" name="Rectangle 19">
              <a:extLst>
                <a:ext uri="{FF2B5EF4-FFF2-40B4-BE49-F238E27FC236}">
                  <a16:creationId xmlns:a16="http://schemas.microsoft.com/office/drawing/2014/main" id="{FC230C13-98FD-4595-A5CF-2C9ACF13B8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" y="2026"/>
              <a:ext cx="693" cy="1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0 </a:t>
              </a:r>
              <a:r>
                <a:rPr lang="it-IT" altLang="it-IT" sz="2000" i="1">
                  <a:solidFill>
                    <a:srgbClr val="000000"/>
                  </a:solidFill>
                  <a:cs typeface="Arial" charset="0"/>
                </a:rPr>
                <a:t>oppure</a:t>
              </a: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 1</a:t>
              </a:r>
              <a:endParaRPr lang="it-IT" altLang="it-IT" sz="2000" b="1">
                <a:cs typeface="Arial" charset="0"/>
              </a:endParaRPr>
            </a:p>
          </p:txBody>
        </p:sp>
        <p:sp>
          <p:nvSpPr>
            <p:cNvPr id="4149" name="Rectangle 20">
              <a:extLst>
                <a:ext uri="{FF2B5EF4-FFF2-40B4-BE49-F238E27FC236}">
                  <a16:creationId xmlns:a16="http://schemas.microsoft.com/office/drawing/2014/main" id="{BEAE53B4-065D-481F-9625-D43821CDAD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" y="2218"/>
              <a:ext cx="693" cy="1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0 </a:t>
              </a:r>
              <a:r>
                <a:rPr lang="it-IT" altLang="it-IT" sz="2000" i="1">
                  <a:solidFill>
                    <a:srgbClr val="000000"/>
                  </a:solidFill>
                  <a:cs typeface="Arial" charset="0"/>
                </a:rPr>
                <a:t>oppure</a:t>
              </a: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 1</a:t>
              </a:r>
              <a:endParaRPr lang="it-IT" altLang="it-IT" sz="2000" b="1">
                <a:cs typeface="Arial" charset="0"/>
              </a:endParaRPr>
            </a:p>
          </p:txBody>
        </p:sp>
        <p:sp>
          <p:nvSpPr>
            <p:cNvPr id="4150" name="Rectangle 21">
              <a:extLst>
                <a:ext uri="{FF2B5EF4-FFF2-40B4-BE49-F238E27FC236}">
                  <a16:creationId xmlns:a16="http://schemas.microsoft.com/office/drawing/2014/main" id="{52724A79-B131-4497-8E49-FFF512F30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" y="2410"/>
              <a:ext cx="693" cy="1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0 </a:t>
              </a:r>
              <a:r>
                <a:rPr lang="it-IT" altLang="it-IT" sz="2000" i="1">
                  <a:solidFill>
                    <a:srgbClr val="000000"/>
                  </a:solidFill>
                  <a:cs typeface="Arial" charset="0"/>
                </a:rPr>
                <a:t>oppure</a:t>
              </a: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 1</a:t>
              </a:r>
              <a:endParaRPr lang="it-IT" altLang="it-IT" sz="2000" b="1">
                <a:cs typeface="Arial" charset="0"/>
              </a:endParaRPr>
            </a:p>
          </p:txBody>
        </p:sp>
        <p:sp>
          <p:nvSpPr>
            <p:cNvPr id="4151" name="Rectangle 22">
              <a:extLst>
                <a:ext uri="{FF2B5EF4-FFF2-40B4-BE49-F238E27FC236}">
                  <a16:creationId xmlns:a16="http://schemas.microsoft.com/office/drawing/2014/main" id="{66033C92-629F-4ADC-8868-7C7EF1F11B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" y="2602"/>
              <a:ext cx="693" cy="1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0 </a:t>
              </a:r>
              <a:r>
                <a:rPr lang="it-IT" altLang="it-IT" sz="2000" i="1">
                  <a:solidFill>
                    <a:srgbClr val="000000"/>
                  </a:solidFill>
                  <a:cs typeface="Arial" charset="0"/>
                </a:rPr>
                <a:t>oppure</a:t>
              </a: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 1</a:t>
              </a:r>
              <a:endParaRPr lang="it-IT" altLang="it-IT" sz="2000" b="1">
                <a:cs typeface="Arial" charset="0"/>
              </a:endParaRPr>
            </a:p>
          </p:txBody>
        </p:sp>
        <p:sp>
          <p:nvSpPr>
            <p:cNvPr id="4152" name="Rectangle 23">
              <a:extLst>
                <a:ext uri="{FF2B5EF4-FFF2-40B4-BE49-F238E27FC236}">
                  <a16:creationId xmlns:a16="http://schemas.microsoft.com/office/drawing/2014/main" id="{C8CD6D6D-122F-4837-A9B0-33154BCCED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" y="3274"/>
              <a:ext cx="693" cy="1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0 </a:t>
              </a:r>
              <a:r>
                <a:rPr lang="it-IT" altLang="it-IT" sz="2000" i="1">
                  <a:solidFill>
                    <a:srgbClr val="000000"/>
                  </a:solidFill>
                  <a:cs typeface="Arial" charset="0"/>
                </a:rPr>
                <a:t>oppure</a:t>
              </a: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 1</a:t>
              </a:r>
              <a:endParaRPr lang="it-IT" altLang="it-IT" sz="2000" b="1">
                <a:cs typeface="Arial" charset="0"/>
              </a:endParaRPr>
            </a:p>
          </p:txBody>
        </p:sp>
        <p:sp>
          <p:nvSpPr>
            <p:cNvPr id="4153" name="Rectangle 24">
              <a:extLst>
                <a:ext uri="{FF2B5EF4-FFF2-40B4-BE49-F238E27FC236}">
                  <a16:creationId xmlns:a16="http://schemas.microsoft.com/office/drawing/2014/main" id="{4F58F0F8-ED2C-4DF9-A4AF-ABCDD28452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" y="3466"/>
              <a:ext cx="693" cy="1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7620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0 </a:t>
              </a:r>
              <a:r>
                <a:rPr lang="it-IT" altLang="it-IT" sz="2000" i="1">
                  <a:solidFill>
                    <a:srgbClr val="000000"/>
                  </a:solidFill>
                  <a:cs typeface="Arial" charset="0"/>
                </a:rPr>
                <a:t>oppure</a:t>
              </a:r>
              <a:r>
                <a:rPr lang="it-IT" altLang="it-IT" sz="2000">
                  <a:solidFill>
                    <a:srgbClr val="000000"/>
                  </a:solidFill>
                  <a:cs typeface="Arial" charset="0"/>
                </a:rPr>
                <a:t> 1</a:t>
              </a:r>
              <a:endParaRPr lang="it-IT" altLang="it-IT" sz="2000" b="1">
                <a:cs typeface="Arial" charset="0"/>
              </a:endParaRPr>
            </a:p>
          </p:txBody>
        </p:sp>
        <p:sp>
          <p:nvSpPr>
            <p:cNvPr id="4154" name="Line 25">
              <a:extLst>
                <a:ext uri="{FF2B5EF4-FFF2-40B4-BE49-F238E27FC236}">
                  <a16:creationId xmlns:a16="http://schemas.microsoft.com/office/drawing/2014/main" id="{66A3E644-2F3F-4C57-88F2-953110F07C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" y="1798"/>
              <a:ext cx="1875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it-IT">
                <a:cs typeface="Arial" charset="0"/>
              </a:endParaRPr>
            </a:p>
          </p:txBody>
        </p:sp>
        <p:sp>
          <p:nvSpPr>
            <p:cNvPr id="4155" name="Line 26">
              <a:extLst>
                <a:ext uri="{FF2B5EF4-FFF2-40B4-BE49-F238E27FC236}">
                  <a16:creationId xmlns:a16="http://schemas.microsoft.com/office/drawing/2014/main" id="{46DA839A-DA0B-4911-93CE-CDFC5F1CC9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2" y="1577"/>
              <a:ext cx="0" cy="2081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it-IT">
                <a:cs typeface="Arial" charset="0"/>
              </a:endParaRPr>
            </a:p>
          </p:txBody>
        </p:sp>
        <p:sp>
          <p:nvSpPr>
            <p:cNvPr id="4156" name="Text Box 27">
              <a:extLst>
                <a:ext uri="{FF2B5EF4-FFF2-40B4-BE49-F238E27FC236}">
                  <a16:creationId xmlns:a16="http://schemas.microsoft.com/office/drawing/2014/main" id="{4C4597BB-B573-4F09-9B92-850E295393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1548"/>
              <a:ext cx="929" cy="25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000" b="1">
                  <a:cs typeface="Arial" charset="0"/>
                </a:rPr>
                <a:t>x</a:t>
              </a:r>
              <a:r>
                <a:rPr lang="it-IT" altLang="it-IT" sz="2000" b="1" baseline="-25000">
                  <a:cs typeface="Arial" charset="0"/>
                </a:rPr>
                <a:t>1</a:t>
              </a:r>
              <a:r>
                <a:rPr lang="it-IT" altLang="it-IT" sz="2000" b="1">
                  <a:cs typeface="Arial" charset="0"/>
                </a:rPr>
                <a:t>x</a:t>
              </a:r>
              <a:r>
                <a:rPr lang="it-IT" altLang="it-IT" sz="2000" b="1" baseline="-25000">
                  <a:cs typeface="Arial" charset="0"/>
                </a:rPr>
                <a:t>2</a:t>
              </a:r>
              <a:r>
                <a:rPr lang="it-IT" altLang="it-IT" sz="2000" b="1">
                  <a:cs typeface="Arial" charset="0"/>
                </a:rPr>
                <a:t>x</a:t>
              </a:r>
              <a:r>
                <a:rPr lang="it-IT" altLang="it-IT" sz="2000" b="1" baseline="-25000">
                  <a:cs typeface="Arial" charset="0"/>
                </a:rPr>
                <a:t>3</a:t>
              </a:r>
              <a:r>
                <a:rPr lang="it-IT" altLang="it-IT" sz="2000" b="1">
                  <a:cs typeface="Arial" charset="0"/>
                </a:rPr>
                <a:t> … x</a:t>
              </a:r>
              <a:r>
                <a:rPr lang="it-IT" altLang="it-IT" sz="2000" b="1" baseline="-25000">
                  <a:cs typeface="Arial" charset="0"/>
                </a:rPr>
                <a:t>n </a:t>
              </a:r>
              <a:endParaRPr lang="it-IT" altLang="it-IT" sz="2000" b="1">
                <a:cs typeface="Arial" charset="0"/>
              </a:endParaRPr>
            </a:p>
          </p:txBody>
        </p:sp>
        <p:sp>
          <p:nvSpPr>
            <p:cNvPr id="4157" name="Text Box 28">
              <a:extLst>
                <a:ext uri="{FF2B5EF4-FFF2-40B4-BE49-F238E27FC236}">
                  <a16:creationId xmlns:a16="http://schemas.microsoft.com/office/drawing/2014/main" id="{6B9EFBC3-2EDC-474A-A564-047555208B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2" y="1548"/>
              <a:ext cx="1030" cy="25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000" b="1">
                  <a:cs typeface="Arial" charset="0"/>
                </a:rPr>
                <a:t>z</a:t>
              </a:r>
              <a:r>
                <a:rPr lang="it-IT" altLang="it-IT" sz="2000" b="1" baseline="-25000">
                  <a:cs typeface="Arial" charset="0"/>
                </a:rPr>
                <a:t> </a:t>
              </a:r>
              <a:r>
                <a:rPr lang="it-IT" altLang="it-IT" sz="2000" b="1">
                  <a:cs typeface="Arial" charset="0"/>
                </a:rPr>
                <a:t>= F(x</a:t>
              </a:r>
              <a:r>
                <a:rPr lang="it-IT" altLang="it-IT" sz="2000" b="1" baseline="-25000">
                  <a:cs typeface="Arial" charset="0"/>
                </a:rPr>
                <a:t>1</a:t>
              </a:r>
              <a:r>
                <a:rPr lang="it-IT" altLang="it-IT" sz="2000" b="1">
                  <a:cs typeface="Arial" charset="0"/>
                </a:rPr>
                <a:t>,.., x</a:t>
              </a:r>
              <a:r>
                <a:rPr lang="it-IT" altLang="it-IT" sz="2000" b="1" baseline="-25000">
                  <a:cs typeface="Arial" charset="0"/>
                </a:rPr>
                <a:t>n</a:t>
              </a:r>
              <a:r>
                <a:rPr lang="it-IT" altLang="it-IT" sz="2000" b="1">
                  <a:cs typeface="Arial" charset="0"/>
                </a:rPr>
                <a:t>)</a:t>
              </a:r>
              <a:endParaRPr lang="it-IT" altLang="it-IT" sz="2000" b="1">
                <a:solidFill>
                  <a:srgbClr val="FF3300"/>
                </a:solidFill>
                <a:cs typeface="Arial" charset="0"/>
              </a:endParaRPr>
            </a:p>
          </p:txBody>
        </p:sp>
      </p:grpSp>
      <p:sp>
        <p:nvSpPr>
          <p:cNvPr id="31752" name="Rectangle 29">
            <a:extLst>
              <a:ext uri="{FF2B5EF4-FFF2-40B4-BE49-F238E27FC236}">
                <a16:creationId xmlns:a16="http://schemas.microsoft.com/office/drawing/2014/main" id="{C1BA8FD2-1F41-4CD9-9DE6-4D0C266D4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223" y="2300289"/>
            <a:ext cx="3151188" cy="7191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 dirty="0"/>
              <a:t>COMPORTAMENTO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 dirty="0"/>
              <a:t>Tabella della verità</a:t>
            </a:r>
          </a:p>
        </p:txBody>
      </p:sp>
      <p:grpSp>
        <p:nvGrpSpPr>
          <p:cNvPr id="46110" name="Group 30">
            <a:extLst>
              <a:ext uri="{FF2B5EF4-FFF2-40B4-BE49-F238E27FC236}">
                <a16:creationId xmlns:a16="http://schemas.microsoft.com/office/drawing/2014/main" id="{B1F24235-30A0-4EC1-B8C6-584F7F4E8C3A}"/>
              </a:ext>
            </a:extLst>
          </p:cNvPr>
          <p:cNvGrpSpPr>
            <a:grpSpLocks/>
          </p:cNvGrpSpPr>
          <p:nvPr/>
        </p:nvGrpSpPr>
        <p:grpSpPr bwMode="auto">
          <a:xfrm>
            <a:off x="6270625" y="2575258"/>
            <a:ext cx="3711575" cy="3524251"/>
            <a:chOff x="3374" y="1629"/>
            <a:chExt cx="2338" cy="2220"/>
          </a:xfrm>
        </p:grpSpPr>
        <p:grpSp>
          <p:nvGrpSpPr>
            <p:cNvPr id="31760" name="Group 31">
              <a:extLst>
                <a:ext uri="{FF2B5EF4-FFF2-40B4-BE49-F238E27FC236}">
                  <a16:creationId xmlns:a16="http://schemas.microsoft.com/office/drawing/2014/main" id="{B03D68F6-0880-42B1-9825-03D48318AD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74" y="2304"/>
              <a:ext cx="2338" cy="1545"/>
              <a:chOff x="2928" y="1344"/>
              <a:chExt cx="2338" cy="1545"/>
            </a:xfrm>
          </p:grpSpPr>
          <p:sp>
            <p:nvSpPr>
              <p:cNvPr id="31762" name="Text Box 32">
                <a:extLst>
                  <a:ext uri="{FF2B5EF4-FFF2-40B4-BE49-F238E27FC236}">
                    <a16:creationId xmlns:a16="http://schemas.microsoft.com/office/drawing/2014/main" id="{3DD1A345-A4D8-4ADE-9F24-D0532060F4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28" y="1344"/>
                <a:ext cx="257" cy="15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2000" b="1">
                    <a:solidFill>
                      <a:srgbClr val="FF3300"/>
                    </a:solidFill>
                  </a:rPr>
                  <a:t>x</a:t>
                </a:r>
                <a:r>
                  <a:rPr lang="it-IT" altLang="it-IT" sz="2000" b="1" baseline="-25000">
                    <a:solidFill>
                      <a:srgbClr val="FF3300"/>
                    </a:solidFill>
                  </a:rPr>
                  <a:t>1</a:t>
                </a:r>
                <a:endParaRPr lang="it-IT" altLang="it-IT" sz="2000" b="1">
                  <a:solidFill>
                    <a:srgbClr val="FF3300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2000" b="1">
                    <a:solidFill>
                      <a:srgbClr val="FF3300"/>
                    </a:solidFill>
                  </a:rPr>
                  <a:t>x</a:t>
                </a:r>
                <a:r>
                  <a:rPr lang="it-IT" altLang="it-IT" sz="2000" b="1" baseline="-25000">
                    <a:solidFill>
                      <a:srgbClr val="FF3300"/>
                    </a:solidFill>
                  </a:rPr>
                  <a:t>2</a:t>
                </a:r>
                <a:endParaRPr lang="it-IT" altLang="it-IT" sz="2000" b="1">
                  <a:solidFill>
                    <a:srgbClr val="FF3300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2000" b="1">
                  <a:solidFill>
                    <a:srgbClr val="FF3300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2000" b="1">
                    <a:solidFill>
                      <a:srgbClr val="FF3300"/>
                    </a:solidFill>
                  </a:rPr>
                  <a:t>x</a:t>
                </a:r>
                <a:r>
                  <a:rPr lang="it-IT" altLang="it-IT" sz="2000" b="1" baseline="-25000">
                    <a:solidFill>
                      <a:srgbClr val="FF3300"/>
                    </a:solidFill>
                  </a:rPr>
                  <a:t>3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2000" b="1" baseline="-25000">
                  <a:solidFill>
                    <a:srgbClr val="FF3300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2000" b="1" baseline="-25000">
                  <a:solidFill>
                    <a:srgbClr val="FF3300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2000" b="1" baseline="-25000">
                  <a:solidFill>
                    <a:srgbClr val="FF3300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2000" b="1" baseline="-25000">
                  <a:solidFill>
                    <a:srgbClr val="FF3300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2000" b="1">
                    <a:solidFill>
                      <a:srgbClr val="FF3300"/>
                    </a:solidFill>
                  </a:rPr>
                  <a:t>x</a:t>
                </a:r>
                <a:r>
                  <a:rPr lang="it-IT" altLang="it-IT" sz="2000" b="1" baseline="-25000">
                    <a:solidFill>
                      <a:srgbClr val="FF3300"/>
                    </a:solidFill>
                  </a:rPr>
                  <a:t>n</a:t>
                </a:r>
                <a:endParaRPr lang="it-IT" altLang="it-IT" sz="2000" b="1">
                  <a:solidFill>
                    <a:srgbClr val="FF3300"/>
                  </a:solidFill>
                </a:endParaRPr>
              </a:p>
            </p:txBody>
          </p:sp>
          <p:sp>
            <p:nvSpPr>
              <p:cNvPr id="31763" name="Line 33">
                <a:extLst>
                  <a:ext uri="{FF2B5EF4-FFF2-40B4-BE49-F238E27FC236}">
                    <a16:creationId xmlns:a16="http://schemas.microsoft.com/office/drawing/2014/main" id="{FF9D9531-4C17-44D6-B5C9-0E2A7CB045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79" y="2094"/>
                <a:ext cx="4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764" name="Text Box 34">
                <a:extLst>
                  <a:ext uri="{FF2B5EF4-FFF2-40B4-BE49-F238E27FC236}">
                    <a16:creationId xmlns:a16="http://schemas.microsoft.com/office/drawing/2014/main" id="{00144FB7-BEB5-4EA3-82DA-B366456208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79" y="1862"/>
                <a:ext cx="215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2000" b="1">
                    <a:solidFill>
                      <a:srgbClr val="FF3300"/>
                    </a:solidFill>
                  </a:rPr>
                  <a:t>z</a:t>
                </a:r>
                <a:r>
                  <a:rPr lang="it-IT" altLang="it-IT" sz="2000" b="1" baseline="-25000">
                    <a:solidFill>
                      <a:srgbClr val="FF3300"/>
                    </a:solidFill>
                  </a:rPr>
                  <a:t> </a:t>
                </a:r>
                <a:endParaRPr lang="it-IT" altLang="it-IT" sz="2000" b="1">
                  <a:solidFill>
                    <a:srgbClr val="FF3300"/>
                  </a:solidFill>
                </a:endParaRPr>
              </a:p>
            </p:txBody>
          </p:sp>
          <p:grpSp>
            <p:nvGrpSpPr>
              <p:cNvPr id="31765" name="Group 35">
                <a:extLst>
                  <a:ext uri="{FF2B5EF4-FFF2-40B4-BE49-F238E27FC236}">
                    <a16:creationId xmlns:a16="http://schemas.microsoft.com/office/drawing/2014/main" id="{483B105E-9824-443F-BDBF-B9CC8815783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58" y="1554"/>
                <a:ext cx="1715" cy="1231"/>
                <a:chOff x="3058" y="1554"/>
                <a:chExt cx="1715" cy="1231"/>
              </a:xfrm>
            </p:grpSpPr>
            <p:grpSp>
              <p:nvGrpSpPr>
                <p:cNvPr id="31766" name="Group 36">
                  <a:extLst>
                    <a:ext uri="{FF2B5EF4-FFF2-40B4-BE49-F238E27FC236}">
                      <a16:creationId xmlns:a16="http://schemas.microsoft.com/office/drawing/2014/main" id="{A157CD0A-8AB3-469F-949F-F1BD09AF615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058" y="1554"/>
                  <a:ext cx="1715" cy="1231"/>
                  <a:chOff x="3058" y="1554"/>
                  <a:chExt cx="1715" cy="1231"/>
                </a:xfrm>
              </p:grpSpPr>
              <p:sp>
                <p:nvSpPr>
                  <p:cNvPr id="31768" name="Line 37">
                    <a:extLst>
                      <a:ext uri="{FF2B5EF4-FFF2-40B4-BE49-F238E27FC236}">
                        <a16:creationId xmlns:a16="http://schemas.microsoft.com/office/drawing/2014/main" id="{EA5C5312-19F5-4278-B2D4-DE6AD7552D9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149" y="2649"/>
                    <a:ext cx="228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oval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grpSp>
                <p:nvGrpSpPr>
                  <p:cNvPr id="31769" name="Group 38">
                    <a:extLst>
                      <a:ext uri="{FF2B5EF4-FFF2-40B4-BE49-F238E27FC236}">
                        <a16:creationId xmlns:a16="http://schemas.microsoft.com/office/drawing/2014/main" id="{E8BA57CA-2948-4792-B7CA-EE8E55B3686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58" y="1554"/>
                    <a:ext cx="1715" cy="1231"/>
                    <a:chOff x="3058" y="1554"/>
                    <a:chExt cx="1715" cy="1231"/>
                  </a:xfrm>
                </p:grpSpPr>
                <p:sp>
                  <p:nvSpPr>
                    <p:cNvPr id="31770" name="Rectangle 39">
                      <a:extLst>
                        <a:ext uri="{FF2B5EF4-FFF2-40B4-BE49-F238E27FC236}">
                          <a16:creationId xmlns:a16="http://schemas.microsoft.com/office/drawing/2014/main" id="{287C1D72-5ACC-444B-BAE2-FA39AD371E0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77" y="2325"/>
                      <a:ext cx="396" cy="396"/>
                    </a:xfrm>
                    <a:prstGeom prst="rect">
                      <a:avLst/>
                    </a:prstGeom>
                    <a:solidFill>
                      <a:srgbClr val="00FFCC"/>
                    </a:solidFill>
                    <a:ln w="127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defTabSz="7620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Char char="•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it-IT" altLang="it-IT" b="1"/>
                        <a:t>G</a:t>
                      </a:r>
                      <a:r>
                        <a:rPr lang="it-IT" altLang="it-IT" b="1" baseline="-25000"/>
                        <a:t>k</a:t>
                      </a:r>
                      <a:endParaRPr lang="it-IT" altLang="it-IT" b="1"/>
                    </a:p>
                  </p:txBody>
                </p:sp>
                <p:sp>
                  <p:nvSpPr>
                    <p:cNvPr id="31771" name="Rectangle 40">
                      <a:extLst>
                        <a:ext uri="{FF2B5EF4-FFF2-40B4-BE49-F238E27FC236}">
                          <a16:creationId xmlns:a16="http://schemas.microsoft.com/office/drawing/2014/main" id="{F75BD3E0-ACAE-4F34-89AA-4FA6EB2FABF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45" y="1554"/>
                      <a:ext cx="396" cy="396"/>
                    </a:xfrm>
                    <a:prstGeom prst="rect">
                      <a:avLst/>
                    </a:prstGeom>
                    <a:solidFill>
                      <a:srgbClr val="00FFCC"/>
                    </a:solidFill>
                    <a:ln w="127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defTabSz="7620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Char char="•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it-IT" altLang="it-IT" b="1"/>
                        <a:t>G</a:t>
                      </a:r>
                      <a:r>
                        <a:rPr lang="it-IT" altLang="it-IT" b="1" baseline="-25000"/>
                        <a:t>3</a:t>
                      </a:r>
                      <a:endParaRPr lang="it-IT" altLang="it-IT" b="1"/>
                    </a:p>
                  </p:txBody>
                </p:sp>
                <p:sp>
                  <p:nvSpPr>
                    <p:cNvPr id="31772" name="Rectangle 41">
                      <a:extLst>
                        <a:ext uri="{FF2B5EF4-FFF2-40B4-BE49-F238E27FC236}">
                          <a16:creationId xmlns:a16="http://schemas.microsoft.com/office/drawing/2014/main" id="{BD40C03C-E0A8-4833-B581-DB4A69CFABC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61" y="1737"/>
                      <a:ext cx="395" cy="396"/>
                    </a:xfrm>
                    <a:prstGeom prst="rect">
                      <a:avLst/>
                    </a:prstGeom>
                    <a:solidFill>
                      <a:srgbClr val="00FFCC"/>
                    </a:solidFill>
                    <a:ln w="127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defTabSz="7620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Char char="•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it-IT" altLang="it-IT" b="1"/>
                        <a:t>G</a:t>
                      </a:r>
                      <a:r>
                        <a:rPr lang="it-IT" altLang="it-IT" b="1" baseline="-25000"/>
                        <a:t>2</a:t>
                      </a:r>
                      <a:endParaRPr lang="it-IT" altLang="it-IT" b="1"/>
                    </a:p>
                  </p:txBody>
                </p:sp>
                <p:sp>
                  <p:nvSpPr>
                    <p:cNvPr id="31773" name="Rectangle 42">
                      <a:extLst>
                        <a:ext uri="{FF2B5EF4-FFF2-40B4-BE49-F238E27FC236}">
                          <a16:creationId xmlns:a16="http://schemas.microsoft.com/office/drawing/2014/main" id="{7F3B4F4F-7F9C-45FE-ACF8-D8554E74F5F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77" y="1906"/>
                      <a:ext cx="396" cy="395"/>
                    </a:xfrm>
                    <a:prstGeom prst="rect">
                      <a:avLst/>
                    </a:prstGeom>
                    <a:solidFill>
                      <a:srgbClr val="00FFCC"/>
                    </a:solidFill>
                    <a:ln w="127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defTabSz="7620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defTabSz="7620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defTabSz="762000">
                        <a:spcBef>
                          <a:spcPct val="20000"/>
                        </a:spcBef>
                        <a:buChar char="•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defTabSz="762000">
                        <a:spcBef>
                          <a:spcPct val="2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defTabSz="762000">
                        <a:spcBef>
                          <a:spcPct val="2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it-IT" altLang="it-IT" b="1"/>
                        <a:t>G</a:t>
                      </a:r>
                      <a:r>
                        <a:rPr lang="it-IT" altLang="it-IT" b="1" baseline="-25000"/>
                        <a:t>1</a:t>
                      </a:r>
                      <a:endParaRPr lang="it-IT" altLang="it-IT" b="1"/>
                    </a:p>
                  </p:txBody>
                </p:sp>
                <p:sp>
                  <p:nvSpPr>
                    <p:cNvPr id="31774" name="Freeform 43">
                      <a:extLst>
                        <a:ext uri="{FF2B5EF4-FFF2-40B4-BE49-F238E27FC236}">
                          <a16:creationId xmlns:a16="http://schemas.microsoft.com/office/drawing/2014/main" id="{781F71ED-74DB-4D17-8407-2AB955CCC27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058" y="1554"/>
                      <a:ext cx="176" cy="88"/>
                    </a:xfrm>
                    <a:custGeom>
                      <a:avLst/>
                      <a:gdLst>
                        <a:gd name="T0" fmla="*/ 0 w 192"/>
                        <a:gd name="T1" fmla="*/ 0 h 96"/>
                        <a:gd name="T2" fmla="*/ 11 w 192"/>
                        <a:gd name="T3" fmla="*/ 0 h 96"/>
                        <a:gd name="T4" fmla="*/ 11 w 192"/>
                        <a:gd name="T5" fmla="*/ 11 h 96"/>
                        <a:gd name="T6" fmla="*/ 20 w 192"/>
                        <a:gd name="T7" fmla="*/ 11 h 96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192" h="96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96" y="96"/>
                          </a:lnTo>
                          <a:lnTo>
                            <a:pt x="192" y="96"/>
                          </a:lnTo>
                        </a:path>
                      </a:pathLst>
                    </a:custGeom>
                    <a:noFill/>
                    <a:ln w="12700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31775" name="Line 44">
                      <a:extLst>
                        <a:ext uri="{FF2B5EF4-FFF2-40B4-BE49-F238E27FC236}">
                          <a16:creationId xmlns:a16="http://schemas.microsoft.com/office/drawing/2014/main" id="{A60264E7-6C33-45B8-A59B-5649C0F0BB9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69" y="1737"/>
                      <a:ext cx="1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31776" name="Freeform 45">
                      <a:extLst>
                        <a:ext uri="{FF2B5EF4-FFF2-40B4-BE49-F238E27FC236}">
                          <a16:creationId xmlns:a16="http://schemas.microsoft.com/office/drawing/2014/main" id="{E4E8FA83-2707-4BB8-BAB9-39A426CE013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058" y="1862"/>
                      <a:ext cx="176" cy="923"/>
                    </a:xfrm>
                    <a:custGeom>
                      <a:avLst/>
                      <a:gdLst>
                        <a:gd name="T0" fmla="*/ 0 w 192"/>
                        <a:gd name="T1" fmla="*/ 103 h 1008"/>
                        <a:gd name="T2" fmla="*/ 11 w 192"/>
                        <a:gd name="T3" fmla="*/ 103 h 1008"/>
                        <a:gd name="T4" fmla="*/ 11 w 192"/>
                        <a:gd name="T5" fmla="*/ 0 h 1008"/>
                        <a:gd name="T6" fmla="*/ 20 w 192"/>
                        <a:gd name="T7" fmla="*/ 0 h 100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192" h="1008">
                          <a:moveTo>
                            <a:pt x="0" y="1008"/>
                          </a:moveTo>
                          <a:lnTo>
                            <a:pt x="96" y="1008"/>
                          </a:lnTo>
                          <a:lnTo>
                            <a:pt x="96" y="0"/>
                          </a:lnTo>
                          <a:lnTo>
                            <a:pt x="192" y="0"/>
                          </a:lnTo>
                        </a:path>
                      </a:pathLst>
                    </a:custGeom>
                    <a:noFill/>
                    <a:ln w="12700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31777" name="Freeform 46">
                      <a:extLst>
                        <a:ext uri="{FF2B5EF4-FFF2-40B4-BE49-F238E27FC236}">
                          <a16:creationId xmlns:a16="http://schemas.microsoft.com/office/drawing/2014/main" id="{53782392-503E-4C1B-B69D-D0D907AEC9F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058" y="1973"/>
                      <a:ext cx="308" cy="483"/>
                    </a:xfrm>
                    <a:custGeom>
                      <a:avLst/>
                      <a:gdLst>
                        <a:gd name="T0" fmla="*/ 0 w 336"/>
                        <a:gd name="T1" fmla="*/ 0 h 528"/>
                        <a:gd name="T2" fmla="*/ 16 w 336"/>
                        <a:gd name="T3" fmla="*/ 0 h 528"/>
                        <a:gd name="T4" fmla="*/ 16 w 336"/>
                        <a:gd name="T5" fmla="*/ 52 h 528"/>
                        <a:gd name="T6" fmla="*/ 36 w 336"/>
                        <a:gd name="T7" fmla="*/ 52 h 52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336" h="528">
                          <a:moveTo>
                            <a:pt x="0" y="0"/>
                          </a:moveTo>
                          <a:lnTo>
                            <a:pt x="144" y="0"/>
                          </a:lnTo>
                          <a:lnTo>
                            <a:pt x="144" y="528"/>
                          </a:lnTo>
                          <a:lnTo>
                            <a:pt x="336" y="528"/>
                          </a:lnTo>
                        </a:path>
                      </a:pathLst>
                    </a:custGeom>
                    <a:noFill/>
                    <a:ln w="12700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31778" name="Freeform 47">
                      <a:extLst>
                        <a:ext uri="{FF2B5EF4-FFF2-40B4-BE49-F238E27FC236}">
                          <a16:creationId xmlns:a16="http://schemas.microsoft.com/office/drawing/2014/main" id="{7D3351FF-52FC-495E-BE62-4D4D7F2AE8A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630" y="1730"/>
                      <a:ext cx="220" cy="132"/>
                    </a:xfrm>
                    <a:custGeom>
                      <a:avLst/>
                      <a:gdLst>
                        <a:gd name="T0" fmla="*/ 0 w 240"/>
                        <a:gd name="T1" fmla="*/ 0 h 144"/>
                        <a:gd name="T2" fmla="*/ 11 w 240"/>
                        <a:gd name="T3" fmla="*/ 0 h 144"/>
                        <a:gd name="T4" fmla="*/ 11 w 240"/>
                        <a:gd name="T5" fmla="*/ 16 h 144"/>
                        <a:gd name="T6" fmla="*/ 26 w 240"/>
                        <a:gd name="T7" fmla="*/ 16 h 144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40" h="144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96" y="144"/>
                          </a:lnTo>
                          <a:lnTo>
                            <a:pt x="240" y="144"/>
                          </a:lnTo>
                        </a:path>
                      </a:pathLst>
                    </a:custGeom>
                    <a:noFill/>
                    <a:ln w="12700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31779" name="Line 48">
                      <a:extLst>
                        <a:ext uri="{FF2B5EF4-FFF2-40B4-BE49-F238E27FC236}">
                          <a16:creationId xmlns:a16="http://schemas.microsoft.com/office/drawing/2014/main" id="{CFE6CCB5-62CD-408C-8A85-F8C25BADD5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90" y="2170"/>
                      <a:ext cx="1187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oval" w="med" len="med"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31780" name="Freeform 49">
                      <a:extLst>
                        <a:ext uri="{FF2B5EF4-FFF2-40B4-BE49-F238E27FC236}">
                          <a16:creationId xmlns:a16="http://schemas.microsoft.com/office/drawing/2014/main" id="{A6AFA1E6-3F59-4E7B-BB08-9B1BEB8C22A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738" y="2038"/>
                      <a:ext cx="132" cy="483"/>
                    </a:xfrm>
                    <a:custGeom>
                      <a:avLst/>
                      <a:gdLst>
                        <a:gd name="T0" fmla="*/ 6 w 144"/>
                        <a:gd name="T1" fmla="*/ 52 h 528"/>
                        <a:gd name="T2" fmla="*/ 16 w 144"/>
                        <a:gd name="T3" fmla="*/ 52 h 528"/>
                        <a:gd name="T4" fmla="*/ 16 w 144"/>
                        <a:gd name="T5" fmla="*/ 25 h 528"/>
                        <a:gd name="T6" fmla="*/ 0 w 144"/>
                        <a:gd name="T7" fmla="*/ 25 h 528"/>
                        <a:gd name="T8" fmla="*/ 0 w 144"/>
                        <a:gd name="T9" fmla="*/ 0 h 528"/>
                        <a:gd name="T10" fmla="*/ 16 w 144"/>
                        <a:gd name="T11" fmla="*/ 0 h 528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0" t="0" r="r" b="b"/>
                      <a:pathLst>
                        <a:path w="144" h="528">
                          <a:moveTo>
                            <a:pt x="48" y="528"/>
                          </a:moveTo>
                          <a:lnTo>
                            <a:pt x="144" y="528"/>
                          </a:lnTo>
                          <a:lnTo>
                            <a:pt x="144" y="240"/>
                          </a:lnTo>
                          <a:lnTo>
                            <a:pt x="0" y="240"/>
                          </a:lnTo>
                          <a:lnTo>
                            <a:pt x="0" y="0"/>
                          </a:lnTo>
                          <a:lnTo>
                            <a:pt x="144" y="0"/>
                          </a:lnTo>
                        </a:path>
                      </a:pathLst>
                    </a:custGeom>
                    <a:noFill/>
                    <a:ln w="12700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31781" name="Line 50">
                      <a:extLst>
                        <a:ext uri="{FF2B5EF4-FFF2-40B4-BE49-F238E27FC236}">
                          <a16:creationId xmlns:a16="http://schemas.microsoft.com/office/drawing/2014/main" id="{03A618AC-019C-4267-A7A7-FC4A94823C1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56" y="1973"/>
                      <a:ext cx="121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31782" name="Line 51">
                      <a:extLst>
                        <a:ext uri="{FF2B5EF4-FFF2-40B4-BE49-F238E27FC236}">
                          <a16:creationId xmlns:a16="http://schemas.microsoft.com/office/drawing/2014/main" id="{9214D892-3ECB-4D4B-AE27-210AD583654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69" y="2257"/>
                      <a:ext cx="308" cy="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</p:grpSp>
            <p:sp>
              <p:nvSpPr>
                <p:cNvPr id="31767" name="Line 52">
                  <a:extLst>
                    <a:ext uri="{FF2B5EF4-FFF2-40B4-BE49-F238E27FC236}">
                      <a16:creationId xmlns:a16="http://schemas.microsoft.com/office/drawing/2014/main" id="{67F2616B-D554-4A5D-8F86-18E5CA2DCE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69" y="2325"/>
                  <a:ext cx="0" cy="32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</p:grpSp>
        <p:sp>
          <p:nvSpPr>
            <p:cNvPr id="31761" name="Rectangle 53">
              <a:extLst>
                <a:ext uri="{FF2B5EF4-FFF2-40B4-BE49-F238E27FC236}">
                  <a16:creationId xmlns:a16="http://schemas.microsoft.com/office/drawing/2014/main" id="{4F083D55-03AB-4333-A170-28CA7AADD2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1" y="1629"/>
              <a:ext cx="2117" cy="6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762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b="1" dirty="0"/>
                <a:t>STRUTTURA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b="1" dirty="0"/>
                <a:t>Schema logico</a:t>
              </a:r>
            </a:p>
          </p:txBody>
        </p:sp>
      </p:grpSp>
      <p:grpSp>
        <p:nvGrpSpPr>
          <p:cNvPr id="46134" name="Group 54">
            <a:extLst>
              <a:ext uri="{FF2B5EF4-FFF2-40B4-BE49-F238E27FC236}">
                <a16:creationId xmlns:a16="http://schemas.microsoft.com/office/drawing/2014/main" id="{0166BD9A-C7ED-48B3-A6C8-117965CF2E38}"/>
              </a:ext>
            </a:extLst>
          </p:cNvPr>
          <p:cNvGrpSpPr>
            <a:grpSpLocks/>
          </p:cNvGrpSpPr>
          <p:nvPr/>
        </p:nvGrpSpPr>
        <p:grpSpPr bwMode="auto">
          <a:xfrm>
            <a:off x="1909999" y="1387476"/>
            <a:ext cx="5676898" cy="1173163"/>
            <a:chOff x="690" y="884"/>
            <a:chExt cx="3576" cy="739"/>
          </a:xfrm>
        </p:grpSpPr>
        <p:sp>
          <p:nvSpPr>
            <p:cNvPr id="31757" name="Text Box 55">
              <a:extLst>
                <a:ext uri="{FF2B5EF4-FFF2-40B4-BE49-F238E27FC236}">
                  <a16:creationId xmlns:a16="http://schemas.microsoft.com/office/drawing/2014/main" id="{EEFEAB15-B8F9-4588-9B46-39B23A4E0B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0" y="884"/>
              <a:ext cx="1692" cy="4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1800" b="1" dirty="0">
                  <a:solidFill>
                    <a:srgbClr val="008000"/>
                  </a:solidFill>
                </a:rPr>
                <a:t>Espressioni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1800" b="1" dirty="0">
                  <a:solidFill>
                    <a:srgbClr val="008000"/>
                  </a:solidFill>
                </a:rPr>
                <a:t>(es. dell’algebra di Boole)</a:t>
              </a:r>
              <a:endParaRPr lang="it-IT" altLang="it-IT" sz="1400" b="1" dirty="0">
                <a:solidFill>
                  <a:srgbClr val="008000"/>
                </a:solidFill>
              </a:endParaRPr>
            </a:p>
          </p:txBody>
        </p:sp>
        <p:cxnSp>
          <p:nvCxnSpPr>
            <p:cNvPr id="31758" name="AutoShape 56">
              <a:extLst>
                <a:ext uri="{FF2B5EF4-FFF2-40B4-BE49-F238E27FC236}">
                  <a16:creationId xmlns:a16="http://schemas.microsoft.com/office/drawing/2014/main" id="{A5D9911D-0BB1-40DA-8043-9F8FEC62FA42}"/>
                </a:ext>
              </a:extLst>
            </p:cNvPr>
            <p:cNvCxnSpPr>
              <a:cxnSpLocks noChangeShapeType="1"/>
              <a:stCxn id="31757" idx="1"/>
              <a:endCxn id="31752" idx="0"/>
            </p:cNvCxnSpPr>
            <p:nvPr/>
          </p:nvCxnSpPr>
          <p:spPr bwMode="auto">
            <a:xfrm rot="10800000" flipV="1">
              <a:off x="690" y="1087"/>
              <a:ext cx="1080" cy="361"/>
            </a:xfrm>
            <a:prstGeom prst="bentConnector2">
              <a:avLst/>
            </a:prstGeom>
            <a:noFill/>
            <a:ln w="28575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1759" name="AutoShape 57">
              <a:extLst>
                <a:ext uri="{FF2B5EF4-FFF2-40B4-BE49-F238E27FC236}">
                  <a16:creationId xmlns:a16="http://schemas.microsoft.com/office/drawing/2014/main" id="{2C0B78FF-843B-4793-8B2E-9BBC56B5A017}"/>
                </a:ext>
              </a:extLst>
            </p:cNvPr>
            <p:cNvCxnSpPr>
              <a:cxnSpLocks noChangeShapeType="1"/>
              <a:stCxn id="31757" idx="3"/>
              <a:endCxn id="31761" idx="0"/>
            </p:cNvCxnSpPr>
            <p:nvPr/>
          </p:nvCxnSpPr>
          <p:spPr bwMode="auto">
            <a:xfrm>
              <a:off x="3462" y="1088"/>
              <a:ext cx="804" cy="535"/>
            </a:xfrm>
            <a:prstGeom prst="bentConnector2">
              <a:avLst/>
            </a:prstGeom>
            <a:noFill/>
            <a:ln w="28575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4FD37DA-C066-4477-B393-0CE9E3EB57FC}"/>
              </a:ext>
            </a:extLst>
          </p:cNvPr>
          <p:cNvSpPr txBox="1"/>
          <p:nvPr/>
        </p:nvSpPr>
        <p:spPr>
          <a:xfrm>
            <a:off x="6538659" y="1371657"/>
            <a:ext cx="17286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Corrispondenza </a:t>
            </a:r>
          </a:p>
          <a:p>
            <a:r>
              <a:rPr lang="it-IT" b="1" dirty="0">
                <a:solidFill>
                  <a:srgbClr val="FF0000"/>
                </a:solidFill>
              </a:rPr>
              <a:t>biunivoca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A25BEC3-215F-4B84-BB49-E111880775F3}"/>
              </a:ext>
            </a:extLst>
          </p:cNvPr>
          <p:cNvSpPr txBox="1"/>
          <p:nvPr/>
        </p:nvSpPr>
        <p:spPr>
          <a:xfrm>
            <a:off x="10071101" y="843174"/>
            <a:ext cx="210287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 </a:t>
            </a:r>
            <a:r>
              <a:rPr lang="it-IT" dirty="0" err="1"/>
              <a:t>Gi</a:t>
            </a:r>
            <a:r>
              <a:rPr lang="it-IT" dirty="0"/>
              <a:t> sono circuiti elettronici</a:t>
            </a:r>
          </a:p>
          <a:p>
            <a:r>
              <a:rPr lang="it-IT" dirty="0"/>
              <a:t> </a:t>
            </a:r>
          </a:p>
          <a:p>
            <a:r>
              <a:rPr lang="it-IT" dirty="0"/>
              <a:t>Se ogni </a:t>
            </a:r>
            <a:r>
              <a:rPr lang="it-IT" dirty="0" err="1"/>
              <a:t>Gi</a:t>
            </a:r>
            <a:r>
              <a:rPr lang="it-IT" dirty="0"/>
              <a:t> realizza una operazione dell’algebra della commutazione</a:t>
            </a:r>
          </a:p>
          <a:p>
            <a:r>
              <a:rPr lang="it-IT" dirty="0"/>
              <a:t>allora a ogni struttura è associata una espressione booleana.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845C3A3-2157-421A-97AC-FC09EAE04374}"/>
              </a:ext>
            </a:extLst>
          </p:cNvPr>
          <p:cNvSpPr txBox="1"/>
          <p:nvPr/>
        </p:nvSpPr>
        <p:spPr>
          <a:xfrm>
            <a:off x="10090524" y="4072211"/>
            <a:ext cx="20180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 </a:t>
            </a:r>
            <a:r>
              <a:rPr lang="it-IT" dirty="0" err="1"/>
              <a:t>Gi</a:t>
            </a:r>
            <a:r>
              <a:rPr lang="it-IT" dirty="0"/>
              <a:t> che realizzano operazioni dell’algebra di Boole sono detti </a:t>
            </a:r>
            <a:r>
              <a:rPr lang="it-IT" i="1" dirty="0"/>
              <a:t>«GATE» o «operatori logici elementari» dell’algebra di Boole</a:t>
            </a:r>
          </a:p>
        </p:txBody>
      </p:sp>
    </p:spTree>
    <p:extLst>
      <p:ext uri="{BB962C8B-B14F-4D97-AF65-F5344CB8AC3E}">
        <p14:creationId xmlns:p14="http://schemas.microsoft.com/office/powerpoint/2010/main" val="207946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nimBg="1" autoUpdateAnimBg="0"/>
      <p:bldP spid="46084" grpId="0" animBg="1" autoUpdateAnimBg="0"/>
      <p:bldP spid="2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asellaDiTesto 90">
            <a:extLst>
              <a:ext uri="{FF2B5EF4-FFF2-40B4-BE49-F238E27FC236}">
                <a16:creationId xmlns:a16="http://schemas.microsoft.com/office/drawing/2014/main" id="{5F460FC0-3CB5-4A16-B31C-39B4BB576731}"/>
              </a:ext>
            </a:extLst>
          </p:cNvPr>
          <p:cNvSpPr txBox="1"/>
          <p:nvPr/>
        </p:nvSpPr>
        <p:spPr>
          <a:xfrm>
            <a:off x="9399073" y="4816047"/>
            <a:ext cx="27419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Operazioni dell’algebra di Boole sono:</a:t>
            </a:r>
          </a:p>
          <a:p>
            <a:r>
              <a:rPr lang="it-IT" dirty="0"/>
              <a:t>Il ‘</a:t>
            </a:r>
            <a:r>
              <a:rPr lang="it-IT" i="1" dirty="0">
                <a:solidFill>
                  <a:srgbClr val="FF0000"/>
                </a:solidFill>
              </a:rPr>
              <a:t>prodotto </a:t>
            </a:r>
            <a:r>
              <a:rPr lang="it-IT" i="1" dirty="0" err="1">
                <a:solidFill>
                  <a:srgbClr val="FF0000"/>
                </a:solidFill>
              </a:rPr>
              <a:t>logico’</a:t>
            </a:r>
            <a:endParaRPr lang="it-IT" i="1" dirty="0">
              <a:solidFill>
                <a:srgbClr val="FF0000"/>
              </a:solidFill>
            </a:endParaRPr>
          </a:p>
          <a:p>
            <a:r>
              <a:rPr lang="it-IT" i="1" dirty="0">
                <a:solidFill>
                  <a:srgbClr val="FF0000"/>
                </a:solidFill>
              </a:rPr>
              <a:t>la ‘somma logica’</a:t>
            </a:r>
          </a:p>
          <a:p>
            <a:r>
              <a:rPr lang="it-IT" i="1" dirty="0">
                <a:solidFill>
                  <a:srgbClr val="FF0000"/>
                </a:solidFill>
              </a:rPr>
              <a:t>la ‘complementazione’</a:t>
            </a:r>
          </a:p>
        </p:txBody>
      </p:sp>
      <p:grpSp>
        <p:nvGrpSpPr>
          <p:cNvPr id="134" name="Gruppo 133">
            <a:extLst>
              <a:ext uri="{FF2B5EF4-FFF2-40B4-BE49-F238E27FC236}">
                <a16:creationId xmlns:a16="http://schemas.microsoft.com/office/drawing/2014/main" id="{BEE26361-6B51-4BA4-B41F-1D4C93464D58}"/>
              </a:ext>
            </a:extLst>
          </p:cNvPr>
          <p:cNvGrpSpPr/>
          <p:nvPr/>
        </p:nvGrpSpPr>
        <p:grpSpPr>
          <a:xfrm>
            <a:off x="9318303" y="130905"/>
            <a:ext cx="2287698" cy="4671073"/>
            <a:chOff x="9662245" y="183145"/>
            <a:chExt cx="2287698" cy="4671073"/>
          </a:xfrm>
        </p:grpSpPr>
        <p:sp>
          <p:nvSpPr>
            <p:cNvPr id="90" name="Freccia bidirezionale orizzontale 89">
              <a:extLst>
                <a:ext uri="{FF2B5EF4-FFF2-40B4-BE49-F238E27FC236}">
                  <a16:creationId xmlns:a16="http://schemas.microsoft.com/office/drawing/2014/main" id="{EF6E7FC6-F598-452C-AB92-9BE1895798DE}"/>
                </a:ext>
              </a:extLst>
            </p:cNvPr>
            <p:cNvSpPr/>
            <p:nvPr/>
          </p:nvSpPr>
          <p:spPr>
            <a:xfrm rot="5400000">
              <a:off x="9285741" y="3856446"/>
              <a:ext cx="1700673" cy="294872"/>
            </a:xfrm>
            <a:prstGeom prst="leftRightArrow">
              <a:avLst>
                <a:gd name="adj1" fmla="val 58979"/>
                <a:gd name="adj2" fmla="val 50000"/>
              </a:avLst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131" name="Gruppo 130">
              <a:extLst>
                <a:ext uri="{FF2B5EF4-FFF2-40B4-BE49-F238E27FC236}">
                  <a16:creationId xmlns:a16="http://schemas.microsoft.com/office/drawing/2014/main" id="{C6B8898E-7B47-4B4A-923F-AB34DC345734}"/>
                </a:ext>
              </a:extLst>
            </p:cNvPr>
            <p:cNvGrpSpPr/>
            <p:nvPr/>
          </p:nvGrpSpPr>
          <p:grpSpPr>
            <a:xfrm>
              <a:off x="9662245" y="183145"/>
              <a:ext cx="2287698" cy="2802451"/>
              <a:chOff x="9662245" y="183145"/>
              <a:chExt cx="2287698" cy="2802451"/>
            </a:xfrm>
          </p:grpSpPr>
          <p:sp>
            <p:nvSpPr>
              <p:cNvPr id="43" name="CasellaDiTesto 42">
                <a:extLst>
                  <a:ext uri="{FF2B5EF4-FFF2-40B4-BE49-F238E27FC236}">
                    <a16:creationId xmlns:a16="http://schemas.microsoft.com/office/drawing/2014/main" id="{3B9BEC03-1019-48C9-BA30-776347D4A419}"/>
                  </a:ext>
                </a:extLst>
              </p:cNvPr>
              <p:cNvSpPr txBox="1"/>
              <p:nvPr/>
            </p:nvSpPr>
            <p:spPr>
              <a:xfrm>
                <a:off x="9662245" y="183145"/>
                <a:ext cx="228769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600" dirty="0"/>
                  <a:t>Operatori logici elementari  o «gate» booleani</a:t>
                </a:r>
              </a:p>
            </p:txBody>
          </p:sp>
          <p:grpSp>
            <p:nvGrpSpPr>
              <p:cNvPr id="62" name="Group 20">
                <a:extLst>
                  <a:ext uri="{FF2B5EF4-FFF2-40B4-BE49-F238E27FC236}">
                    <a16:creationId xmlns:a16="http://schemas.microsoft.com/office/drawing/2014/main" id="{FA775A20-EF3B-44EC-A2D2-1D9B2CC2128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034021" y="1872298"/>
                <a:ext cx="845604" cy="427479"/>
                <a:chOff x="3456" y="1536"/>
                <a:chExt cx="1104" cy="495"/>
              </a:xfrm>
            </p:grpSpPr>
            <p:grpSp>
              <p:nvGrpSpPr>
                <p:cNvPr id="63" name="Group 21">
                  <a:extLst>
                    <a:ext uri="{FF2B5EF4-FFF2-40B4-BE49-F238E27FC236}">
                      <a16:creationId xmlns:a16="http://schemas.microsoft.com/office/drawing/2014/main" id="{D2CA9A7A-A21A-4EC8-979E-A8B0E71C894D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3600" y="1536"/>
                  <a:ext cx="768" cy="495"/>
                  <a:chOff x="2135" y="2459"/>
                  <a:chExt cx="752" cy="495"/>
                </a:xfrm>
              </p:grpSpPr>
              <p:sp>
                <p:nvSpPr>
                  <p:cNvPr id="67" name="Freeform 22">
                    <a:extLst>
                      <a:ext uri="{FF2B5EF4-FFF2-40B4-BE49-F238E27FC236}">
                        <a16:creationId xmlns:a16="http://schemas.microsoft.com/office/drawing/2014/main" id="{A044BD4B-3DB6-4BEA-A14D-10F34D0395B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135" y="2459"/>
                    <a:ext cx="66" cy="494"/>
                  </a:xfrm>
                  <a:custGeom>
                    <a:avLst/>
                    <a:gdLst>
                      <a:gd name="T0" fmla="*/ 0 w 66"/>
                      <a:gd name="T1" fmla="*/ 494 h 494"/>
                      <a:gd name="T2" fmla="*/ 30 w 66"/>
                      <a:gd name="T3" fmla="*/ 426 h 494"/>
                      <a:gd name="T4" fmla="*/ 50 w 66"/>
                      <a:gd name="T5" fmla="*/ 364 h 494"/>
                      <a:gd name="T6" fmla="*/ 62 w 66"/>
                      <a:gd name="T7" fmla="*/ 304 h 494"/>
                      <a:gd name="T8" fmla="*/ 66 w 66"/>
                      <a:gd name="T9" fmla="*/ 274 h 494"/>
                      <a:gd name="T10" fmla="*/ 66 w 66"/>
                      <a:gd name="T11" fmla="*/ 246 h 494"/>
                      <a:gd name="T12" fmla="*/ 66 w 66"/>
                      <a:gd name="T13" fmla="*/ 218 h 494"/>
                      <a:gd name="T14" fmla="*/ 62 w 66"/>
                      <a:gd name="T15" fmla="*/ 188 h 494"/>
                      <a:gd name="T16" fmla="*/ 50 w 66"/>
                      <a:gd name="T17" fmla="*/ 130 h 494"/>
                      <a:gd name="T18" fmla="*/ 40 w 66"/>
                      <a:gd name="T19" fmla="*/ 100 h 494"/>
                      <a:gd name="T20" fmla="*/ 34 w 66"/>
                      <a:gd name="T21" fmla="*/ 84 h 494"/>
                      <a:gd name="T22" fmla="*/ 32 w 66"/>
                      <a:gd name="T23" fmla="*/ 76 h 494"/>
                      <a:gd name="T24" fmla="*/ 28 w 66"/>
                      <a:gd name="T25" fmla="*/ 68 h 494"/>
                      <a:gd name="T26" fmla="*/ 16 w 66"/>
                      <a:gd name="T27" fmla="*/ 34 h 494"/>
                      <a:gd name="T28" fmla="*/ 0 w 66"/>
                      <a:gd name="T29" fmla="*/ 0 h 494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66" h="494">
                        <a:moveTo>
                          <a:pt x="0" y="494"/>
                        </a:moveTo>
                        <a:lnTo>
                          <a:pt x="30" y="426"/>
                        </a:lnTo>
                        <a:lnTo>
                          <a:pt x="50" y="364"/>
                        </a:lnTo>
                        <a:lnTo>
                          <a:pt x="62" y="304"/>
                        </a:lnTo>
                        <a:lnTo>
                          <a:pt x="66" y="274"/>
                        </a:lnTo>
                        <a:lnTo>
                          <a:pt x="66" y="246"/>
                        </a:lnTo>
                        <a:lnTo>
                          <a:pt x="66" y="218"/>
                        </a:lnTo>
                        <a:lnTo>
                          <a:pt x="62" y="188"/>
                        </a:lnTo>
                        <a:lnTo>
                          <a:pt x="50" y="130"/>
                        </a:lnTo>
                        <a:lnTo>
                          <a:pt x="40" y="100"/>
                        </a:lnTo>
                        <a:lnTo>
                          <a:pt x="34" y="84"/>
                        </a:lnTo>
                        <a:lnTo>
                          <a:pt x="32" y="76"/>
                        </a:lnTo>
                        <a:lnTo>
                          <a:pt x="28" y="68"/>
                        </a:lnTo>
                        <a:lnTo>
                          <a:pt x="16" y="34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28575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68" name="Line 23">
                    <a:extLst>
                      <a:ext uri="{FF2B5EF4-FFF2-40B4-BE49-F238E27FC236}">
                        <a16:creationId xmlns:a16="http://schemas.microsoft.com/office/drawing/2014/main" id="{E78B0547-7398-4AD9-8825-7EA4D5881C14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135" y="2459"/>
                    <a:ext cx="204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69" name="Freeform 24">
                    <a:extLst>
                      <a:ext uri="{FF2B5EF4-FFF2-40B4-BE49-F238E27FC236}">
                        <a16:creationId xmlns:a16="http://schemas.microsoft.com/office/drawing/2014/main" id="{5FF77CCD-F8F6-460A-A894-3D4F814F024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339" y="2459"/>
                    <a:ext cx="548" cy="248"/>
                  </a:xfrm>
                  <a:custGeom>
                    <a:avLst/>
                    <a:gdLst>
                      <a:gd name="T0" fmla="*/ 0 w 548"/>
                      <a:gd name="T1" fmla="*/ 0 h 248"/>
                      <a:gd name="T2" fmla="*/ 74 w 548"/>
                      <a:gd name="T3" fmla="*/ 8 h 248"/>
                      <a:gd name="T4" fmla="*/ 150 w 548"/>
                      <a:gd name="T5" fmla="*/ 20 h 248"/>
                      <a:gd name="T6" fmla="*/ 228 w 548"/>
                      <a:gd name="T7" fmla="*/ 38 h 248"/>
                      <a:gd name="T8" fmla="*/ 306 w 548"/>
                      <a:gd name="T9" fmla="*/ 64 h 248"/>
                      <a:gd name="T10" fmla="*/ 342 w 548"/>
                      <a:gd name="T11" fmla="*/ 78 h 248"/>
                      <a:gd name="T12" fmla="*/ 378 w 548"/>
                      <a:gd name="T13" fmla="*/ 96 h 248"/>
                      <a:gd name="T14" fmla="*/ 396 w 548"/>
                      <a:gd name="T15" fmla="*/ 106 h 248"/>
                      <a:gd name="T16" fmla="*/ 412 w 548"/>
                      <a:gd name="T17" fmla="*/ 116 h 248"/>
                      <a:gd name="T18" fmla="*/ 444 w 548"/>
                      <a:gd name="T19" fmla="*/ 136 h 248"/>
                      <a:gd name="T20" fmla="*/ 474 w 548"/>
                      <a:gd name="T21" fmla="*/ 160 h 248"/>
                      <a:gd name="T22" fmla="*/ 502 w 548"/>
                      <a:gd name="T23" fmla="*/ 188 h 248"/>
                      <a:gd name="T24" fmla="*/ 514 w 548"/>
                      <a:gd name="T25" fmla="*/ 202 h 248"/>
                      <a:gd name="T26" fmla="*/ 520 w 548"/>
                      <a:gd name="T27" fmla="*/ 208 h 248"/>
                      <a:gd name="T28" fmla="*/ 526 w 548"/>
                      <a:gd name="T29" fmla="*/ 216 h 248"/>
                      <a:gd name="T30" fmla="*/ 548 w 548"/>
                      <a:gd name="T31" fmla="*/ 248 h 248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548" h="248">
                        <a:moveTo>
                          <a:pt x="0" y="0"/>
                        </a:moveTo>
                        <a:lnTo>
                          <a:pt x="74" y="8"/>
                        </a:lnTo>
                        <a:lnTo>
                          <a:pt x="150" y="20"/>
                        </a:lnTo>
                        <a:lnTo>
                          <a:pt x="228" y="38"/>
                        </a:lnTo>
                        <a:lnTo>
                          <a:pt x="306" y="64"/>
                        </a:lnTo>
                        <a:lnTo>
                          <a:pt x="342" y="78"/>
                        </a:lnTo>
                        <a:lnTo>
                          <a:pt x="378" y="96"/>
                        </a:lnTo>
                        <a:lnTo>
                          <a:pt x="396" y="106"/>
                        </a:lnTo>
                        <a:lnTo>
                          <a:pt x="412" y="116"/>
                        </a:lnTo>
                        <a:lnTo>
                          <a:pt x="444" y="136"/>
                        </a:lnTo>
                        <a:lnTo>
                          <a:pt x="474" y="160"/>
                        </a:lnTo>
                        <a:lnTo>
                          <a:pt x="502" y="188"/>
                        </a:lnTo>
                        <a:lnTo>
                          <a:pt x="514" y="202"/>
                        </a:lnTo>
                        <a:lnTo>
                          <a:pt x="520" y="208"/>
                        </a:lnTo>
                        <a:lnTo>
                          <a:pt x="526" y="216"/>
                        </a:lnTo>
                        <a:lnTo>
                          <a:pt x="548" y="248"/>
                        </a:lnTo>
                      </a:path>
                    </a:pathLst>
                  </a:custGeom>
                  <a:noFill/>
                  <a:ln w="28575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70" name="Freeform 25">
                    <a:extLst>
                      <a:ext uri="{FF2B5EF4-FFF2-40B4-BE49-F238E27FC236}">
                        <a16:creationId xmlns:a16="http://schemas.microsoft.com/office/drawing/2014/main" id="{9C5635F2-340A-4CDC-A617-57886488945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339" y="2707"/>
                    <a:ext cx="548" cy="246"/>
                  </a:xfrm>
                  <a:custGeom>
                    <a:avLst/>
                    <a:gdLst>
                      <a:gd name="T0" fmla="*/ 548 w 548"/>
                      <a:gd name="T1" fmla="*/ 0 h 246"/>
                      <a:gd name="T2" fmla="*/ 524 w 548"/>
                      <a:gd name="T3" fmla="*/ 32 h 246"/>
                      <a:gd name="T4" fmla="*/ 498 w 548"/>
                      <a:gd name="T5" fmla="*/ 62 h 246"/>
                      <a:gd name="T6" fmla="*/ 470 w 548"/>
                      <a:gd name="T7" fmla="*/ 88 h 246"/>
                      <a:gd name="T8" fmla="*/ 442 w 548"/>
                      <a:gd name="T9" fmla="*/ 112 h 246"/>
                      <a:gd name="T10" fmla="*/ 410 w 548"/>
                      <a:gd name="T11" fmla="*/ 134 h 246"/>
                      <a:gd name="T12" fmla="*/ 376 w 548"/>
                      <a:gd name="T13" fmla="*/ 152 h 246"/>
                      <a:gd name="T14" fmla="*/ 342 w 548"/>
                      <a:gd name="T15" fmla="*/ 170 h 246"/>
                      <a:gd name="T16" fmla="*/ 306 w 548"/>
                      <a:gd name="T17" fmla="*/ 184 h 246"/>
                      <a:gd name="T18" fmla="*/ 268 w 548"/>
                      <a:gd name="T19" fmla="*/ 198 h 246"/>
                      <a:gd name="T20" fmla="*/ 232 w 548"/>
                      <a:gd name="T21" fmla="*/ 208 h 246"/>
                      <a:gd name="T22" fmla="*/ 154 w 548"/>
                      <a:gd name="T23" fmla="*/ 226 h 246"/>
                      <a:gd name="T24" fmla="*/ 76 w 548"/>
                      <a:gd name="T25" fmla="*/ 238 h 246"/>
                      <a:gd name="T26" fmla="*/ 0 w 548"/>
                      <a:gd name="T27" fmla="*/ 246 h 24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548" h="246">
                        <a:moveTo>
                          <a:pt x="548" y="0"/>
                        </a:moveTo>
                        <a:lnTo>
                          <a:pt x="524" y="32"/>
                        </a:lnTo>
                        <a:lnTo>
                          <a:pt x="498" y="62"/>
                        </a:lnTo>
                        <a:lnTo>
                          <a:pt x="470" y="88"/>
                        </a:lnTo>
                        <a:lnTo>
                          <a:pt x="442" y="112"/>
                        </a:lnTo>
                        <a:lnTo>
                          <a:pt x="410" y="134"/>
                        </a:lnTo>
                        <a:lnTo>
                          <a:pt x="376" y="152"/>
                        </a:lnTo>
                        <a:lnTo>
                          <a:pt x="342" y="170"/>
                        </a:lnTo>
                        <a:lnTo>
                          <a:pt x="306" y="184"/>
                        </a:lnTo>
                        <a:lnTo>
                          <a:pt x="268" y="198"/>
                        </a:lnTo>
                        <a:lnTo>
                          <a:pt x="232" y="208"/>
                        </a:lnTo>
                        <a:lnTo>
                          <a:pt x="154" y="226"/>
                        </a:lnTo>
                        <a:lnTo>
                          <a:pt x="76" y="238"/>
                        </a:lnTo>
                        <a:lnTo>
                          <a:pt x="0" y="246"/>
                        </a:lnTo>
                      </a:path>
                    </a:pathLst>
                  </a:custGeom>
                  <a:noFill/>
                  <a:ln w="28575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71" name="Line 26">
                    <a:extLst>
                      <a:ext uri="{FF2B5EF4-FFF2-40B4-BE49-F238E27FC236}">
                        <a16:creationId xmlns:a16="http://schemas.microsoft.com/office/drawing/2014/main" id="{1F15A8CE-1F11-459E-87B5-42445601BD2C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135" y="2953"/>
                    <a:ext cx="204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64" name="Line 27">
                  <a:extLst>
                    <a:ext uri="{FF2B5EF4-FFF2-40B4-BE49-F238E27FC236}">
                      <a16:creationId xmlns:a16="http://schemas.microsoft.com/office/drawing/2014/main" id="{CC9E1AB3-E384-4C13-9D76-2F1CE11569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56" y="1680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5" name="Line 28">
                  <a:extLst>
                    <a:ext uri="{FF2B5EF4-FFF2-40B4-BE49-F238E27FC236}">
                      <a16:creationId xmlns:a16="http://schemas.microsoft.com/office/drawing/2014/main" id="{05963CC3-59CA-49F3-A7C4-3985FB07A8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56" y="187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6" name="Line 29">
                  <a:extLst>
                    <a:ext uri="{FF2B5EF4-FFF2-40B4-BE49-F238E27FC236}">
                      <a16:creationId xmlns:a16="http://schemas.microsoft.com/office/drawing/2014/main" id="{C30FD082-A72C-469C-A1FB-306C240494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68" y="1776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72" name="Gruppo 71">
                <a:extLst>
                  <a:ext uri="{FF2B5EF4-FFF2-40B4-BE49-F238E27FC236}">
                    <a16:creationId xmlns:a16="http://schemas.microsoft.com/office/drawing/2014/main" id="{063B2158-9441-450B-9546-4D32D01C4542}"/>
                  </a:ext>
                </a:extLst>
              </p:cNvPr>
              <p:cNvGrpSpPr/>
              <p:nvPr/>
            </p:nvGrpSpPr>
            <p:grpSpPr>
              <a:xfrm>
                <a:off x="9966510" y="2581294"/>
                <a:ext cx="853613" cy="404302"/>
                <a:chOff x="8596225" y="2617203"/>
                <a:chExt cx="1184275" cy="498475"/>
              </a:xfrm>
            </p:grpSpPr>
            <p:sp>
              <p:nvSpPr>
                <p:cNvPr id="73" name="Freeform 6">
                  <a:extLst>
                    <a:ext uri="{FF2B5EF4-FFF2-40B4-BE49-F238E27FC236}">
                      <a16:creationId xmlns:a16="http://schemas.microsoft.com/office/drawing/2014/main" id="{299C8C6F-55BF-4128-9C0B-166488A278E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8849077" y="2617203"/>
                  <a:ext cx="491513" cy="498475"/>
                </a:xfrm>
                <a:custGeom>
                  <a:avLst/>
                  <a:gdLst>
                    <a:gd name="T0" fmla="*/ 2147483646 w 144"/>
                    <a:gd name="T1" fmla="*/ 2147483646 h 146"/>
                    <a:gd name="T2" fmla="*/ 0 w 144"/>
                    <a:gd name="T3" fmla="*/ 0 h 146"/>
                    <a:gd name="T4" fmla="*/ 0 w 144"/>
                    <a:gd name="T5" fmla="*/ 2147483646 h 146"/>
                    <a:gd name="T6" fmla="*/ 2147483646 w 144"/>
                    <a:gd name="T7" fmla="*/ 2147483646 h 14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44" h="146">
                      <a:moveTo>
                        <a:pt x="144" y="72"/>
                      </a:moveTo>
                      <a:lnTo>
                        <a:pt x="0" y="0"/>
                      </a:lnTo>
                      <a:lnTo>
                        <a:pt x="0" y="146"/>
                      </a:lnTo>
                      <a:lnTo>
                        <a:pt x="144" y="72"/>
                      </a:lnTo>
                    </a:path>
                  </a:pathLst>
                </a:custGeom>
                <a:solidFill>
                  <a:schemeClr val="bg1"/>
                </a:solidFill>
                <a:ln w="285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 dirty="0"/>
                </a:p>
              </p:txBody>
            </p:sp>
            <p:sp>
              <p:nvSpPr>
                <p:cNvPr id="74" name="Line 7">
                  <a:extLst>
                    <a:ext uri="{FF2B5EF4-FFF2-40B4-BE49-F238E27FC236}">
                      <a16:creationId xmlns:a16="http://schemas.microsoft.com/office/drawing/2014/main" id="{DD78E85C-DCD2-41FC-B361-7E49D486C814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8596225" y="2863858"/>
                  <a:ext cx="2476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5" name="Line 8">
                  <a:extLst>
                    <a:ext uri="{FF2B5EF4-FFF2-40B4-BE49-F238E27FC236}">
                      <a16:creationId xmlns:a16="http://schemas.microsoft.com/office/drawing/2014/main" id="{538C786B-A6FF-4309-B8DE-9144FA2DC4C1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9470886" y="2863858"/>
                  <a:ext cx="30961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6" name="Oval 9">
                  <a:extLst>
                    <a:ext uri="{FF2B5EF4-FFF2-40B4-BE49-F238E27FC236}">
                      <a16:creationId xmlns:a16="http://schemas.microsoft.com/office/drawing/2014/main" id="{717A8A4A-99E9-4B0C-BBF7-81CBE56BB931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9347040" y="2785432"/>
                  <a:ext cx="123846" cy="123973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lnSpc>
                      <a:spcPct val="110000"/>
                    </a:lnSpc>
                    <a:buFontTx/>
                    <a:buNone/>
                  </a:pPr>
                  <a:endParaRPr lang="it-IT" altLang="it-IT" sz="1600"/>
                </a:p>
              </p:txBody>
            </p:sp>
          </p:grpSp>
          <p:grpSp>
            <p:nvGrpSpPr>
              <p:cNvPr id="77" name="Gruppo 76">
                <a:extLst>
                  <a:ext uri="{FF2B5EF4-FFF2-40B4-BE49-F238E27FC236}">
                    <a16:creationId xmlns:a16="http://schemas.microsoft.com/office/drawing/2014/main" id="{CBA10CE1-63BE-4252-A7EB-1B741BC731EC}"/>
                  </a:ext>
                </a:extLst>
              </p:cNvPr>
              <p:cNvGrpSpPr/>
              <p:nvPr/>
            </p:nvGrpSpPr>
            <p:grpSpPr>
              <a:xfrm>
                <a:off x="10034021" y="1079087"/>
                <a:ext cx="786102" cy="477695"/>
                <a:chOff x="7010400" y="2327275"/>
                <a:chExt cx="1090613" cy="588963"/>
              </a:xfrm>
            </p:grpSpPr>
            <p:sp>
              <p:nvSpPr>
                <p:cNvPr id="78" name="Freeform 11">
                  <a:extLst>
                    <a:ext uri="{FF2B5EF4-FFF2-40B4-BE49-F238E27FC236}">
                      <a16:creationId xmlns:a16="http://schemas.microsoft.com/office/drawing/2014/main" id="{F36F9621-6ABB-4AEA-BDAD-C0FF004FB5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25668" y="2327275"/>
                  <a:ext cx="361555" cy="588963"/>
                </a:xfrm>
                <a:custGeom>
                  <a:avLst/>
                  <a:gdLst>
                    <a:gd name="T0" fmla="*/ 304 w 304"/>
                    <a:gd name="T1" fmla="*/ 0 h 494"/>
                    <a:gd name="T2" fmla="*/ 0 w 304"/>
                    <a:gd name="T3" fmla="*/ 0 h 494"/>
                    <a:gd name="T4" fmla="*/ 0 w 304"/>
                    <a:gd name="T5" fmla="*/ 494 h 494"/>
                    <a:gd name="T6" fmla="*/ 304 w 304"/>
                    <a:gd name="T7" fmla="*/ 492 h 49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04" h="494">
                      <a:moveTo>
                        <a:pt x="304" y="0"/>
                      </a:moveTo>
                      <a:lnTo>
                        <a:pt x="0" y="0"/>
                      </a:lnTo>
                      <a:lnTo>
                        <a:pt x="0" y="494"/>
                      </a:lnTo>
                      <a:lnTo>
                        <a:pt x="304" y="492"/>
                      </a:lnTo>
                    </a:path>
                  </a:pathLst>
                </a:custGeom>
                <a:noFill/>
                <a:ln w="285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79" name="Freeform 12">
                  <a:extLst>
                    <a:ext uri="{FF2B5EF4-FFF2-40B4-BE49-F238E27FC236}">
                      <a16:creationId xmlns:a16="http://schemas.microsoft.com/office/drawing/2014/main" id="{4111CF46-27F2-4FE0-974D-3010AF1C601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87223" y="2327275"/>
                  <a:ext cx="271167" cy="586579"/>
                </a:xfrm>
                <a:custGeom>
                  <a:avLst/>
                  <a:gdLst>
                    <a:gd name="T0" fmla="*/ 0 w 228"/>
                    <a:gd name="T1" fmla="*/ 492 h 492"/>
                    <a:gd name="T2" fmla="*/ 54 w 228"/>
                    <a:gd name="T3" fmla="*/ 476 h 492"/>
                    <a:gd name="T4" fmla="*/ 100 w 228"/>
                    <a:gd name="T5" fmla="*/ 454 h 492"/>
                    <a:gd name="T6" fmla="*/ 120 w 228"/>
                    <a:gd name="T7" fmla="*/ 440 h 492"/>
                    <a:gd name="T8" fmla="*/ 138 w 228"/>
                    <a:gd name="T9" fmla="*/ 426 h 492"/>
                    <a:gd name="T10" fmla="*/ 172 w 228"/>
                    <a:gd name="T11" fmla="*/ 394 h 492"/>
                    <a:gd name="T12" fmla="*/ 196 w 228"/>
                    <a:gd name="T13" fmla="*/ 358 h 492"/>
                    <a:gd name="T14" fmla="*/ 206 w 228"/>
                    <a:gd name="T15" fmla="*/ 338 h 492"/>
                    <a:gd name="T16" fmla="*/ 214 w 228"/>
                    <a:gd name="T17" fmla="*/ 320 h 492"/>
                    <a:gd name="T18" fmla="*/ 224 w 228"/>
                    <a:gd name="T19" fmla="*/ 280 h 492"/>
                    <a:gd name="T20" fmla="*/ 228 w 228"/>
                    <a:gd name="T21" fmla="*/ 238 h 492"/>
                    <a:gd name="T22" fmla="*/ 224 w 228"/>
                    <a:gd name="T23" fmla="*/ 198 h 492"/>
                    <a:gd name="T24" fmla="*/ 214 w 228"/>
                    <a:gd name="T25" fmla="*/ 158 h 492"/>
                    <a:gd name="T26" fmla="*/ 196 w 228"/>
                    <a:gd name="T27" fmla="*/ 122 h 492"/>
                    <a:gd name="T28" fmla="*/ 172 w 228"/>
                    <a:gd name="T29" fmla="*/ 88 h 492"/>
                    <a:gd name="T30" fmla="*/ 156 w 228"/>
                    <a:gd name="T31" fmla="*/ 72 h 492"/>
                    <a:gd name="T32" fmla="*/ 138 w 228"/>
                    <a:gd name="T33" fmla="*/ 58 h 492"/>
                    <a:gd name="T34" fmla="*/ 130 w 228"/>
                    <a:gd name="T35" fmla="*/ 50 h 492"/>
                    <a:gd name="T36" fmla="*/ 120 w 228"/>
                    <a:gd name="T37" fmla="*/ 44 h 492"/>
                    <a:gd name="T38" fmla="*/ 100 w 228"/>
                    <a:gd name="T39" fmla="*/ 32 h 492"/>
                    <a:gd name="T40" fmla="*/ 54 w 228"/>
                    <a:gd name="T41" fmla="*/ 12 h 492"/>
                    <a:gd name="T42" fmla="*/ 0 w 228"/>
                    <a:gd name="T43" fmla="*/ 0 h 492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28" h="492">
                      <a:moveTo>
                        <a:pt x="0" y="492"/>
                      </a:moveTo>
                      <a:lnTo>
                        <a:pt x="54" y="476"/>
                      </a:lnTo>
                      <a:lnTo>
                        <a:pt x="100" y="454"/>
                      </a:lnTo>
                      <a:lnTo>
                        <a:pt x="120" y="440"/>
                      </a:lnTo>
                      <a:lnTo>
                        <a:pt x="138" y="426"/>
                      </a:lnTo>
                      <a:lnTo>
                        <a:pt x="172" y="394"/>
                      </a:lnTo>
                      <a:lnTo>
                        <a:pt x="196" y="358"/>
                      </a:lnTo>
                      <a:lnTo>
                        <a:pt x="206" y="338"/>
                      </a:lnTo>
                      <a:lnTo>
                        <a:pt x="214" y="320"/>
                      </a:lnTo>
                      <a:lnTo>
                        <a:pt x="224" y="280"/>
                      </a:lnTo>
                      <a:lnTo>
                        <a:pt x="228" y="238"/>
                      </a:lnTo>
                      <a:lnTo>
                        <a:pt x="224" y="198"/>
                      </a:lnTo>
                      <a:lnTo>
                        <a:pt x="214" y="158"/>
                      </a:lnTo>
                      <a:lnTo>
                        <a:pt x="196" y="122"/>
                      </a:lnTo>
                      <a:lnTo>
                        <a:pt x="172" y="88"/>
                      </a:lnTo>
                      <a:lnTo>
                        <a:pt x="156" y="72"/>
                      </a:lnTo>
                      <a:lnTo>
                        <a:pt x="138" y="58"/>
                      </a:lnTo>
                      <a:lnTo>
                        <a:pt x="130" y="50"/>
                      </a:lnTo>
                      <a:lnTo>
                        <a:pt x="120" y="44"/>
                      </a:lnTo>
                      <a:lnTo>
                        <a:pt x="100" y="32"/>
                      </a:lnTo>
                      <a:lnTo>
                        <a:pt x="54" y="1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85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80" name="Line 13">
                  <a:extLst>
                    <a:ext uri="{FF2B5EF4-FFF2-40B4-BE49-F238E27FC236}">
                      <a16:creationId xmlns:a16="http://schemas.microsoft.com/office/drawing/2014/main" id="{FBCCC551-8E88-427F-B2E4-4CC001D557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010400" y="2487034"/>
                  <a:ext cx="22835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81" name="Line 14">
                  <a:extLst>
                    <a:ext uri="{FF2B5EF4-FFF2-40B4-BE49-F238E27FC236}">
                      <a16:creationId xmlns:a16="http://schemas.microsoft.com/office/drawing/2014/main" id="{B0A1E009-0008-412C-AB19-4EEC651846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010400" y="2773170"/>
                  <a:ext cx="22835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82" name="Line 15">
                  <a:extLst>
                    <a:ext uri="{FF2B5EF4-FFF2-40B4-BE49-F238E27FC236}">
                      <a16:creationId xmlns:a16="http://schemas.microsoft.com/office/drawing/2014/main" id="{400C95B4-DC13-43BF-A75A-04D39F73DD9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872662" y="2601489"/>
                  <a:ext cx="22835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92" name="CasellaDiTesto 91">
                <a:extLst>
                  <a:ext uri="{FF2B5EF4-FFF2-40B4-BE49-F238E27FC236}">
                    <a16:creationId xmlns:a16="http://schemas.microsoft.com/office/drawing/2014/main" id="{64F63510-4B0C-44BE-A681-9772571C9398}"/>
                  </a:ext>
                </a:extLst>
              </p:cNvPr>
              <p:cNvSpPr txBox="1"/>
              <p:nvPr/>
            </p:nvSpPr>
            <p:spPr>
              <a:xfrm>
                <a:off x="10994994" y="1868528"/>
                <a:ext cx="461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>
                    <a:solidFill>
                      <a:srgbClr val="FF0000"/>
                    </a:solidFill>
                  </a:rPr>
                  <a:t>OR</a:t>
                </a:r>
              </a:p>
            </p:txBody>
          </p:sp>
          <p:sp>
            <p:nvSpPr>
              <p:cNvPr id="93" name="CasellaDiTesto 92">
                <a:extLst>
                  <a:ext uri="{FF2B5EF4-FFF2-40B4-BE49-F238E27FC236}">
                    <a16:creationId xmlns:a16="http://schemas.microsoft.com/office/drawing/2014/main" id="{DFAAE063-EBDB-4518-8DE6-D936DB132170}"/>
                  </a:ext>
                </a:extLst>
              </p:cNvPr>
              <p:cNvSpPr txBox="1"/>
              <p:nvPr/>
            </p:nvSpPr>
            <p:spPr>
              <a:xfrm>
                <a:off x="10905848" y="1085186"/>
                <a:ext cx="6094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>
                    <a:solidFill>
                      <a:srgbClr val="FF0000"/>
                    </a:solidFill>
                  </a:rPr>
                  <a:t>AND</a:t>
                </a:r>
              </a:p>
            </p:txBody>
          </p:sp>
          <p:sp>
            <p:nvSpPr>
              <p:cNvPr id="94" name="CasellaDiTesto 93">
                <a:extLst>
                  <a:ext uri="{FF2B5EF4-FFF2-40B4-BE49-F238E27FC236}">
                    <a16:creationId xmlns:a16="http://schemas.microsoft.com/office/drawing/2014/main" id="{23CF9517-2FF0-4FFC-8D14-AC2945F7E09A}"/>
                  </a:ext>
                </a:extLst>
              </p:cNvPr>
              <p:cNvSpPr txBox="1"/>
              <p:nvPr/>
            </p:nvSpPr>
            <p:spPr>
              <a:xfrm>
                <a:off x="10960406" y="2583351"/>
                <a:ext cx="5920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>
                    <a:solidFill>
                      <a:srgbClr val="FF0000"/>
                    </a:solidFill>
                  </a:rPr>
                  <a:t>NOT</a:t>
                </a:r>
              </a:p>
            </p:txBody>
          </p:sp>
        </p:grpSp>
      </p:grpSp>
      <p:grpSp>
        <p:nvGrpSpPr>
          <p:cNvPr id="130" name="Gruppo 129">
            <a:extLst>
              <a:ext uri="{FF2B5EF4-FFF2-40B4-BE49-F238E27FC236}">
                <a16:creationId xmlns:a16="http://schemas.microsoft.com/office/drawing/2014/main" id="{89F2D2D4-F50E-4C8F-8158-480C7A0F20FC}"/>
              </a:ext>
            </a:extLst>
          </p:cNvPr>
          <p:cNvGrpSpPr/>
          <p:nvPr/>
        </p:nvGrpSpPr>
        <p:grpSpPr>
          <a:xfrm>
            <a:off x="6095445" y="3188136"/>
            <a:ext cx="2803093" cy="2274367"/>
            <a:chOff x="6095445" y="3188136"/>
            <a:chExt cx="2803093" cy="2274367"/>
          </a:xfrm>
        </p:grpSpPr>
        <p:sp>
          <p:nvSpPr>
            <p:cNvPr id="89" name="Freccia bidirezionale orizzontale 88">
              <a:extLst>
                <a:ext uri="{FF2B5EF4-FFF2-40B4-BE49-F238E27FC236}">
                  <a16:creationId xmlns:a16="http://schemas.microsoft.com/office/drawing/2014/main" id="{CE250CC0-DB67-4D6D-AC56-20A7B2E05EBC}"/>
                </a:ext>
              </a:extLst>
            </p:cNvPr>
            <p:cNvSpPr/>
            <p:nvPr/>
          </p:nvSpPr>
          <p:spPr>
            <a:xfrm rot="5400000">
              <a:off x="5191748" y="4091833"/>
              <a:ext cx="2161672" cy="354277"/>
            </a:xfrm>
            <a:prstGeom prst="leftRightArrow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6" name="CasellaDiTesto 105">
              <a:extLst>
                <a:ext uri="{FF2B5EF4-FFF2-40B4-BE49-F238E27FC236}">
                  <a16:creationId xmlns:a16="http://schemas.microsoft.com/office/drawing/2014/main" id="{D8294A90-4478-4707-9C13-93689588C1DC}"/>
                </a:ext>
              </a:extLst>
            </p:cNvPr>
            <p:cNvSpPr txBox="1"/>
            <p:nvPr/>
          </p:nvSpPr>
          <p:spPr>
            <a:xfrm>
              <a:off x="6610840" y="3431178"/>
              <a:ext cx="2287698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A ogni schema logico</a:t>
              </a:r>
            </a:p>
            <a:p>
              <a:pPr algn="ctr"/>
              <a:r>
                <a:rPr lang="it-IT" dirty="0"/>
                <a:t>Che utilizza i GATE and OR e NOT </a:t>
              </a:r>
              <a:r>
                <a:rPr lang="it-IT" dirty="0" err="1"/>
                <a:t>siassocia</a:t>
              </a:r>
              <a:r>
                <a:rPr lang="it-IT" dirty="0"/>
                <a:t> una espressione booleana</a:t>
              </a:r>
            </a:p>
            <a:p>
              <a:pPr algn="ctr"/>
              <a:r>
                <a:rPr lang="it-IT" dirty="0"/>
                <a:t>(e viceversa)</a:t>
              </a:r>
            </a:p>
            <a:p>
              <a:endParaRPr lang="it-IT" dirty="0"/>
            </a:p>
          </p:txBody>
        </p:sp>
      </p:grpSp>
      <p:grpSp>
        <p:nvGrpSpPr>
          <p:cNvPr id="135" name="Gruppo 134">
            <a:extLst>
              <a:ext uri="{FF2B5EF4-FFF2-40B4-BE49-F238E27FC236}">
                <a16:creationId xmlns:a16="http://schemas.microsoft.com/office/drawing/2014/main" id="{A9D8212B-816E-466B-893E-01F0297B72BF}"/>
              </a:ext>
            </a:extLst>
          </p:cNvPr>
          <p:cNvGrpSpPr/>
          <p:nvPr/>
        </p:nvGrpSpPr>
        <p:grpSpPr>
          <a:xfrm>
            <a:off x="5490368" y="5349811"/>
            <a:ext cx="6964672" cy="1596690"/>
            <a:chOff x="5490368" y="5349811"/>
            <a:chExt cx="6964672" cy="1596690"/>
          </a:xfrm>
        </p:grpSpPr>
        <p:sp>
          <p:nvSpPr>
            <p:cNvPr id="49" name="Titolo 1">
              <a:extLst>
                <a:ext uri="{FF2B5EF4-FFF2-40B4-BE49-F238E27FC236}">
                  <a16:creationId xmlns:a16="http://schemas.microsoft.com/office/drawing/2014/main" id="{5762657A-6C15-4E2D-80C8-B453584DC8AE}"/>
                </a:ext>
              </a:extLst>
            </p:cNvPr>
            <p:cNvSpPr txBox="1">
              <a:spLocks/>
            </p:cNvSpPr>
            <p:nvPr/>
          </p:nvSpPr>
          <p:spPr>
            <a:xfrm>
              <a:off x="5490368" y="6044057"/>
              <a:ext cx="6964672" cy="90244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it-IT" sz="2800" dirty="0">
                  <a:solidFill>
                    <a:srgbClr val="FF0000"/>
                  </a:solidFill>
                </a:rPr>
                <a:t>Espressione dell’algebra della commutazione</a:t>
              </a:r>
            </a:p>
          </p:txBody>
        </p:sp>
        <p:sp>
          <p:nvSpPr>
            <p:cNvPr id="112" name="CasellaDiTesto 111">
              <a:extLst>
                <a:ext uri="{FF2B5EF4-FFF2-40B4-BE49-F238E27FC236}">
                  <a16:creationId xmlns:a16="http://schemas.microsoft.com/office/drawing/2014/main" id="{1C643139-552E-4CB8-9EEB-5B5B47DCE3DE}"/>
                </a:ext>
              </a:extLst>
            </p:cNvPr>
            <p:cNvSpPr txBox="1"/>
            <p:nvPr/>
          </p:nvSpPr>
          <p:spPr>
            <a:xfrm>
              <a:off x="5763715" y="5349811"/>
              <a:ext cx="11865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dirty="0">
                  <a:solidFill>
                    <a:srgbClr val="FF0000"/>
                  </a:solidFill>
                </a:rPr>
                <a:t>(</a:t>
              </a:r>
              <a:r>
                <a:rPr lang="it-IT" sz="2400" dirty="0" err="1">
                  <a:solidFill>
                    <a:srgbClr val="FF0000"/>
                  </a:solidFill>
                </a:rPr>
                <a:t>a.b</a:t>
              </a:r>
              <a:r>
                <a:rPr lang="it-IT" sz="2400" dirty="0">
                  <a:solidFill>
                    <a:srgbClr val="FF0000"/>
                  </a:solidFill>
                </a:rPr>
                <a:t> +c)’</a:t>
              </a:r>
            </a:p>
          </p:txBody>
        </p:sp>
      </p:grpSp>
      <p:sp>
        <p:nvSpPr>
          <p:cNvPr id="3" name="Rettangolo 2">
            <a:extLst>
              <a:ext uri="{FF2B5EF4-FFF2-40B4-BE49-F238E27FC236}">
                <a16:creationId xmlns:a16="http://schemas.microsoft.com/office/drawing/2014/main" id="{8DBF61E2-ACE0-49D4-9A6D-4AE2B14FA4CA}"/>
              </a:ext>
            </a:extLst>
          </p:cNvPr>
          <p:cNvSpPr/>
          <p:nvPr/>
        </p:nvSpPr>
        <p:spPr>
          <a:xfrm>
            <a:off x="1615221" y="895808"/>
            <a:ext cx="2149311" cy="1138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/>
              <a:t>BLOCCO</a:t>
            </a:r>
          </a:p>
          <a:p>
            <a:pPr algn="ctr"/>
            <a:r>
              <a:rPr lang="it-IT" sz="3200" dirty="0"/>
              <a:t>(black box)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479D33D0-9E94-47BB-95B1-BA066D146FAD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389819" y="1464920"/>
            <a:ext cx="12254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45448A71-4804-4D22-B4FD-6816FB61113D}"/>
              </a:ext>
            </a:extLst>
          </p:cNvPr>
          <p:cNvCxnSpPr>
            <a:cxnSpLocks/>
            <a:stCxn id="3" idx="3"/>
            <a:endCxn id="11" idx="3"/>
          </p:cNvCxnSpPr>
          <p:nvPr/>
        </p:nvCxnSpPr>
        <p:spPr>
          <a:xfrm>
            <a:off x="3764532" y="1464920"/>
            <a:ext cx="1117147" cy="16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4CF9F0A-7C0D-437F-9DD2-908D17F7263F}"/>
              </a:ext>
            </a:extLst>
          </p:cNvPr>
          <p:cNvSpPr txBox="1"/>
          <p:nvPr/>
        </p:nvSpPr>
        <p:spPr>
          <a:xfrm>
            <a:off x="379137" y="1092201"/>
            <a:ext cx="1314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Segnali</a:t>
            </a:r>
          </a:p>
          <a:p>
            <a:r>
              <a:rPr lang="it-IT" dirty="0"/>
              <a:t>di ingresso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34E8A4F-7F5A-4D50-86CC-29F06FCC8645}"/>
              </a:ext>
            </a:extLst>
          </p:cNvPr>
          <p:cNvSpPr txBox="1"/>
          <p:nvPr/>
        </p:nvSpPr>
        <p:spPr>
          <a:xfrm>
            <a:off x="3901539" y="1158104"/>
            <a:ext cx="980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Segnali</a:t>
            </a:r>
          </a:p>
          <a:p>
            <a:r>
              <a:rPr lang="it-IT" dirty="0"/>
              <a:t>di uscita</a:t>
            </a:r>
          </a:p>
        </p:txBody>
      </p:sp>
      <p:grpSp>
        <p:nvGrpSpPr>
          <p:cNvPr id="137" name="Gruppo 136">
            <a:extLst>
              <a:ext uri="{FF2B5EF4-FFF2-40B4-BE49-F238E27FC236}">
                <a16:creationId xmlns:a16="http://schemas.microsoft.com/office/drawing/2014/main" id="{23ACE864-4B7F-41E7-8DAC-0A72E57E7681}"/>
              </a:ext>
            </a:extLst>
          </p:cNvPr>
          <p:cNvGrpSpPr/>
          <p:nvPr/>
        </p:nvGrpSpPr>
        <p:grpSpPr>
          <a:xfrm>
            <a:off x="128256" y="1711350"/>
            <a:ext cx="5064922" cy="4826693"/>
            <a:chOff x="128256" y="1711350"/>
            <a:chExt cx="5064922" cy="4826693"/>
          </a:xfrm>
        </p:grpSpPr>
        <p:sp>
          <p:nvSpPr>
            <p:cNvPr id="48" name="CasellaDiTesto 47">
              <a:extLst>
                <a:ext uri="{FF2B5EF4-FFF2-40B4-BE49-F238E27FC236}">
                  <a16:creationId xmlns:a16="http://schemas.microsoft.com/office/drawing/2014/main" id="{7F317384-EE70-4C47-9100-9A58606FFDDE}"/>
                </a:ext>
              </a:extLst>
            </p:cNvPr>
            <p:cNvSpPr txBox="1"/>
            <p:nvPr/>
          </p:nvSpPr>
          <p:spPr>
            <a:xfrm>
              <a:off x="128256" y="6168711"/>
              <a:ext cx="16883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dirty="0">
                  <a:solidFill>
                    <a:srgbClr val="00B050"/>
                  </a:solidFill>
                </a:rPr>
                <a:t>Variabili binarie</a:t>
              </a:r>
            </a:p>
          </p:txBody>
        </p:sp>
        <p:sp>
          <p:nvSpPr>
            <p:cNvPr id="51" name="Freccia bidirezionale orizzontale 50">
              <a:extLst>
                <a:ext uri="{FF2B5EF4-FFF2-40B4-BE49-F238E27FC236}">
                  <a16:creationId xmlns:a16="http://schemas.microsoft.com/office/drawing/2014/main" id="{E655E9DE-A12C-4A96-A11F-04461D5C2041}"/>
                </a:ext>
              </a:extLst>
            </p:cNvPr>
            <p:cNvSpPr/>
            <p:nvPr/>
          </p:nvSpPr>
          <p:spPr>
            <a:xfrm rot="5400000">
              <a:off x="-1226535" y="3631014"/>
              <a:ext cx="4267999" cy="428671"/>
            </a:xfrm>
            <a:prstGeom prst="leftRightArrow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3" name="Freccia bidirezionale orizzontale 52">
              <a:extLst>
                <a:ext uri="{FF2B5EF4-FFF2-40B4-BE49-F238E27FC236}">
                  <a16:creationId xmlns:a16="http://schemas.microsoft.com/office/drawing/2014/main" id="{73DC26E1-C9D8-428B-85BC-4FAD67F13303}"/>
                </a:ext>
              </a:extLst>
            </p:cNvPr>
            <p:cNvSpPr/>
            <p:nvPr/>
          </p:nvSpPr>
          <p:spPr>
            <a:xfrm rot="5400000">
              <a:off x="2373760" y="3736746"/>
              <a:ext cx="4080785" cy="354277"/>
            </a:xfrm>
            <a:prstGeom prst="leftRightArrow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8" name="CasellaDiTesto 87">
              <a:extLst>
                <a:ext uri="{FF2B5EF4-FFF2-40B4-BE49-F238E27FC236}">
                  <a16:creationId xmlns:a16="http://schemas.microsoft.com/office/drawing/2014/main" id="{E706D4E4-B543-4049-9970-4FA8DC3CC6CA}"/>
                </a:ext>
              </a:extLst>
            </p:cNvPr>
            <p:cNvSpPr txBox="1"/>
            <p:nvPr/>
          </p:nvSpPr>
          <p:spPr>
            <a:xfrm>
              <a:off x="3504831" y="6168711"/>
              <a:ext cx="16883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dirty="0">
                  <a:solidFill>
                    <a:srgbClr val="00B050"/>
                  </a:solidFill>
                </a:rPr>
                <a:t>Variabili binarie</a:t>
              </a:r>
            </a:p>
          </p:txBody>
        </p:sp>
      </p:grpSp>
      <p:sp>
        <p:nvSpPr>
          <p:cNvPr id="113" name="CasellaDiTesto 112">
            <a:extLst>
              <a:ext uri="{FF2B5EF4-FFF2-40B4-BE49-F238E27FC236}">
                <a16:creationId xmlns:a16="http://schemas.microsoft.com/office/drawing/2014/main" id="{5180326C-9738-41E7-99BA-61859A8E9EFB}"/>
              </a:ext>
            </a:extLst>
          </p:cNvPr>
          <p:cNvSpPr txBox="1"/>
          <p:nvPr/>
        </p:nvSpPr>
        <p:spPr>
          <a:xfrm>
            <a:off x="2168930" y="4042440"/>
            <a:ext cx="1475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b="1" dirty="0">
                <a:solidFill>
                  <a:srgbClr val="00B050"/>
                </a:solidFill>
              </a:rPr>
              <a:t>Funzione booleana</a:t>
            </a:r>
          </a:p>
          <a:p>
            <a:r>
              <a:rPr lang="it-IT" altLang="it-IT" b="1" dirty="0">
                <a:solidFill>
                  <a:srgbClr val="00B050"/>
                </a:solidFill>
              </a:rPr>
              <a:t> (cioè </a:t>
            </a:r>
            <a:r>
              <a:rPr lang="it-IT" altLang="it-IT" b="1" dirty="0" err="1">
                <a:solidFill>
                  <a:srgbClr val="00B050"/>
                </a:solidFill>
              </a:rPr>
              <a:t>TdV</a:t>
            </a:r>
            <a:r>
              <a:rPr lang="it-IT" altLang="it-IT" b="1" dirty="0">
                <a:solidFill>
                  <a:srgbClr val="00B050"/>
                </a:solidFill>
              </a:rPr>
              <a:t>)</a:t>
            </a:r>
          </a:p>
          <a:p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488A7C4F-9605-4160-9028-6B04243BD8AC}"/>
              </a:ext>
            </a:extLst>
          </p:cNvPr>
          <p:cNvSpPr txBox="1"/>
          <p:nvPr/>
        </p:nvSpPr>
        <p:spPr>
          <a:xfrm>
            <a:off x="1955470" y="2053626"/>
            <a:ext cx="20796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Necessaria descrizione del comportamento:</a:t>
            </a:r>
          </a:p>
          <a:p>
            <a:r>
              <a:rPr lang="it-IT" dirty="0">
                <a:solidFill>
                  <a:srgbClr val="FF0000"/>
                </a:solidFill>
              </a:rPr>
              <a:t>nel caso di rete combinatoria il comportamento è descritto da:</a:t>
            </a:r>
          </a:p>
        </p:txBody>
      </p:sp>
      <p:grpSp>
        <p:nvGrpSpPr>
          <p:cNvPr id="129" name="Gruppo 128">
            <a:extLst>
              <a:ext uri="{FF2B5EF4-FFF2-40B4-BE49-F238E27FC236}">
                <a16:creationId xmlns:a16="http://schemas.microsoft.com/office/drawing/2014/main" id="{435BE59C-1CFC-4AAD-B8B8-D39F630CEDAE}"/>
              </a:ext>
            </a:extLst>
          </p:cNvPr>
          <p:cNvGrpSpPr/>
          <p:nvPr/>
        </p:nvGrpSpPr>
        <p:grpSpPr>
          <a:xfrm>
            <a:off x="5000616" y="35843"/>
            <a:ext cx="4435827" cy="2951670"/>
            <a:chOff x="5000616" y="35843"/>
            <a:chExt cx="4435827" cy="2951670"/>
          </a:xfrm>
        </p:grpSpPr>
        <p:grpSp>
          <p:nvGrpSpPr>
            <p:cNvPr id="20" name="Group 20">
              <a:extLst>
                <a:ext uri="{FF2B5EF4-FFF2-40B4-BE49-F238E27FC236}">
                  <a16:creationId xmlns:a16="http://schemas.microsoft.com/office/drawing/2014/main" id="{7760D170-175F-49C9-8D99-999D0A9DF5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52166" y="2108687"/>
              <a:ext cx="893082" cy="527050"/>
              <a:chOff x="3456" y="1536"/>
              <a:chExt cx="912" cy="495"/>
            </a:xfrm>
          </p:grpSpPr>
          <p:grpSp>
            <p:nvGrpSpPr>
              <p:cNvPr id="21" name="Group 21">
                <a:extLst>
                  <a:ext uri="{FF2B5EF4-FFF2-40B4-BE49-F238E27FC236}">
                    <a16:creationId xmlns:a16="http://schemas.microsoft.com/office/drawing/2014/main" id="{0B4B0B1B-49E9-4B60-92C0-E76941B66122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600" y="1536"/>
                <a:ext cx="768" cy="495"/>
                <a:chOff x="2135" y="2459"/>
                <a:chExt cx="752" cy="495"/>
              </a:xfrm>
            </p:grpSpPr>
            <p:sp>
              <p:nvSpPr>
                <p:cNvPr id="25" name="Freeform 22">
                  <a:extLst>
                    <a:ext uri="{FF2B5EF4-FFF2-40B4-BE49-F238E27FC236}">
                      <a16:creationId xmlns:a16="http://schemas.microsoft.com/office/drawing/2014/main" id="{AD5EF496-A658-4A59-8F6C-60C20B3346C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135" y="2459"/>
                  <a:ext cx="66" cy="494"/>
                </a:xfrm>
                <a:custGeom>
                  <a:avLst/>
                  <a:gdLst>
                    <a:gd name="T0" fmla="*/ 0 w 66"/>
                    <a:gd name="T1" fmla="*/ 494 h 494"/>
                    <a:gd name="T2" fmla="*/ 30 w 66"/>
                    <a:gd name="T3" fmla="*/ 426 h 494"/>
                    <a:gd name="T4" fmla="*/ 50 w 66"/>
                    <a:gd name="T5" fmla="*/ 364 h 494"/>
                    <a:gd name="T6" fmla="*/ 62 w 66"/>
                    <a:gd name="T7" fmla="*/ 304 h 494"/>
                    <a:gd name="T8" fmla="*/ 66 w 66"/>
                    <a:gd name="T9" fmla="*/ 274 h 494"/>
                    <a:gd name="T10" fmla="*/ 66 w 66"/>
                    <a:gd name="T11" fmla="*/ 246 h 494"/>
                    <a:gd name="T12" fmla="*/ 66 w 66"/>
                    <a:gd name="T13" fmla="*/ 218 h 494"/>
                    <a:gd name="T14" fmla="*/ 62 w 66"/>
                    <a:gd name="T15" fmla="*/ 188 h 494"/>
                    <a:gd name="T16" fmla="*/ 50 w 66"/>
                    <a:gd name="T17" fmla="*/ 130 h 494"/>
                    <a:gd name="T18" fmla="*/ 40 w 66"/>
                    <a:gd name="T19" fmla="*/ 100 h 494"/>
                    <a:gd name="T20" fmla="*/ 34 w 66"/>
                    <a:gd name="T21" fmla="*/ 84 h 494"/>
                    <a:gd name="T22" fmla="*/ 32 w 66"/>
                    <a:gd name="T23" fmla="*/ 76 h 494"/>
                    <a:gd name="T24" fmla="*/ 28 w 66"/>
                    <a:gd name="T25" fmla="*/ 68 h 494"/>
                    <a:gd name="T26" fmla="*/ 16 w 66"/>
                    <a:gd name="T27" fmla="*/ 34 h 494"/>
                    <a:gd name="T28" fmla="*/ 0 w 66"/>
                    <a:gd name="T29" fmla="*/ 0 h 49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66" h="494">
                      <a:moveTo>
                        <a:pt x="0" y="494"/>
                      </a:moveTo>
                      <a:lnTo>
                        <a:pt x="30" y="426"/>
                      </a:lnTo>
                      <a:lnTo>
                        <a:pt x="50" y="364"/>
                      </a:lnTo>
                      <a:lnTo>
                        <a:pt x="62" y="304"/>
                      </a:lnTo>
                      <a:lnTo>
                        <a:pt x="66" y="274"/>
                      </a:lnTo>
                      <a:lnTo>
                        <a:pt x="66" y="246"/>
                      </a:lnTo>
                      <a:lnTo>
                        <a:pt x="66" y="218"/>
                      </a:lnTo>
                      <a:lnTo>
                        <a:pt x="62" y="188"/>
                      </a:lnTo>
                      <a:lnTo>
                        <a:pt x="50" y="130"/>
                      </a:lnTo>
                      <a:lnTo>
                        <a:pt x="40" y="100"/>
                      </a:lnTo>
                      <a:lnTo>
                        <a:pt x="34" y="84"/>
                      </a:lnTo>
                      <a:lnTo>
                        <a:pt x="32" y="76"/>
                      </a:lnTo>
                      <a:lnTo>
                        <a:pt x="28" y="68"/>
                      </a:lnTo>
                      <a:lnTo>
                        <a:pt x="16" y="3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85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6" name="Line 23">
                  <a:extLst>
                    <a:ext uri="{FF2B5EF4-FFF2-40B4-BE49-F238E27FC236}">
                      <a16:creationId xmlns:a16="http://schemas.microsoft.com/office/drawing/2014/main" id="{DBF05760-7762-431D-9DE3-DA488ED81727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2135" y="2459"/>
                  <a:ext cx="204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7" name="Freeform 24">
                  <a:extLst>
                    <a:ext uri="{FF2B5EF4-FFF2-40B4-BE49-F238E27FC236}">
                      <a16:creationId xmlns:a16="http://schemas.microsoft.com/office/drawing/2014/main" id="{665B3A2D-D8FA-45EF-8ED2-6D7D02AEE8D3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339" y="2459"/>
                  <a:ext cx="548" cy="248"/>
                </a:xfrm>
                <a:custGeom>
                  <a:avLst/>
                  <a:gdLst>
                    <a:gd name="T0" fmla="*/ 0 w 548"/>
                    <a:gd name="T1" fmla="*/ 0 h 248"/>
                    <a:gd name="T2" fmla="*/ 74 w 548"/>
                    <a:gd name="T3" fmla="*/ 8 h 248"/>
                    <a:gd name="T4" fmla="*/ 150 w 548"/>
                    <a:gd name="T5" fmla="*/ 20 h 248"/>
                    <a:gd name="T6" fmla="*/ 228 w 548"/>
                    <a:gd name="T7" fmla="*/ 38 h 248"/>
                    <a:gd name="T8" fmla="*/ 306 w 548"/>
                    <a:gd name="T9" fmla="*/ 64 h 248"/>
                    <a:gd name="T10" fmla="*/ 342 w 548"/>
                    <a:gd name="T11" fmla="*/ 78 h 248"/>
                    <a:gd name="T12" fmla="*/ 378 w 548"/>
                    <a:gd name="T13" fmla="*/ 96 h 248"/>
                    <a:gd name="T14" fmla="*/ 396 w 548"/>
                    <a:gd name="T15" fmla="*/ 106 h 248"/>
                    <a:gd name="T16" fmla="*/ 412 w 548"/>
                    <a:gd name="T17" fmla="*/ 116 h 248"/>
                    <a:gd name="T18" fmla="*/ 444 w 548"/>
                    <a:gd name="T19" fmla="*/ 136 h 248"/>
                    <a:gd name="T20" fmla="*/ 474 w 548"/>
                    <a:gd name="T21" fmla="*/ 160 h 248"/>
                    <a:gd name="T22" fmla="*/ 502 w 548"/>
                    <a:gd name="T23" fmla="*/ 188 h 248"/>
                    <a:gd name="T24" fmla="*/ 514 w 548"/>
                    <a:gd name="T25" fmla="*/ 202 h 248"/>
                    <a:gd name="T26" fmla="*/ 520 w 548"/>
                    <a:gd name="T27" fmla="*/ 208 h 248"/>
                    <a:gd name="T28" fmla="*/ 526 w 548"/>
                    <a:gd name="T29" fmla="*/ 216 h 248"/>
                    <a:gd name="T30" fmla="*/ 548 w 548"/>
                    <a:gd name="T31" fmla="*/ 248 h 248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548" h="248">
                      <a:moveTo>
                        <a:pt x="0" y="0"/>
                      </a:moveTo>
                      <a:lnTo>
                        <a:pt x="74" y="8"/>
                      </a:lnTo>
                      <a:lnTo>
                        <a:pt x="150" y="20"/>
                      </a:lnTo>
                      <a:lnTo>
                        <a:pt x="228" y="38"/>
                      </a:lnTo>
                      <a:lnTo>
                        <a:pt x="306" y="64"/>
                      </a:lnTo>
                      <a:lnTo>
                        <a:pt x="342" y="78"/>
                      </a:lnTo>
                      <a:lnTo>
                        <a:pt x="378" y="96"/>
                      </a:lnTo>
                      <a:lnTo>
                        <a:pt x="396" y="106"/>
                      </a:lnTo>
                      <a:lnTo>
                        <a:pt x="412" y="116"/>
                      </a:lnTo>
                      <a:lnTo>
                        <a:pt x="444" y="136"/>
                      </a:lnTo>
                      <a:lnTo>
                        <a:pt x="474" y="160"/>
                      </a:lnTo>
                      <a:lnTo>
                        <a:pt x="502" y="188"/>
                      </a:lnTo>
                      <a:lnTo>
                        <a:pt x="514" y="202"/>
                      </a:lnTo>
                      <a:lnTo>
                        <a:pt x="520" y="208"/>
                      </a:lnTo>
                      <a:lnTo>
                        <a:pt x="526" y="216"/>
                      </a:lnTo>
                      <a:lnTo>
                        <a:pt x="548" y="248"/>
                      </a:lnTo>
                    </a:path>
                  </a:pathLst>
                </a:custGeom>
                <a:noFill/>
                <a:ln w="285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8" name="Freeform 25">
                  <a:extLst>
                    <a:ext uri="{FF2B5EF4-FFF2-40B4-BE49-F238E27FC236}">
                      <a16:creationId xmlns:a16="http://schemas.microsoft.com/office/drawing/2014/main" id="{59FB48FA-478C-4AF2-B85F-C3F89328960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339" y="2707"/>
                  <a:ext cx="548" cy="246"/>
                </a:xfrm>
                <a:custGeom>
                  <a:avLst/>
                  <a:gdLst>
                    <a:gd name="T0" fmla="*/ 548 w 548"/>
                    <a:gd name="T1" fmla="*/ 0 h 246"/>
                    <a:gd name="T2" fmla="*/ 524 w 548"/>
                    <a:gd name="T3" fmla="*/ 32 h 246"/>
                    <a:gd name="T4" fmla="*/ 498 w 548"/>
                    <a:gd name="T5" fmla="*/ 62 h 246"/>
                    <a:gd name="T6" fmla="*/ 470 w 548"/>
                    <a:gd name="T7" fmla="*/ 88 h 246"/>
                    <a:gd name="T8" fmla="*/ 442 w 548"/>
                    <a:gd name="T9" fmla="*/ 112 h 246"/>
                    <a:gd name="T10" fmla="*/ 410 w 548"/>
                    <a:gd name="T11" fmla="*/ 134 h 246"/>
                    <a:gd name="T12" fmla="*/ 376 w 548"/>
                    <a:gd name="T13" fmla="*/ 152 h 246"/>
                    <a:gd name="T14" fmla="*/ 342 w 548"/>
                    <a:gd name="T15" fmla="*/ 170 h 246"/>
                    <a:gd name="T16" fmla="*/ 306 w 548"/>
                    <a:gd name="T17" fmla="*/ 184 h 246"/>
                    <a:gd name="T18" fmla="*/ 268 w 548"/>
                    <a:gd name="T19" fmla="*/ 198 h 246"/>
                    <a:gd name="T20" fmla="*/ 232 w 548"/>
                    <a:gd name="T21" fmla="*/ 208 h 246"/>
                    <a:gd name="T22" fmla="*/ 154 w 548"/>
                    <a:gd name="T23" fmla="*/ 226 h 246"/>
                    <a:gd name="T24" fmla="*/ 76 w 548"/>
                    <a:gd name="T25" fmla="*/ 238 h 246"/>
                    <a:gd name="T26" fmla="*/ 0 w 548"/>
                    <a:gd name="T27" fmla="*/ 246 h 24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548" h="246">
                      <a:moveTo>
                        <a:pt x="548" y="0"/>
                      </a:moveTo>
                      <a:lnTo>
                        <a:pt x="524" y="32"/>
                      </a:lnTo>
                      <a:lnTo>
                        <a:pt x="498" y="62"/>
                      </a:lnTo>
                      <a:lnTo>
                        <a:pt x="470" y="88"/>
                      </a:lnTo>
                      <a:lnTo>
                        <a:pt x="442" y="112"/>
                      </a:lnTo>
                      <a:lnTo>
                        <a:pt x="410" y="134"/>
                      </a:lnTo>
                      <a:lnTo>
                        <a:pt x="376" y="152"/>
                      </a:lnTo>
                      <a:lnTo>
                        <a:pt x="342" y="170"/>
                      </a:lnTo>
                      <a:lnTo>
                        <a:pt x="306" y="184"/>
                      </a:lnTo>
                      <a:lnTo>
                        <a:pt x="268" y="198"/>
                      </a:lnTo>
                      <a:lnTo>
                        <a:pt x="232" y="208"/>
                      </a:lnTo>
                      <a:lnTo>
                        <a:pt x="154" y="226"/>
                      </a:lnTo>
                      <a:lnTo>
                        <a:pt x="76" y="238"/>
                      </a:lnTo>
                      <a:lnTo>
                        <a:pt x="0" y="246"/>
                      </a:lnTo>
                    </a:path>
                  </a:pathLst>
                </a:custGeom>
                <a:noFill/>
                <a:ln w="2857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9" name="Line 26">
                  <a:extLst>
                    <a:ext uri="{FF2B5EF4-FFF2-40B4-BE49-F238E27FC236}">
                      <a16:creationId xmlns:a16="http://schemas.microsoft.com/office/drawing/2014/main" id="{7D83292D-E817-4C81-BC17-2B8E7DC187B3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135" y="2953"/>
                  <a:ext cx="204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23" name="Line 28">
                <a:extLst>
                  <a:ext uri="{FF2B5EF4-FFF2-40B4-BE49-F238E27FC236}">
                    <a16:creationId xmlns:a16="http://schemas.microsoft.com/office/drawing/2014/main" id="{FA9FAA76-FC8D-417D-9D27-8FA9B998B3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56" y="1872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1" name="Gruppo 40">
              <a:extLst>
                <a:ext uri="{FF2B5EF4-FFF2-40B4-BE49-F238E27FC236}">
                  <a16:creationId xmlns:a16="http://schemas.microsoft.com/office/drawing/2014/main" id="{DB92A643-82AC-40C1-840B-27C07462C35E}"/>
                </a:ext>
              </a:extLst>
            </p:cNvPr>
            <p:cNvGrpSpPr/>
            <p:nvPr/>
          </p:nvGrpSpPr>
          <p:grpSpPr>
            <a:xfrm>
              <a:off x="7769739" y="2489038"/>
              <a:ext cx="1091339" cy="498475"/>
              <a:chOff x="8596225" y="2617203"/>
              <a:chExt cx="1184275" cy="498475"/>
            </a:xfrm>
          </p:grpSpPr>
          <p:sp>
            <p:nvSpPr>
              <p:cNvPr id="31" name="Freeform 6">
                <a:extLst>
                  <a:ext uri="{FF2B5EF4-FFF2-40B4-BE49-F238E27FC236}">
                    <a16:creationId xmlns:a16="http://schemas.microsoft.com/office/drawing/2014/main" id="{210FD90A-9742-44E3-806B-ADCC5F4B4EF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8849077" y="2617203"/>
                <a:ext cx="491513" cy="498475"/>
              </a:xfrm>
              <a:custGeom>
                <a:avLst/>
                <a:gdLst>
                  <a:gd name="T0" fmla="*/ 2147483646 w 144"/>
                  <a:gd name="T1" fmla="*/ 2147483646 h 146"/>
                  <a:gd name="T2" fmla="*/ 0 w 144"/>
                  <a:gd name="T3" fmla="*/ 0 h 146"/>
                  <a:gd name="T4" fmla="*/ 0 w 144"/>
                  <a:gd name="T5" fmla="*/ 2147483646 h 146"/>
                  <a:gd name="T6" fmla="*/ 2147483646 w 144"/>
                  <a:gd name="T7" fmla="*/ 2147483646 h 14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4" h="146">
                    <a:moveTo>
                      <a:pt x="144" y="72"/>
                    </a:moveTo>
                    <a:lnTo>
                      <a:pt x="0" y="0"/>
                    </a:lnTo>
                    <a:lnTo>
                      <a:pt x="0" y="146"/>
                    </a:lnTo>
                    <a:lnTo>
                      <a:pt x="144" y="72"/>
                    </a:lnTo>
                  </a:path>
                </a:pathLst>
              </a:custGeom>
              <a:solidFill>
                <a:schemeClr val="bg1"/>
              </a:solidFill>
              <a:ln w="285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 dirty="0"/>
              </a:p>
            </p:txBody>
          </p:sp>
          <p:sp>
            <p:nvSpPr>
              <p:cNvPr id="32" name="Line 7">
                <a:extLst>
                  <a:ext uri="{FF2B5EF4-FFF2-40B4-BE49-F238E27FC236}">
                    <a16:creationId xmlns:a16="http://schemas.microsoft.com/office/drawing/2014/main" id="{FC9FE0AC-6D95-43AF-AC00-1496E0CB63E1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8596225" y="2863858"/>
                <a:ext cx="2476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Line 8">
                <a:extLst>
                  <a:ext uri="{FF2B5EF4-FFF2-40B4-BE49-F238E27FC236}">
                    <a16:creationId xmlns:a16="http://schemas.microsoft.com/office/drawing/2014/main" id="{5018432D-855E-4BBA-A373-5C7443E0F19F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9470886" y="2863858"/>
                <a:ext cx="30961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4" name="Oval 9">
                <a:extLst>
                  <a:ext uri="{FF2B5EF4-FFF2-40B4-BE49-F238E27FC236}">
                    <a16:creationId xmlns:a16="http://schemas.microsoft.com/office/drawing/2014/main" id="{A23ABA2D-CAF8-4648-8791-5D9B6ED7D10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9347040" y="2785432"/>
                <a:ext cx="123846" cy="123973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lnSpc>
                    <a:spcPct val="110000"/>
                  </a:lnSpc>
                  <a:buFontTx/>
                  <a:buNone/>
                </a:pPr>
                <a:endParaRPr lang="it-IT" altLang="it-IT" sz="1600"/>
              </a:p>
            </p:txBody>
          </p:sp>
        </p:grpSp>
        <p:grpSp>
          <p:nvGrpSpPr>
            <p:cNvPr id="42" name="Gruppo 41">
              <a:extLst>
                <a:ext uri="{FF2B5EF4-FFF2-40B4-BE49-F238E27FC236}">
                  <a16:creationId xmlns:a16="http://schemas.microsoft.com/office/drawing/2014/main" id="{8E687BD7-CC78-4C0E-A0F0-9ED40D03BDB9}"/>
                </a:ext>
              </a:extLst>
            </p:cNvPr>
            <p:cNvGrpSpPr/>
            <p:nvPr/>
          </p:nvGrpSpPr>
          <p:grpSpPr>
            <a:xfrm>
              <a:off x="5125402" y="1657779"/>
              <a:ext cx="781444" cy="588963"/>
              <a:chOff x="7010400" y="2327275"/>
              <a:chExt cx="847990" cy="588963"/>
            </a:xfrm>
          </p:grpSpPr>
          <p:sp>
            <p:nvSpPr>
              <p:cNvPr id="36" name="Freeform 11">
                <a:extLst>
                  <a:ext uri="{FF2B5EF4-FFF2-40B4-BE49-F238E27FC236}">
                    <a16:creationId xmlns:a16="http://schemas.microsoft.com/office/drawing/2014/main" id="{A2C7E1EB-3F9E-4936-A4CA-A8CEDABADA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25668" y="2327275"/>
                <a:ext cx="361555" cy="588963"/>
              </a:xfrm>
              <a:custGeom>
                <a:avLst/>
                <a:gdLst>
                  <a:gd name="T0" fmla="*/ 304 w 304"/>
                  <a:gd name="T1" fmla="*/ 0 h 494"/>
                  <a:gd name="T2" fmla="*/ 0 w 304"/>
                  <a:gd name="T3" fmla="*/ 0 h 494"/>
                  <a:gd name="T4" fmla="*/ 0 w 304"/>
                  <a:gd name="T5" fmla="*/ 494 h 494"/>
                  <a:gd name="T6" fmla="*/ 304 w 304"/>
                  <a:gd name="T7" fmla="*/ 492 h 49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04" h="494">
                    <a:moveTo>
                      <a:pt x="304" y="0"/>
                    </a:moveTo>
                    <a:lnTo>
                      <a:pt x="0" y="0"/>
                    </a:lnTo>
                    <a:lnTo>
                      <a:pt x="0" y="494"/>
                    </a:lnTo>
                    <a:lnTo>
                      <a:pt x="304" y="492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37" name="Freeform 12">
                <a:extLst>
                  <a:ext uri="{FF2B5EF4-FFF2-40B4-BE49-F238E27FC236}">
                    <a16:creationId xmlns:a16="http://schemas.microsoft.com/office/drawing/2014/main" id="{53E00F05-29AD-4948-B504-4AFD1568D9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87223" y="2327275"/>
                <a:ext cx="271167" cy="586579"/>
              </a:xfrm>
              <a:custGeom>
                <a:avLst/>
                <a:gdLst>
                  <a:gd name="T0" fmla="*/ 0 w 228"/>
                  <a:gd name="T1" fmla="*/ 492 h 492"/>
                  <a:gd name="T2" fmla="*/ 54 w 228"/>
                  <a:gd name="T3" fmla="*/ 476 h 492"/>
                  <a:gd name="T4" fmla="*/ 100 w 228"/>
                  <a:gd name="T5" fmla="*/ 454 h 492"/>
                  <a:gd name="T6" fmla="*/ 120 w 228"/>
                  <a:gd name="T7" fmla="*/ 440 h 492"/>
                  <a:gd name="T8" fmla="*/ 138 w 228"/>
                  <a:gd name="T9" fmla="*/ 426 h 492"/>
                  <a:gd name="T10" fmla="*/ 172 w 228"/>
                  <a:gd name="T11" fmla="*/ 394 h 492"/>
                  <a:gd name="T12" fmla="*/ 196 w 228"/>
                  <a:gd name="T13" fmla="*/ 358 h 492"/>
                  <a:gd name="T14" fmla="*/ 206 w 228"/>
                  <a:gd name="T15" fmla="*/ 338 h 492"/>
                  <a:gd name="T16" fmla="*/ 214 w 228"/>
                  <a:gd name="T17" fmla="*/ 320 h 492"/>
                  <a:gd name="T18" fmla="*/ 224 w 228"/>
                  <a:gd name="T19" fmla="*/ 280 h 492"/>
                  <a:gd name="T20" fmla="*/ 228 w 228"/>
                  <a:gd name="T21" fmla="*/ 238 h 492"/>
                  <a:gd name="T22" fmla="*/ 224 w 228"/>
                  <a:gd name="T23" fmla="*/ 198 h 492"/>
                  <a:gd name="T24" fmla="*/ 214 w 228"/>
                  <a:gd name="T25" fmla="*/ 158 h 492"/>
                  <a:gd name="T26" fmla="*/ 196 w 228"/>
                  <a:gd name="T27" fmla="*/ 122 h 492"/>
                  <a:gd name="T28" fmla="*/ 172 w 228"/>
                  <a:gd name="T29" fmla="*/ 88 h 492"/>
                  <a:gd name="T30" fmla="*/ 156 w 228"/>
                  <a:gd name="T31" fmla="*/ 72 h 492"/>
                  <a:gd name="T32" fmla="*/ 138 w 228"/>
                  <a:gd name="T33" fmla="*/ 58 h 492"/>
                  <a:gd name="T34" fmla="*/ 130 w 228"/>
                  <a:gd name="T35" fmla="*/ 50 h 492"/>
                  <a:gd name="T36" fmla="*/ 120 w 228"/>
                  <a:gd name="T37" fmla="*/ 44 h 492"/>
                  <a:gd name="T38" fmla="*/ 100 w 228"/>
                  <a:gd name="T39" fmla="*/ 32 h 492"/>
                  <a:gd name="T40" fmla="*/ 54 w 228"/>
                  <a:gd name="T41" fmla="*/ 12 h 492"/>
                  <a:gd name="T42" fmla="*/ 0 w 228"/>
                  <a:gd name="T43" fmla="*/ 0 h 49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28" h="492">
                    <a:moveTo>
                      <a:pt x="0" y="492"/>
                    </a:moveTo>
                    <a:lnTo>
                      <a:pt x="54" y="476"/>
                    </a:lnTo>
                    <a:lnTo>
                      <a:pt x="100" y="454"/>
                    </a:lnTo>
                    <a:lnTo>
                      <a:pt x="120" y="440"/>
                    </a:lnTo>
                    <a:lnTo>
                      <a:pt x="138" y="426"/>
                    </a:lnTo>
                    <a:lnTo>
                      <a:pt x="172" y="394"/>
                    </a:lnTo>
                    <a:lnTo>
                      <a:pt x="196" y="358"/>
                    </a:lnTo>
                    <a:lnTo>
                      <a:pt x="206" y="338"/>
                    </a:lnTo>
                    <a:lnTo>
                      <a:pt x="214" y="320"/>
                    </a:lnTo>
                    <a:lnTo>
                      <a:pt x="224" y="280"/>
                    </a:lnTo>
                    <a:lnTo>
                      <a:pt x="228" y="238"/>
                    </a:lnTo>
                    <a:lnTo>
                      <a:pt x="224" y="198"/>
                    </a:lnTo>
                    <a:lnTo>
                      <a:pt x="214" y="158"/>
                    </a:lnTo>
                    <a:lnTo>
                      <a:pt x="196" y="122"/>
                    </a:lnTo>
                    <a:lnTo>
                      <a:pt x="172" y="88"/>
                    </a:lnTo>
                    <a:lnTo>
                      <a:pt x="156" y="72"/>
                    </a:lnTo>
                    <a:lnTo>
                      <a:pt x="138" y="58"/>
                    </a:lnTo>
                    <a:lnTo>
                      <a:pt x="130" y="50"/>
                    </a:lnTo>
                    <a:lnTo>
                      <a:pt x="120" y="44"/>
                    </a:lnTo>
                    <a:lnTo>
                      <a:pt x="100" y="32"/>
                    </a:lnTo>
                    <a:lnTo>
                      <a:pt x="54" y="12"/>
                    </a:lnTo>
                    <a:lnTo>
                      <a:pt x="0" y="0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38" name="Line 13">
                <a:extLst>
                  <a:ext uri="{FF2B5EF4-FFF2-40B4-BE49-F238E27FC236}">
                    <a16:creationId xmlns:a16="http://schemas.microsoft.com/office/drawing/2014/main" id="{7EAC4EC8-E1ED-42E0-B6F5-6B9B6BC821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10400" y="2487034"/>
                <a:ext cx="22835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9" name="Line 14">
                <a:extLst>
                  <a:ext uri="{FF2B5EF4-FFF2-40B4-BE49-F238E27FC236}">
                    <a16:creationId xmlns:a16="http://schemas.microsoft.com/office/drawing/2014/main" id="{7972F5A6-2EE6-4F14-9897-94D862BDFB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10400" y="2773170"/>
                <a:ext cx="22835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cxnSp>
          <p:nvCxnSpPr>
            <p:cNvPr id="55" name="Connettore a gomito 54">
              <a:extLst>
                <a:ext uri="{FF2B5EF4-FFF2-40B4-BE49-F238E27FC236}">
                  <a16:creationId xmlns:a16="http://schemas.microsoft.com/office/drawing/2014/main" id="{9B7DB275-831A-4CD0-9790-F5F4DC18E36A}"/>
                </a:ext>
              </a:extLst>
            </p:cNvPr>
            <p:cNvCxnSpPr>
              <a:cxnSpLocks/>
              <a:stCxn id="37" idx="10"/>
              <a:endCxn id="25" idx="8"/>
            </p:cNvCxnSpPr>
            <p:nvPr/>
          </p:nvCxnSpPr>
          <p:spPr>
            <a:xfrm>
              <a:off x="5906846" y="1941531"/>
              <a:ext cx="736338" cy="305573"/>
            </a:xfrm>
            <a:prstGeom prst="bentConnector3">
              <a:avLst>
                <a:gd name="adj1" fmla="val 48724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ttore a gomito 57">
              <a:extLst>
                <a:ext uri="{FF2B5EF4-FFF2-40B4-BE49-F238E27FC236}">
                  <a16:creationId xmlns:a16="http://schemas.microsoft.com/office/drawing/2014/main" id="{59E92A5D-17EA-4116-9F19-D5EEB8BCDD3D}"/>
                </a:ext>
              </a:extLst>
            </p:cNvPr>
            <p:cNvCxnSpPr>
              <a:cxnSpLocks/>
              <a:stCxn id="28" idx="0"/>
              <a:endCxn id="32" idx="0"/>
            </p:cNvCxnSpPr>
            <p:nvPr/>
          </p:nvCxnSpPr>
          <p:spPr>
            <a:xfrm>
              <a:off x="7345248" y="2372744"/>
              <a:ext cx="424491" cy="362949"/>
            </a:xfrm>
            <a:prstGeom prst="bentConnector4">
              <a:avLst>
                <a:gd name="adj1" fmla="val 50000"/>
                <a:gd name="adj2" fmla="val 95455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CasellaDiTesto 110">
              <a:extLst>
                <a:ext uri="{FF2B5EF4-FFF2-40B4-BE49-F238E27FC236}">
                  <a16:creationId xmlns:a16="http://schemas.microsoft.com/office/drawing/2014/main" id="{8B18AB05-178E-4840-8F09-607CD5DCA0CC}"/>
                </a:ext>
              </a:extLst>
            </p:cNvPr>
            <p:cNvSpPr txBox="1"/>
            <p:nvPr/>
          </p:nvSpPr>
          <p:spPr>
            <a:xfrm>
              <a:off x="6095445" y="2299216"/>
              <a:ext cx="282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/>
                <a:t>c</a:t>
              </a:r>
            </a:p>
          </p:txBody>
        </p:sp>
        <p:sp>
          <p:nvSpPr>
            <p:cNvPr id="117" name="CasellaDiTesto 116">
              <a:extLst>
                <a:ext uri="{FF2B5EF4-FFF2-40B4-BE49-F238E27FC236}">
                  <a16:creationId xmlns:a16="http://schemas.microsoft.com/office/drawing/2014/main" id="{5FF3C6AB-14DA-407C-91F5-F5A80C336B4B}"/>
                </a:ext>
              </a:extLst>
            </p:cNvPr>
            <p:cNvSpPr txBox="1"/>
            <p:nvPr/>
          </p:nvSpPr>
          <p:spPr>
            <a:xfrm>
              <a:off x="8569817" y="2366361"/>
              <a:ext cx="2856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/>
                <a:t>z</a:t>
              </a:r>
            </a:p>
          </p:txBody>
        </p:sp>
        <p:sp>
          <p:nvSpPr>
            <p:cNvPr id="128" name="CasellaDiTesto 127">
              <a:extLst>
                <a:ext uri="{FF2B5EF4-FFF2-40B4-BE49-F238E27FC236}">
                  <a16:creationId xmlns:a16="http://schemas.microsoft.com/office/drawing/2014/main" id="{8EBB79A8-AB57-47B7-9744-81F9BF2B4ADC}"/>
                </a:ext>
              </a:extLst>
            </p:cNvPr>
            <p:cNvSpPr txBox="1"/>
            <p:nvPr/>
          </p:nvSpPr>
          <p:spPr>
            <a:xfrm>
              <a:off x="5335833" y="35843"/>
              <a:ext cx="410061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0" lang="it-IT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Struttura</a:t>
              </a:r>
              <a:br>
                <a:rPr kumimoji="0" lang="it-IT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</a:br>
              <a:r>
                <a:rPr kumimoji="0" lang="it-IT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(es. schema logico)</a:t>
              </a:r>
              <a:endParaRPr lang="it-IT" dirty="0"/>
            </a:p>
          </p:txBody>
        </p:sp>
        <p:sp>
          <p:nvSpPr>
            <p:cNvPr id="132" name="CasellaDiTesto 131">
              <a:extLst>
                <a:ext uri="{FF2B5EF4-FFF2-40B4-BE49-F238E27FC236}">
                  <a16:creationId xmlns:a16="http://schemas.microsoft.com/office/drawing/2014/main" id="{AFEAF5C2-EEE9-4978-A792-8CCE85532F60}"/>
                </a:ext>
              </a:extLst>
            </p:cNvPr>
            <p:cNvSpPr txBox="1"/>
            <p:nvPr/>
          </p:nvSpPr>
          <p:spPr>
            <a:xfrm>
              <a:off x="5000616" y="146492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/>
                <a:t>a</a:t>
              </a:r>
            </a:p>
          </p:txBody>
        </p:sp>
        <p:sp>
          <p:nvSpPr>
            <p:cNvPr id="133" name="CasellaDiTesto 132">
              <a:extLst>
                <a:ext uri="{FF2B5EF4-FFF2-40B4-BE49-F238E27FC236}">
                  <a16:creationId xmlns:a16="http://schemas.microsoft.com/office/drawing/2014/main" id="{9982AFAE-48CB-4413-9F7B-221996A7D45D}"/>
                </a:ext>
              </a:extLst>
            </p:cNvPr>
            <p:cNvSpPr txBox="1"/>
            <p:nvPr/>
          </p:nvSpPr>
          <p:spPr>
            <a:xfrm>
              <a:off x="5032058" y="2077199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/>
                <a:t>b</a:t>
              </a:r>
            </a:p>
          </p:txBody>
        </p:sp>
      </p:grpSp>
      <p:sp>
        <p:nvSpPr>
          <p:cNvPr id="136" name="CasellaDiTesto 135">
            <a:extLst>
              <a:ext uri="{FF2B5EF4-FFF2-40B4-BE49-F238E27FC236}">
                <a16:creationId xmlns:a16="http://schemas.microsoft.com/office/drawing/2014/main" id="{18381A18-57F7-492B-8583-BC406C6CCBCD}"/>
              </a:ext>
            </a:extLst>
          </p:cNvPr>
          <p:cNvSpPr txBox="1"/>
          <p:nvPr/>
        </p:nvSpPr>
        <p:spPr>
          <a:xfrm>
            <a:off x="9935247" y="3347607"/>
            <a:ext cx="22057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A ogni GATE » è associata una  operazione dell’algebra (e viceversa)</a:t>
            </a:r>
          </a:p>
        </p:txBody>
      </p:sp>
    </p:spTree>
    <p:extLst>
      <p:ext uri="{BB962C8B-B14F-4D97-AF65-F5344CB8AC3E}">
        <p14:creationId xmlns:p14="http://schemas.microsoft.com/office/powerpoint/2010/main" val="222097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build="p"/>
      <p:bldP spid="136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899</Words>
  <Application>Microsoft Office PowerPoint</Application>
  <PresentationFormat>Widescreen</PresentationFormat>
  <Paragraphs>190</Paragraphs>
  <Slides>8</Slides>
  <Notes>6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Times New Roman</vt:lpstr>
      <vt:lpstr>Tema di Office</vt:lpstr>
      <vt:lpstr>ClipArt</vt:lpstr>
      <vt:lpstr>Reti combinatorie: richiami sull’introduzione svolta nelle lezioni precedenti</vt:lpstr>
      <vt:lpstr>Presentazione standard di PowerPoint</vt:lpstr>
      <vt:lpstr>Analisi &amp; Sintesi  </vt:lpstr>
      <vt:lpstr>Comportamento &amp; Struttura  di una rete logica combinatoria </vt:lpstr>
      <vt:lpstr>Definizione dei simboli e delle operazioni  dell’algebra della commutazione</vt:lpstr>
      <vt:lpstr>Definizione di espressione dell’algebra di commutazione</vt:lpstr>
      <vt:lpstr>Comportamento &amp; Struttura  di una rete logica combinatoria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Tullio Salmon Cinotti</dc:creator>
  <cp:lastModifiedBy>Tullio Salmon Cinotti</cp:lastModifiedBy>
  <cp:revision>18</cp:revision>
  <dcterms:created xsi:type="dcterms:W3CDTF">2024-09-30T15:58:19Z</dcterms:created>
  <dcterms:modified xsi:type="dcterms:W3CDTF">2024-10-01T10:45:42Z</dcterms:modified>
</cp:coreProperties>
</file>