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92" r:id="rId3"/>
    <p:sldId id="262" r:id="rId4"/>
    <p:sldId id="264" r:id="rId5"/>
    <p:sldId id="263" r:id="rId6"/>
    <p:sldId id="265" r:id="rId7"/>
    <p:sldId id="295" r:id="rId8"/>
    <p:sldId id="296" r:id="rId9"/>
    <p:sldId id="297" r:id="rId10"/>
    <p:sldId id="268" r:id="rId11"/>
    <p:sldId id="300" r:id="rId12"/>
    <p:sldId id="301" r:id="rId13"/>
    <p:sldId id="302" r:id="rId14"/>
    <p:sldId id="303" r:id="rId15"/>
    <p:sldId id="304" r:id="rId16"/>
    <p:sldId id="305" r:id="rId17"/>
    <p:sldId id="422" r:id="rId18"/>
    <p:sldId id="356" r:id="rId19"/>
    <p:sldId id="413" r:id="rId20"/>
    <p:sldId id="421" r:id="rId21"/>
    <p:sldId id="289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8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200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931660"/>
            <a:ext cx="8628994" cy="853582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it-IT" dirty="0"/>
              <a:t>Inserire titolo modulo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Inserire data 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F2FE-8DE2-41F6-B19E-92F1BF9A3A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3"/>
          <p:cNvPicPr/>
          <p:nvPr userDrawn="1"/>
        </p:nvPicPr>
        <p:blipFill>
          <a:blip r:embed="rId2"/>
          <a:stretch/>
        </p:blipFill>
        <p:spPr>
          <a:xfrm>
            <a:off x="8132572" y="65169"/>
            <a:ext cx="3989001" cy="537211"/>
          </a:xfrm>
          <a:prstGeom prst="rect">
            <a:avLst/>
          </a:prstGeom>
          <a:ln>
            <a:noFill/>
          </a:ln>
        </p:spPr>
      </p:pic>
      <p:pic>
        <p:nvPicPr>
          <p:cNvPr id="8" name="Picture 2" descr="United Nations Sustainable Development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0" y="34733"/>
            <a:ext cx="3558436" cy="581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17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E451-4BED-47EE-BA14-15816127080E}" type="datetimeFigureOut">
              <a:rPr lang="it-IT" smtClean="0"/>
              <a:t>07/10/24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25F9-C59E-4524-971F-449432750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11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E451-4BED-47EE-BA14-15816127080E}" type="datetimeFigureOut">
              <a:rPr lang="it-IT" smtClean="0"/>
              <a:t>07/10/24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25F9-C59E-4524-971F-449432750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47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E451-4BED-47EE-BA14-15816127080E}" type="datetimeFigureOut">
              <a:rPr lang="it-IT" smtClean="0"/>
              <a:t>07/10/24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25F9-C59E-4524-971F-449432750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717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E451-4BED-47EE-BA14-15816127080E}" type="datetimeFigureOut">
              <a:rPr lang="it-IT" smtClean="0"/>
              <a:t>07/10/24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25F9-C59E-4524-971F-449432750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112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E451-4BED-47EE-BA14-15816127080E}" type="datetimeFigureOut">
              <a:rPr lang="it-IT" smtClean="0"/>
              <a:t>07/10/24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25F9-C59E-4524-971F-449432750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401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E451-4BED-47EE-BA14-15816127080E}" type="datetimeFigureOut">
              <a:rPr lang="it-IT" smtClean="0"/>
              <a:t>07/10/24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25F9-C59E-4524-971F-449432750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394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E451-4BED-47EE-BA14-15816127080E}" type="datetimeFigureOut">
              <a:rPr lang="it-IT" smtClean="0"/>
              <a:t>07/10/24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25F9-C59E-4524-971F-449432750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92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02066"/>
            <a:ext cx="10515600" cy="107479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18290"/>
            <a:ext cx="10515600" cy="435708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F2FE-8DE2-41F6-B19E-92F1BF9A3A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2"/>
          <a:srcRect r="65816" b="9349"/>
          <a:stretch/>
        </p:blipFill>
        <p:spPr>
          <a:xfrm>
            <a:off x="838200" y="6311900"/>
            <a:ext cx="1362944" cy="48633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 rotWithShape="1">
          <a:blip r:embed="rId3"/>
          <a:srcRect l="1964" t="27512" r="3742" b="25492"/>
          <a:stretch/>
        </p:blipFill>
        <p:spPr>
          <a:xfrm>
            <a:off x="759373" y="1436962"/>
            <a:ext cx="10594427" cy="2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3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F2FE-8DE2-41F6-B19E-92F1BF9A3A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 rotWithShape="1">
          <a:blip r:embed="rId2"/>
          <a:srcRect r="65816" b="9349"/>
          <a:stretch/>
        </p:blipFill>
        <p:spPr>
          <a:xfrm>
            <a:off x="838200" y="6311900"/>
            <a:ext cx="1362944" cy="48633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/>
          <a:srcRect l="1964" t="27512" r="3742" b="25492"/>
          <a:stretch/>
        </p:blipFill>
        <p:spPr>
          <a:xfrm>
            <a:off x="798786" y="1659513"/>
            <a:ext cx="10594427" cy="2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2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F2FE-8DE2-41F6-B19E-92F1BF9A3A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 rotWithShape="1">
          <a:blip r:embed="rId2"/>
          <a:srcRect r="65816" b="9349"/>
          <a:stretch/>
        </p:blipFill>
        <p:spPr>
          <a:xfrm>
            <a:off x="838200" y="6311900"/>
            <a:ext cx="1362944" cy="48633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3"/>
          <a:srcRect l="1964" t="27512" r="3742" b="25492"/>
          <a:stretch/>
        </p:blipFill>
        <p:spPr>
          <a:xfrm>
            <a:off x="2201144" y="6590054"/>
            <a:ext cx="5759669" cy="1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6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4000" y="2149561"/>
            <a:ext cx="9143520" cy="3323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00" y="3297782"/>
            <a:ext cx="10972320" cy="59099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633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E451-4BED-47EE-BA14-15816127080E}" type="datetimeFigureOut">
              <a:rPr lang="it-IT" smtClean="0"/>
              <a:t>07/10/24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25F9-C59E-4524-971F-449432750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2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E451-4BED-47EE-BA14-15816127080E}" type="datetimeFigureOut">
              <a:rPr lang="it-IT" smtClean="0"/>
              <a:t>07/10/24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25F9-C59E-4524-971F-449432750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27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E451-4BED-47EE-BA14-15816127080E}" type="datetimeFigureOut">
              <a:rPr lang="it-IT" smtClean="0"/>
              <a:t>07/10/24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25F9-C59E-4524-971F-449432750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17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E451-4BED-47EE-BA14-15816127080E}" type="datetimeFigureOut">
              <a:rPr lang="it-IT" smtClean="0"/>
              <a:t>07/10/24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25F9-C59E-4524-971F-449432750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33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020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909705"/>
            <a:ext cx="10515600" cy="42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9F2FE-8DE2-41F6-B19E-92F1BF9A3A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7"/>
          <a:srcRect r="65816" b="9349"/>
          <a:stretch/>
        </p:blipFill>
        <p:spPr>
          <a:xfrm>
            <a:off x="838200" y="6311900"/>
            <a:ext cx="1362944" cy="4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9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AE451-4BED-47EE-BA14-15816127080E}" type="datetimeFigureOut">
              <a:rPr lang="it-IT" smtClean="0"/>
              <a:t>07/10/24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A25F9-C59E-4524-971F-449432750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02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39B06-51C9-E047-9AC0-8A4185913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altLang="it-IT" b="1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Cos’è il Policy Design. Definizioni (1)</a:t>
            </a:r>
            <a:br>
              <a:rPr lang="it-IT" altLang="it-IT" dirty="0">
                <a:latin typeface="Garamond" panose="02020404030301010803" pitchFamily="18" charset="0"/>
                <a:ea typeface="ＭＳ Ｐゴシック" panose="020B0600070205080204" pitchFamily="34" charset="-128"/>
              </a:rPr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50E222-FB6E-B548-BFB3-200FDCDCC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5" y="1721224"/>
            <a:ext cx="12030635" cy="4854388"/>
          </a:xfrm>
        </p:spPr>
        <p:txBody>
          <a:bodyPr>
            <a:noAutofit/>
          </a:bodyPr>
          <a:lstStyle/>
          <a:p>
            <a:pPr algn="just"/>
            <a:r>
              <a:rPr lang="en-US" altLang="it-IT" dirty="0" err="1">
                <a:latin typeface="Garamond" panose="02020404030301010803" pitchFamily="18" charset="0"/>
              </a:rPr>
              <a:t>L’arte</a:t>
            </a:r>
            <a:r>
              <a:rPr lang="en-US" altLang="it-IT" dirty="0">
                <a:latin typeface="Garamond" panose="02020404030301010803" pitchFamily="18" charset="0"/>
              </a:rPr>
              <a:t> di </a:t>
            </a:r>
            <a:r>
              <a:rPr lang="en-US" altLang="it-IT" dirty="0" err="1">
                <a:latin typeface="Garamond" panose="02020404030301010803" pitchFamily="18" charset="0"/>
              </a:rPr>
              <a:t>risolvere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problemi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collettivi</a:t>
            </a:r>
            <a:r>
              <a:rPr lang="en-US" altLang="it-IT" dirty="0">
                <a:latin typeface="Garamond" panose="02020404030301010803" pitchFamily="18" charset="0"/>
              </a:rPr>
              <a:t> (</a:t>
            </a:r>
            <a:r>
              <a:rPr lang="en-US" altLang="it-IT" dirty="0" err="1">
                <a:latin typeface="Garamond" panose="02020404030301010803" pitchFamily="18" charset="0"/>
              </a:rPr>
              <a:t>Wildavsky</a:t>
            </a:r>
            <a:r>
              <a:rPr lang="en-US" altLang="it-IT" dirty="0">
                <a:latin typeface="Garamond" panose="02020404030301010803" pitchFamily="18" charset="0"/>
              </a:rPr>
              <a:t>)</a:t>
            </a:r>
          </a:p>
          <a:p>
            <a:pPr algn="just"/>
            <a:endParaRPr lang="en-US" altLang="it-IT" dirty="0">
              <a:latin typeface="Garamond" panose="02020404030301010803" pitchFamily="18" charset="0"/>
            </a:endParaRPr>
          </a:p>
          <a:p>
            <a:pPr algn="just"/>
            <a:r>
              <a:rPr lang="en-GB" altLang="it-IT" dirty="0">
                <a:latin typeface="Garamond" panose="02020404030301010803" pitchFamily="18" charset="0"/>
              </a:rPr>
              <a:t>Una </a:t>
            </a:r>
            <a:r>
              <a:rPr lang="en-GB" altLang="it-IT" dirty="0" err="1">
                <a:latin typeface="Garamond" panose="02020404030301010803" pitchFamily="18" charset="0"/>
              </a:rPr>
              <a:t>attività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basata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sulla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conoscenza</a:t>
            </a:r>
            <a:r>
              <a:rPr lang="en-GB" altLang="it-IT" dirty="0">
                <a:latin typeface="Garamond" panose="02020404030301010803" pitchFamily="18" charset="0"/>
              </a:rPr>
              <a:t> e </a:t>
            </a:r>
            <a:r>
              <a:rPr lang="en-GB" altLang="it-IT" dirty="0" err="1">
                <a:latin typeface="Garamond" panose="02020404030301010803" pitchFamily="18" charset="0"/>
              </a:rPr>
              <a:t>su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informazioni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mediante</a:t>
            </a:r>
            <a:r>
              <a:rPr lang="en-GB" altLang="it-IT" dirty="0">
                <a:latin typeface="Garamond" panose="02020404030301010803" pitchFamily="18" charset="0"/>
              </a:rPr>
              <a:t> la quale </a:t>
            </a:r>
            <a:r>
              <a:rPr lang="en-GB" altLang="it-IT" dirty="0" err="1">
                <a:latin typeface="Garamond" panose="02020404030301010803" pitchFamily="18" charset="0"/>
              </a:rPr>
              <a:t>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decisori</a:t>
            </a:r>
            <a:r>
              <a:rPr lang="en-GB" altLang="it-IT" dirty="0">
                <a:latin typeface="Garamond" panose="02020404030301010803" pitchFamily="18" charset="0"/>
              </a:rPr>
              <a:t> e </a:t>
            </a:r>
            <a:r>
              <a:rPr lang="en-GB" altLang="it-IT" dirty="0" err="1">
                <a:latin typeface="Garamond" panose="02020404030301010803" pitchFamily="18" charset="0"/>
              </a:rPr>
              <a:t>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portatori</a:t>
            </a:r>
            <a:r>
              <a:rPr lang="en-GB" altLang="it-IT" dirty="0">
                <a:latin typeface="Garamond" panose="02020404030301010803" pitchFamily="18" charset="0"/>
              </a:rPr>
              <a:t> di interesse </a:t>
            </a:r>
            <a:r>
              <a:rPr lang="en-GB" altLang="it-IT" dirty="0" err="1">
                <a:latin typeface="Garamond" panose="02020404030301010803" pitchFamily="18" charset="0"/>
              </a:rPr>
              <a:t>cercano</a:t>
            </a:r>
            <a:r>
              <a:rPr lang="en-GB" altLang="it-IT" dirty="0">
                <a:latin typeface="Garamond" panose="02020404030301010803" pitchFamily="18" charset="0"/>
              </a:rPr>
              <a:t> di </a:t>
            </a:r>
            <a:r>
              <a:rPr lang="en-GB" altLang="it-IT" dirty="0" err="1">
                <a:latin typeface="Garamond" panose="02020404030301010803" pitchFamily="18" charset="0"/>
              </a:rPr>
              <a:t>formulare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soluzioni</a:t>
            </a:r>
            <a:r>
              <a:rPr lang="en-GB" altLang="it-IT" dirty="0">
                <a:latin typeface="Garamond" panose="02020404030301010803" pitchFamily="18" charset="0"/>
              </a:rPr>
              <a:t> per </a:t>
            </a:r>
            <a:r>
              <a:rPr lang="en-GB" altLang="it-IT" dirty="0" err="1">
                <a:latin typeface="Garamond" panose="02020404030301010803" pitchFamily="18" charset="0"/>
              </a:rPr>
              <a:t>problemi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percepiti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avere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rilevanza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collettiva</a:t>
            </a:r>
            <a:r>
              <a:rPr lang="en-GB" altLang="it-IT" dirty="0">
                <a:latin typeface="Garamond" panose="02020404030301010803" pitchFamily="18" charset="0"/>
              </a:rPr>
              <a:t> (Alexander 1982; Howlett 2011</a:t>
            </a:r>
            <a:r>
              <a:rPr lang="it-IT" altLang="it-IT" dirty="0">
                <a:latin typeface="Garamond" panose="02020404030301010803" pitchFamily="18" charset="0"/>
              </a:rPr>
              <a:t>)</a:t>
            </a:r>
          </a:p>
          <a:p>
            <a:pPr algn="just"/>
            <a:endParaRPr lang="it-IT" altLang="it-IT" dirty="0">
              <a:latin typeface="Garamond" panose="02020404030301010803" pitchFamily="18" charset="0"/>
            </a:endParaRPr>
          </a:p>
          <a:p>
            <a:pPr algn="just"/>
            <a:r>
              <a:rPr lang="it-IT" altLang="it-IT" dirty="0">
                <a:latin typeface="Garamond" panose="02020404030301010803" pitchFamily="18" charset="0"/>
              </a:rPr>
              <a:t>Il Policy Design non è un’attività meramente tecnocratica</a:t>
            </a:r>
          </a:p>
          <a:p>
            <a:pPr algn="just"/>
            <a:endParaRPr lang="it-IT" altLang="it-IT" dirty="0">
              <a:latin typeface="Garamond" panose="02020404030301010803" pitchFamily="18" charset="0"/>
            </a:endParaRPr>
          </a:p>
          <a:p>
            <a:pPr algn="just"/>
            <a:r>
              <a:rPr lang="it-IT" altLang="it-IT" dirty="0">
                <a:latin typeface="Garamond" panose="02020404030301010803" pitchFamily="18" charset="0"/>
              </a:rPr>
              <a:t>Il Policy Design non può essere neutrale, oggettivo, libero da valori, ma deve essere almeno </a:t>
            </a:r>
            <a:r>
              <a:rPr lang="it-IT" altLang="it-IT" b="1" dirty="0">
                <a:solidFill>
                  <a:srgbClr val="FF0000"/>
                </a:solidFill>
                <a:latin typeface="Garamond" panose="02020404030301010803" pitchFamily="18" charset="0"/>
              </a:rPr>
              <a:t>INTELLIGENTE</a:t>
            </a:r>
          </a:p>
        </p:txBody>
      </p:sp>
    </p:spTree>
    <p:extLst>
      <p:ext uri="{BB962C8B-B14F-4D97-AF65-F5344CB8AC3E}">
        <p14:creationId xmlns:p14="http://schemas.microsoft.com/office/powerpoint/2010/main" val="173407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23E714-90D3-754C-B639-3CE27B5D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Garamond" panose="02020404030301010803" pitchFamily="18" charset="0"/>
              </a:rPr>
              <a:t>Cosa serve per fare </a:t>
            </a:r>
            <a:r>
              <a:rPr lang="en-GB" b="1" dirty="0" err="1">
                <a:latin typeface="Garamond" panose="02020404030301010803" pitchFamily="18" charset="0"/>
              </a:rPr>
              <a:t>Buon</a:t>
            </a:r>
            <a:r>
              <a:rPr lang="en-GB" b="1" dirty="0">
                <a:latin typeface="Garamond" panose="02020404030301010803" pitchFamily="18" charset="0"/>
              </a:rPr>
              <a:t> POLICY DESIGN (1)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16805C-7156-4E44-A134-BC8FF5978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12" y="1818290"/>
            <a:ext cx="12017188" cy="4357085"/>
          </a:xfrm>
        </p:spPr>
        <p:txBody>
          <a:bodyPr>
            <a:normAutofit lnSpcReduction="10000"/>
          </a:bodyPr>
          <a:lstStyle/>
          <a:p>
            <a:pPr marL="457200" indent="-457200" algn="just">
              <a:lnSpc>
                <a:spcPct val="80000"/>
              </a:lnSpc>
              <a:buSzPct val="100000"/>
              <a:defRPr sz="2600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3200" dirty="0">
                <a:latin typeface="Garamond" charset="0"/>
                <a:ea typeface="Garamond" charset="0"/>
                <a:cs typeface="Garamond" charset="0"/>
                <a:sym typeface="Garamond"/>
              </a:rPr>
              <a:t>Evidenza empirica consistente (e condivisa con gli stakeholders e i potenziali destinatari e beneficiari della politica)</a:t>
            </a:r>
          </a:p>
          <a:p>
            <a:pPr marL="457200" indent="-457200" algn="just">
              <a:lnSpc>
                <a:spcPct val="80000"/>
              </a:lnSpc>
              <a:buSzPct val="100000"/>
              <a:buFont typeface="Arial" charset="0"/>
              <a:buChar char="•"/>
              <a:defRPr sz="2600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3200" dirty="0">
                <a:latin typeface="Garamond" charset="0"/>
                <a:ea typeface="Garamond" charset="0"/>
                <a:cs typeface="Garamond" charset="0"/>
                <a:sym typeface="Garamond"/>
              </a:rPr>
              <a:t>Valutare con attenzione le implicazioni delle decisioni altamente innovative</a:t>
            </a:r>
          </a:p>
          <a:p>
            <a:pPr marL="457200" indent="-457200" algn="just">
              <a:lnSpc>
                <a:spcPct val="80000"/>
              </a:lnSpc>
              <a:buSzPct val="100000"/>
              <a:buFont typeface="Arial" charset="0"/>
              <a:buChar char="•"/>
              <a:defRPr sz="2600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3200" dirty="0">
                <a:latin typeface="Garamond" charset="0"/>
                <a:ea typeface="Garamond" charset="0"/>
                <a:cs typeface="Garamond" charset="0"/>
                <a:sym typeface="Garamond"/>
              </a:rPr>
              <a:t>Organizzare l’intervento  prevedendo modularità organizzativa e il necessario coordinamento</a:t>
            </a:r>
          </a:p>
          <a:p>
            <a:pPr marL="457200" indent="-457200" algn="just">
              <a:lnSpc>
                <a:spcPct val="80000"/>
              </a:lnSpc>
              <a:buSzPct val="100000"/>
              <a:buFont typeface="Arial" charset="0"/>
              <a:buChar char="•"/>
              <a:defRPr sz="2600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3200" dirty="0">
                <a:latin typeface="Garamond" charset="0"/>
                <a:ea typeface="Garamond" charset="0"/>
                <a:cs typeface="Garamond" charset="0"/>
                <a:sym typeface="Garamond"/>
              </a:rPr>
              <a:t>Attivazione di interessi minoritari ma eventualmente coerenti con gli obbiettivi</a:t>
            </a:r>
          </a:p>
          <a:p>
            <a:pPr marL="457200" indent="-457200" algn="just">
              <a:lnSpc>
                <a:spcPct val="80000"/>
              </a:lnSpc>
              <a:buSzPct val="100000"/>
              <a:buFont typeface="Arial" charset="0"/>
              <a:buChar char="•"/>
              <a:defRPr sz="2600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3200" dirty="0">
                <a:latin typeface="Garamond" charset="0"/>
                <a:ea typeface="Garamond" charset="0"/>
                <a:cs typeface="Garamond" charset="0"/>
                <a:sym typeface="Garamond"/>
              </a:rPr>
              <a:t>Tenere in considerazione  la diversità</a:t>
            </a:r>
          </a:p>
          <a:p>
            <a:pPr marL="457200" indent="-457200" algn="just">
              <a:lnSpc>
                <a:spcPct val="80000"/>
              </a:lnSpc>
              <a:buSzPct val="100000"/>
              <a:buFont typeface="Arial" charset="0"/>
              <a:buChar char="•"/>
              <a:defRPr sz="2600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3200" dirty="0">
                <a:latin typeface="Garamond" charset="0"/>
                <a:ea typeface="Garamond" charset="0"/>
                <a:cs typeface="Garamond" charset="0"/>
                <a:sym typeface="Garamond"/>
              </a:rPr>
              <a:t>Organizzare strategicamente l’implementazione</a:t>
            </a:r>
          </a:p>
          <a:p>
            <a:pPr marL="457200" indent="-457200" algn="just">
              <a:lnSpc>
                <a:spcPct val="80000"/>
              </a:lnSpc>
              <a:buSzPct val="100000"/>
              <a:buFont typeface="Arial" charset="0"/>
              <a:buChar char="•"/>
              <a:defRPr sz="2600">
                <a:latin typeface="Garamond"/>
                <a:ea typeface="Garamond"/>
                <a:cs typeface="Garamond"/>
                <a:sym typeface="Garamond"/>
              </a:defRPr>
            </a:pPr>
            <a:endParaRPr lang="it-IT" dirty="0">
              <a:latin typeface="Garamond" charset="0"/>
              <a:ea typeface="Garamond" charset="0"/>
              <a:cs typeface="Garamond" charset="0"/>
              <a:sym typeface="Garamond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3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C810A2-F7F1-6542-A79B-14F10E3FC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ctr">
              <a:defRPr sz="2800">
                <a:latin typeface="Garamond"/>
                <a:ea typeface="Garamond"/>
                <a:cs typeface="Garamond"/>
                <a:sym typeface="Garamond"/>
              </a:defRPr>
            </a:pPr>
            <a:r>
              <a:rPr lang="en-GB" sz="3600" b="1" dirty="0">
                <a:latin typeface="Garamond" panose="02020404030301010803" pitchFamily="18" charset="0"/>
              </a:rPr>
              <a:t>Cosa serve per fare </a:t>
            </a:r>
            <a:r>
              <a:rPr lang="en-GB" sz="3600" b="1" dirty="0" err="1">
                <a:latin typeface="Garamond" panose="02020404030301010803" pitchFamily="18" charset="0"/>
              </a:rPr>
              <a:t>Buon</a:t>
            </a:r>
            <a:r>
              <a:rPr lang="en-GB" sz="3600" b="1" dirty="0">
                <a:latin typeface="Garamond" panose="02020404030301010803" pitchFamily="18" charset="0"/>
              </a:rPr>
              <a:t> POLICY DESIGN (2)</a:t>
            </a:r>
            <a:endParaRPr lang="en-GB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91EA78-875A-0E4D-AFB6-BB38FA365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" y="1818290"/>
            <a:ext cx="10995212" cy="4357085"/>
          </a:xfrm>
        </p:spPr>
        <p:txBody>
          <a:bodyPr/>
          <a:lstStyle/>
          <a:p>
            <a:pPr marL="342900" indent="-342900" algn="just">
              <a:buFont typeface="Arial" charset="0"/>
              <a:buChar char="•"/>
              <a:defRPr sz="2800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3600" dirty="0">
                <a:latin typeface="Garamond"/>
                <a:ea typeface="Garamond"/>
                <a:cs typeface="Garamond"/>
                <a:sym typeface="Garamond"/>
              </a:rPr>
              <a:t>Burocrazie </a:t>
            </a:r>
            <a:r>
              <a:rPr lang="it-IT" sz="3600" dirty="0" err="1">
                <a:latin typeface="Garamond"/>
                <a:ea typeface="Garamond"/>
                <a:cs typeface="Garamond"/>
                <a:sym typeface="Garamond"/>
              </a:rPr>
              <a:t>Pluri-Disciplianri</a:t>
            </a:r>
            <a:endParaRPr lang="it-IT" sz="3600" dirty="0">
              <a:latin typeface="Garamond"/>
              <a:ea typeface="Garamond"/>
              <a:cs typeface="Garamond"/>
              <a:sym typeface="Garamond"/>
            </a:endParaRPr>
          </a:p>
          <a:p>
            <a:pPr marL="342900" indent="-342900" algn="just">
              <a:buFont typeface="Arial" charset="0"/>
              <a:buChar char="•"/>
              <a:defRPr sz="2800">
                <a:latin typeface="Garamond"/>
                <a:ea typeface="Garamond"/>
                <a:cs typeface="Garamond"/>
                <a:sym typeface="Garamond"/>
              </a:defRPr>
            </a:pPr>
            <a:endParaRPr lang="it-IT" sz="3600" dirty="0">
              <a:latin typeface="Garamond"/>
              <a:ea typeface="Garamond"/>
              <a:cs typeface="Garamond"/>
              <a:sym typeface="Garamond"/>
            </a:endParaRPr>
          </a:p>
          <a:p>
            <a:pPr marL="342900" indent="-342900" algn="just">
              <a:buFont typeface="Arial" charset="0"/>
              <a:buChar char="•"/>
              <a:defRPr sz="2800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3600" dirty="0">
                <a:latin typeface="Garamond"/>
                <a:ea typeface="Garamond"/>
                <a:cs typeface="Garamond"/>
                <a:sym typeface="Garamond"/>
              </a:rPr>
              <a:t>Relazioni dense e stabili con i flussi di conoscenza di produzione delle informazioni rilevanti</a:t>
            </a:r>
          </a:p>
          <a:p>
            <a:pPr marL="342900" indent="-342900" algn="just">
              <a:buFont typeface="Arial" charset="0"/>
              <a:buChar char="•"/>
              <a:defRPr sz="2800">
                <a:latin typeface="Garamond"/>
                <a:ea typeface="Garamond"/>
                <a:cs typeface="Garamond"/>
                <a:sym typeface="Garamond"/>
              </a:defRPr>
            </a:pPr>
            <a:endParaRPr lang="it-IT" sz="3600" dirty="0">
              <a:latin typeface="Garamond"/>
              <a:ea typeface="Garamond"/>
              <a:cs typeface="Garamond"/>
              <a:sym typeface="Garamond"/>
            </a:endParaRPr>
          </a:p>
          <a:p>
            <a:pPr marL="342900" indent="-342900" algn="just">
              <a:buFont typeface="Arial" charset="0"/>
              <a:buChar char="•"/>
              <a:defRPr sz="2800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3600" dirty="0">
                <a:latin typeface="Garamond"/>
                <a:ea typeface="Garamond"/>
                <a:cs typeface="Garamond"/>
                <a:sym typeface="Garamond"/>
              </a:rPr>
              <a:t>Capacità di riconoscere gli errori, i fallimenti e le incoerenze precedenti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00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1EAEF1-7FEF-4A5B-0533-C3C5EEA3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 err="1">
                <a:latin typeface="Garamond" panose="02020404030301010803" pitchFamily="18" charset="0"/>
              </a:rPr>
              <a:t>Strategie</a:t>
            </a:r>
            <a:r>
              <a:rPr lang="en-GB" sz="3600" b="1" dirty="0">
                <a:latin typeface="Garamond" panose="02020404030301010803" pitchFamily="18" charset="0"/>
              </a:rPr>
              <a:t> di </a:t>
            </a:r>
            <a:r>
              <a:rPr lang="en-GB" sz="3600" b="1" dirty="0" err="1">
                <a:latin typeface="Garamond" panose="02020404030301010803" pitchFamily="18" charset="0"/>
              </a:rPr>
              <a:t>Implementazione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A56715-5524-2F88-3DA7-892B436DF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749288"/>
            <a:ext cx="11035748" cy="4426088"/>
          </a:xfrm>
        </p:spPr>
        <p:txBody>
          <a:bodyPr/>
          <a:lstStyle/>
          <a:p>
            <a:pPr algn="just" defTabSz="740663">
              <a:buSzPct val="100000"/>
              <a:defRPr sz="2268" i="1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3200" dirty="0">
                <a:latin typeface="Garamond" panose="02020404030301010803" pitchFamily="18" charset="0"/>
              </a:rPr>
              <a:t>Monitoraggio costante</a:t>
            </a:r>
          </a:p>
          <a:p>
            <a:pPr algn="just" defTabSz="740663">
              <a:buSzPct val="100000"/>
              <a:defRPr sz="2268" i="1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3200" dirty="0">
                <a:latin typeface="Garamond" panose="02020404030301010803" pitchFamily="18" charset="0"/>
              </a:rPr>
              <a:t>Incentivi, non necessariamente finanziari, ma anche simbolici, agli </a:t>
            </a:r>
            <a:r>
              <a:rPr lang="it-IT" sz="3200" dirty="0" err="1">
                <a:latin typeface="Garamond" panose="02020404030301010803" pitchFamily="18" charset="0"/>
              </a:rPr>
              <a:t>implementatori</a:t>
            </a:r>
            <a:endParaRPr lang="it-IT" sz="3200" dirty="0">
              <a:latin typeface="Garamond" panose="02020404030301010803" pitchFamily="18" charset="0"/>
            </a:endParaRPr>
          </a:p>
          <a:p>
            <a:pPr algn="just" defTabSz="740663">
              <a:buSzPct val="100000"/>
              <a:defRPr sz="2268" i="1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3200" i="1" dirty="0">
                <a:latin typeface="Garamond" panose="02020404030301010803" pitchFamily="18" charset="0"/>
              </a:rPr>
              <a:t>Velocità nel ridisegnare </a:t>
            </a:r>
            <a:r>
              <a:rPr lang="it-IT" sz="3200" dirty="0">
                <a:latin typeface="Garamond" panose="02020404030301010803" pitchFamily="18" charset="0"/>
              </a:rPr>
              <a:t>le componenti del PD che si dimostrano inefficaci</a:t>
            </a:r>
          </a:p>
          <a:p>
            <a:pPr algn="just" defTabSz="740663">
              <a:buSzPct val="100000"/>
              <a:defRPr sz="2268" i="1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3200" dirty="0">
                <a:latin typeface="Garamond" panose="02020404030301010803" pitchFamily="18" charset="0"/>
              </a:rPr>
              <a:t>Rilegittimazione periodica da parte della politica degli obbiettivi che si persegue </a:t>
            </a:r>
          </a:p>
          <a:p>
            <a:pPr algn="just" defTabSz="740663">
              <a:buSzPct val="100000"/>
              <a:defRPr sz="2268" i="1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3200" dirty="0">
                <a:latin typeface="Garamond" panose="02020404030301010803" pitchFamily="18" charset="0"/>
              </a:rPr>
              <a:t>Continua attenzione  dei media all’implementazione (i media troppo spesso prestano attenzione solo all’approvazione della “legge”)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7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ECADC-F3BC-D744-B892-A0A39835A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err="1">
                <a:latin typeface="Garamond" panose="02020404030301010803" pitchFamily="18" charset="0"/>
              </a:rPr>
              <a:t>Perchè</a:t>
            </a:r>
            <a:r>
              <a:rPr lang="en-GB" b="1" dirty="0">
                <a:latin typeface="Garamond" panose="02020404030301010803" pitchFamily="18" charset="0"/>
              </a:rPr>
              <a:t> </a:t>
            </a:r>
            <a:r>
              <a:rPr lang="en-GB" b="1" dirty="0" err="1">
                <a:latin typeface="Garamond" panose="02020404030301010803" pitchFamily="18" charset="0"/>
              </a:rPr>
              <a:t>il</a:t>
            </a:r>
            <a:r>
              <a:rPr lang="en-GB" b="1" dirty="0">
                <a:latin typeface="Garamond" panose="02020404030301010803" pitchFamily="18" charset="0"/>
              </a:rPr>
              <a:t> Policy Design </a:t>
            </a:r>
            <a:r>
              <a:rPr lang="en-GB" b="1" dirty="0" err="1">
                <a:latin typeface="Garamond" panose="02020404030301010803" pitchFamily="18" charset="0"/>
              </a:rPr>
              <a:t>è</a:t>
            </a:r>
            <a:r>
              <a:rPr lang="en-GB" b="1" dirty="0">
                <a:latin typeface="Garamond" panose="02020404030301010803" pitchFamily="18" charset="0"/>
              </a:rPr>
              <a:t> </a:t>
            </a:r>
            <a:r>
              <a:rPr lang="en-GB" b="1" dirty="0" err="1">
                <a:latin typeface="Garamond" panose="02020404030301010803" pitchFamily="18" charset="0"/>
              </a:rPr>
              <a:t>così</a:t>
            </a:r>
            <a:r>
              <a:rPr lang="en-GB" b="1" dirty="0">
                <a:latin typeface="Garamond" panose="02020404030301010803" pitchFamily="18" charset="0"/>
              </a:rPr>
              <a:t> </a:t>
            </a:r>
            <a:r>
              <a:rPr lang="en-GB" b="1" dirty="0" err="1">
                <a:latin typeface="Garamond" panose="02020404030301010803" pitchFamily="18" charset="0"/>
              </a:rPr>
              <a:t>importante</a:t>
            </a:r>
            <a:r>
              <a:rPr lang="en-GB" b="1" dirty="0">
                <a:latin typeface="Garamond" panose="02020404030301010803" pitchFamily="18" charset="0"/>
              </a:rPr>
              <a:t> (1): </a:t>
            </a:r>
            <a:r>
              <a:rPr lang="en-GB" b="1" dirty="0" err="1">
                <a:highlight>
                  <a:srgbClr val="FFFF00"/>
                </a:highlight>
                <a:latin typeface="Garamond" panose="02020404030301010803" pitchFamily="18" charset="0"/>
              </a:rPr>
              <a:t>perchè</a:t>
            </a:r>
            <a:r>
              <a:rPr lang="en-GB" b="1" dirty="0">
                <a:highlight>
                  <a:srgbClr val="FFFF00"/>
                </a:highlight>
                <a:latin typeface="Garamond" panose="02020404030301010803" pitchFamily="18" charset="0"/>
              </a:rPr>
              <a:t> </a:t>
            </a:r>
            <a:r>
              <a:rPr lang="en-GB" b="1" dirty="0" err="1">
                <a:highlight>
                  <a:srgbClr val="FFFF00"/>
                </a:highlight>
                <a:latin typeface="Garamond" panose="02020404030301010803" pitchFamily="18" charset="0"/>
              </a:rPr>
              <a:t>servono</a:t>
            </a:r>
            <a:r>
              <a:rPr lang="en-GB" b="1" dirty="0">
                <a:highlight>
                  <a:srgbClr val="FFFF00"/>
                </a:highlight>
                <a:latin typeface="Garamond" panose="02020404030301010803" pitchFamily="18" charset="0"/>
              </a:rPr>
              <a:t> BUONE </a:t>
            </a:r>
            <a:r>
              <a:rPr lang="en-GB" b="1" dirty="0" err="1">
                <a:highlight>
                  <a:srgbClr val="FFFF00"/>
                </a:highlight>
                <a:latin typeface="Garamond" panose="02020404030301010803" pitchFamily="18" charset="0"/>
              </a:rPr>
              <a:t>politiche</a:t>
            </a:r>
            <a:endParaRPr lang="en-GB" b="1" dirty="0">
              <a:highlight>
                <a:srgbClr val="FFFF00"/>
              </a:highlight>
              <a:latin typeface="Garamond" panose="020204040303010108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2AA54F-9218-3349-B8D2-6ED5007A1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7" y="1694330"/>
            <a:ext cx="11111753" cy="44810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endParaRPr lang="en-US" altLang="it-IT" sz="3500" dirty="0">
              <a:latin typeface="Garamond" panose="02020404030301010803" pitchFamily="18" charset="0"/>
            </a:endParaRPr>
          </a:p>
          <a:p>
            <a:pPr marL="457200" indent="-457200">
              <a:defRPr/>
            </a:pPr>
            <a:r>
              <a:rPr lang="en-US" altLang="it-IT" sz="3500" dirty="0">
                <a:latin typeface="Garamond" panose="02020404030301010803" pitchFamily="18" charset="0"/>
              </a:rPr>
              <a:t>I </a:t>
            </a:r>
            <a:r>
              <a:rPr lang="en-US" altLang="it-IT" sz="3500" dirty="0" err="1">
                <a:latin typeface="Garamond" panose="02020404030301010803" pitchFamily="18" charset="0"/>
              </a:rPr>
              <a:t>decisori</a:t>
            </a:r>
            <a:r>
              <a:rPr lang="en-US" altLang="it-IT" sz="3500" dirty="0">
                <a:latin typeface="Garamond" panose="02020404030301010803" pitchFamily="18" charset="0"/>
              </a:rPr>
              <a:t> </a:t>
            </a:r>
            <a:r>
              <a:rPr lang="en-US" altLang="it-IT" sz="3500" dirty="0" err="1">
                <a:latin typeface="Garamond" panose="02020404030301010803" pitchFamily="18" charset="0"/>
              </a:rPr>
              <a:t>hanno</a:t>
            </a:r>
            <a:r>
              <a:rPr lang="en-US" altLang="it-IT" sz="3500" dirty="0">
                <a:latin typeface="Garamond" panose="02020404030301010803" pitchFamily="18" charset="0"/>
              </a:rPr>
              <a:t> </a:t>
            </a:r>
            <a:r>
              <a:rPr lang="en-US" altLang="it-IT" sz="3500" dirty="0" err="1">
                <a:latin typeface="Garamond" panose="02020404030301010803" pitchFamily="18" charset="0"/>
              </a:rPr>
              <a:t>bisogno</a:t>
            </a:r>
            <a:r>
              <a:rPr lang="en-US" altLang="it-IT" sz="3500" dirty="0">
                <a:latin typeface="Garamond" panose="02020404030301010803" pitchFamily="18" charset="0"/>
              </a:rPr>
              <a:t> di </a:t>
            </a:r>
            <a:r>
              <a:rPr lang="en-US" altLang="it-IT" sz="3500" dirty="0" err="1">
                <a:latin typeface="Garamond" panose="02020404030301010803" pitchFamily="18" charset="0"/>
              </a:rPr>
              <a:t>produrre</a:t>
            </a:r>
            <a:r>
              <a:rPr lang="en-US" altLang="it-IT" sz="3500" dirty="0">
                <a:latin typeface="Garamond" panose="02020404030301010803" pitchFamily="18" charset="0"/>
              </a:rPr>
              <a:t> </a:t>
            </a:r>
            <a:r>
              <a:rPr lang="en-US" altLang="it-IT" sz="3500" dirty="0" err="1">
                <a:latin typeface="Garamond" panose="02020404030301010803" pitchFamily="18" charset="0"/>
              </a:rPr>
              <a:t>buone</a:t>
            </a:r>
            <a:r>
              <a:rPr lang="en-US" altLang="it-IT" sz="3500" dirty="0">
                <a:latin typeface="Garamond" panose="02020404030301010803" pitchFamily="18" charset="0"/>
              </a:rPr>
              <a:t> </a:t>
            </a:r>
            <a:r>
              <a:rPr lang="en-US" altLang="it-IT" sz="3500" dirty="0" err="1">
                <a:latin typeface="Garamond" panose="02020404030301010803" pitchFamily="18" charset="0"/>
              </a:rPr>
              <a:t>politiche</a:t>
            </a:r>
            <a:endParaRPr lang="en-US" altLang="it-IT" sz="3500" dirty="0">
              <a:latin typeface="Garamond" panose="02020404030301010803" pitchFamily="18" charset="0"/>
            </a:endParaRPr>
          </a:p>
          <a:p>
            <a:pPr marL="457200" indent="-457200">
              <a:defRPr/>
            </a:pPr>
            <a:endParaRPr lang="en-US" altLang="it-IT" sz="3500" dirty="0">
              <a:latin typeface="Garamond" panose="02020404030301010803" pitchFamily="18" charset="0"/>
            </a:endParaRPr>
          </a:p>
          <a:p>
            <a:pPr marL="457200" indent="-457200">
              <a:defRPr/>
            </a:pPr>
            <a:r>
              <a:rPr lang="en-US" altLang="it-IT" sz="3500" dirty="0">
                <a:latin typeface="Garamond" panose="02020404030301010803" pitchFamily="18" charset="0"/>
              </a:rPr>
              <a:t>I </a:t>
            </a:r>
            <a:r>
              <a:rPr lang="en-US" altLang="it-IT" sz="3500" dirty="0" err="1">
                <a:latin typeface="Garamond" panose="02020404030301010803" pitchFamily="18" charset="0"/>
              </a:rPr>
              <a:t>cittadini</a:t>
            </a:r>
            <a:r>
              <a:rPr lang="en-US" altLang="it-IT" sz="3500" dirty="0">
                <a:latin typeface="Garamond" panose="02020404030301010803" pitchFamily="18" charset="0"/>
              </a:rPr>
              <a:t> </a:t>
            </a:r>
            <a:r>
              <a:rPr lang="en-US" altLang="it-IT" sz="3500" dirty="0" err="1">
                <a:latin typeface="Garamond" panose="02020404030301010803" pitchFamily="18" charset="0"/>
              </a:rPr>
              <a:t>vogliono</a:t>
            </a:r>
            <a:r>
              <a:rPr lang="en-US" altLang="it-IT" sz="3500" dirty="0">
                <a:latin typeface="Garamond" panose="02020404030301010803" pitchFamily="18" charset="0"/>
              </a:rPr>
              <a:t> </a:t>
            </a:r>
            <a:r>
              <a:rPr lang="en-US" altLang="it-IT" sz="3500" dirty="0" err="1">
                <a:latin typeface="Garamond" panose="02020404030301010803" pitchFamily="18" charset="0"/>
              </a:rPr>
              <a:t>ricevere</a:t>
            </a:r>
            <a:r>
              <a:rPr lang="en-US" altLang="it-IT" sz="3500" dirty="0">
                <a:latin typeface="Garamond" panose="02020404030301010803" pitchFamily="18" charset="0"/>
              </a:rPr>
              <a:t> </a:t>
            </a:r>
            <a:r>
              <a:rPr lang="en-US" altLang="it-IT" sz="3500" dirty="0" err="1">
                <a:latin typeface="Garamond" panose="02020404030301010803" pitchFamily="18" charset="0"/>
              </a:rPr>
              <a:t>buone</a:t>
            </a:r>
            <a:r>
              <a:rPr lang="en-US" altLang="it-IT" sz="3500" dirty="0">
                <a:latin typeface="Garamond" panose="02020404030301010803" pitchFamily="18" charset="0"/>
              </a:rPr>
              <a:t> </a:t>
            </a:r>
            <a:r>
              <a:rPr lang="en-US" altLang="it-IT" sz="3500" dirty="0" err="1">
                <a:latin typeface="Garamond" panose="02020404030301010803" pitchFamily="18" charset="0"/>
              </a:rPr>
              <a:t>politiche</a:t>
            </a:r>
            <a:endParaRPr lang="en-US" altLang="it-IT" sz="3500" dirty="0">
              <a:latin typeface="Garamond" panose="02020404030301010803" pitchFamily="18" charset="0"/>
            </a:endParaRPr>
          </a:p>
          <a:p>
            <a:pPr marL="457200" indent="-457200">
              <a:defRPr/>
            </a:pPr>
            <a:endParaRPr lang="en-US" altLang="it-IT" sz="3500" dirty="0">
              <a:latin typeface="Garamond" panose="02020404030301010803" pitchFamily="18" charset="0"/>
            </a:endParaRPr>
          </a:p>
          <a:p>
            <a:pPr marL="457200" indent="-457200">
              <a:defRPr/>
            </a:pPr>
            <a:r>
              <a:rPr lang="en-US" altLang="it-IT" sz="3500" dirty="0">
                <a:latin typeface="Garamond" panose="02020404030301010803" pitchFamily="18" charset="0"/>
              </a:rPr>
              <a:t>La </a:t>
            </a:r>
            <a:r>
              <a:rPr lang="en-US" altLang="it-IT" sz="3500" dirty="0" err="1">
                <a:latin typeface="Garamond" panose="02020404030301010803" pitchFamily="18" charset="0"/>
              </a:rPr>
              <a:t>legittimazione</a:t>
            </a:r>
            <a:r>
              <a:rPr lang="en-US" altLang="it-IT" sz="3500" dirty="0">
                <a:latin typeface="Garamond" panose="02020404030301010803" pitchFamily="18" charset="0"/>
              </a:rPr>
              <a:t> del </a:t>
            </a:r>
            <a:r>
              <a:rPr lang="en-US" altLang="it-IT" sz="3500" dirty="0" err="1">
                <a:latin typeface="Garamond" panose="02020404030301010803" pitchFamily="18" charset="0"/>
              </a:rPr>
              <a:t>sistema</a:t>
            </a:r>
            <a:r>
              <a:rPr lang="en-US" altLang="it-IT" sz="3500" dirty="0">
                <a:latin typeface="Garamond" panose="02020404030301010803" pitchFamily="18" charset="0"/>
              </a:rPr>
              <a:t> politico, </a:t>
            </a:r>
            <a:r>
              <a:rPr lang="en-US" altLang="it-IT" sz="3500" dirty="0" err="1">
                <a:latin typeface="Garamond" panose="02020404030301010803" pitchFamily="18" charset="0"/>
              </a:rPr>
              <a:t>nel</a:t>
            </a:r>
            <a:r>
              <a:rPr lang="en-US" altLang="it-IT" sz="3500" dirty="0">
                <a:latin typeface="Garamond" panose="02020404030301010803" pitchFamily="18" charset="0"/>
              </a:rPr>
              <a:t> medio/</a:t>
            </a:r>
            <a:r>
              <a:rPr lang="en-US" altLang="it-IT" sz="3500" dirty="0" err="1">
                <a:latin typeface="Garamond" panose="02020404030301010803" pitchFamily="18" charset="0"/>
              </a:rPr>
              <a:t>lungo</a:t>
            </a:r>
            <a:r>
              <a:rPr lang="en-US" altLang="it-IT" sz="3500" dirty="0">
                <a:latin typeface="Garamond" panose="02020404030301010803" pitchFamily="18" charset="0"/>
              </a:rPr>
              <a:t> </a:t>
            </a:r>
            <a:r>
              <a:rPr lang="en-US" altLang="it-IT" sz="3500" dirty="0" err="1">
                <a:latin typeface="Garamond" panose="02020404030301010803" pitchFamily="18" charset="0"/>
              </a:rPr>
              <a:t>periodo</a:t>
            </a:r>
            <a:r>
              <a:rPr lang="en-US" altLang="it-IT" sz="3500" dirty="0">
                <a:latin typeface="Garamond" panose="02020404030301010803" pitchFamily="18" charset="0"/>
              </a:rPr>
              <a:t>, </a:t>
            </a:r>
            <a:r>
              <a:rPr lang="en-US" altLang="it-IT" sz="3500" dirty="0" err="1">
                <a:latin typeface="Garamond" panose="02020404030301010803" pitchFamily="18" charset="0"/>
              </a:rPr>
              <a:t>si</a:t>
            </a:r>
            <a:r>
              <a:rPr lang="en-US" altLang="it-IT" sz="3500" dirty="0">
                <a:latin typeface="Garamond" panose="02020404030301010803" pitchFamily="18" charset="0"/>
              </a:rPr>
              <a:t> </a:t>
            </a:r>
            <a:r>
              <a:rPr lang="en-US" altLang="it-IT" sz="3500" dirty="0" err="1">
                <a:latin typeface="Garamond" panose="02020404030301010803" pitchFamily="18" charset="0"/>
              </a:rPr>
              <a:t>basa</a:t>
            </a:r>
            <a:r>
              <a:rPr lang="en-US" altLang="it-IT" sz="3500" dirty="0">
                <a:latin typeface="Garamond" panose="02020404030301010803" pitchFamily="18" charset="0"/>
              </a:rPr>
              <a:t> </a:t>
            </a:r>
            <a:r>
              <a:rPr lang="en-US" altLang="it-IT" sz="3500" dirty="0" err="1">
                <a:latin typeface="Garamond" panose="02020404030301010803" pitchFamily="18" charset="0"/>
              </a:rPr>
              <a:t>sugli</a:t>
            </a:r>
            <a:r>
              <a:rPr lang="en-US" altLang="it-IT" sz="3500" dirty="0">
                <a:latin typeface="Garamond" panose="02020404030301010803" pitchFamily="18" charset="0"/>
              </a:rPr>
              <a:t> </a:t>
            </a:r>
            <a:r>
              <a:rPr lang="en-US" altLang="it-IT" sz="3500" dirty="0" err="1">
                <a:latin typeface="Garamond" panose="02020404030301010803" pitchFamily="18" charset="0"/>
              </a:rPr>
              <a:t>effetti</a:t>
            </a:r>
            <a:r>
              <a:rPr lang="en-US" altLang="it-IT" sz="3500" dirty="0">
                <a:latin typeface="Garamond" panose="02020404030301010803" pitchFamily="18" charset="0"/>
              </a:rPr>
              <a:t> di </a:t>
            </a:r>
            <a:r>
              <a:rPr lang="en-US" altLang="it-IT" sz="3500" dirty="0" err="1">
                <a:latin typeface="Garamond" panose="02020404030301010803" pitchFamily="18" charset="0"/>
              </a:rPr>
              <a:t>buone</a:t>
            </a:r>
            <a:r>
              <a:rPr lang="en-US" altLang="it-IT" sz="3500" dirty="0">
                <a:latin typeface="Garamond" panose="02020404030301010803" pitchFamily="18" charset="0"/>
              </a:rPr>
              <a:t> </a:t>
            </a:r>
            <a:r>
              <a:rPr lang="en-US" altLang="it-IT" sz="3500" dirty="0" err="1">
                <a:latin typeface="Garamond" panose="02020404030301010803" pitchFamily="18" charset="0"/>
              </a:rPr>
              <a:t>politiche</a:t>
            </a:r>
            <a:endParaRPr lang="en-US" altLang="it-IT" sz="3500" dirty="0">
              <a:latin typeface="Garamond" panose="02020404030301010803" pitchFamily="18" charset="0"/>
            </a:endParaRPr>
          </a:p>
          <a:p>
            <a:pPr marL="457200" indent="-457200">
              <a:defRPr/>
            </a:pPr>
            <a:endParaRPr lang="en-US" altLang="it-IT" sz="3500" dirty="0">
              <a:latin typeface="Garamond" panose="02020404030301010803" pitchFamily="18" charset="0"/>
            </a:endParaRPr>
          </a:p>
          <a:p>
            <a:pPr marL="457200" indent="-457200">
              <a:defRPr/>
            </a:pPr>
            <a:r>
              <a:rPr lang="en-US" altLang="it-IT" sz="3500" dirty="0">
                <a:latin typeface="Garamond" panose="02020404030301010803" pitchFamily="18" charset="0"/>
              </a:rPr>
              <a:t>Si </a:t>
            </a:r>
            <a:r>
              <a:rPr lang="en-US" altLang="it-IT" sz="3500" dirty="0" err="1">
                <a:latin typeface="Garamond" panose="02020404030301010803" pitchFamily="18" charset="0"/>
              </a:rPr>
              <a:t>deve</a:t>
            </a:r>
            <a:r>
              <a:rPr lang="en-US" altLang="it-IT" sz="3500" dirty="0">
                <a:latin typeface="Garamond" panose="02020404030301010803" pitchFamily="18" charset="0"/>
              </a:rPr>
              <a:t> </a:t>
            </a:r>
            <a:r>
              <a:rPr lang="en-US" altLang="it-IT" sz="3500" dirty="0" err="1">
                <a:latin typeface="Garamond" panose="02020404030301010803" pitchFamily="18" charset="0"/>
              </a:rPr>
              <a:t>investire</a:t>
            </a:r>
            <a:r>
              <a:rPr lang="en-US" altLang="it-IT" sz="3500" dirty="0">
                <a:latin typeface="Garamond" panose="02020404030301010803" pitchFamily="18" charset="0"/>
              </a:rPr>
              <a:t> le </a:t>
            </a:r>
            <a:r>
              <a:rPr lang="en-US" altLang="it-IT" sz="3500" dirty="0" err="1">
                <a:latin typeface="Garamond" panose="02020404030301010803" pitchFamily="18" charset="0"/>
              </a:rPr>
              <a:t>risorse</a:t>
            </a:r>
            <a:r>
              <a:rPr lang="en-US" altLang="it-IT" sz="3500" dirty="0">
                <a:latin typeface="Garamond" panose="02020404030301010803" pitchFamily="18" charset="0"/>
              </a:rPr>
              <a:t> </a:t>
            </a:r>
            <a:r>
              <a:rPr lang="en-US" altLang="it-IT" sz="3500" dirty="0" err="1">
                <a:latin typeface="Garamond" panose="02020404030301010803" pitchFamily="18" charset="0"/>
              </a:rPr>
              <a:t>collettive</a:t>
            </a:r>
            <a:r>
              <a:rPr lang="en-US" altLang="it-IT" sz="3500" dirty="0">
                <a:latin typeface="Garamond" panose="02020404030301010803" pitchFamily="18" charset="0"/>
              </a:rPr>
              <a:t> in </a:t>
            </a:r>
            <a:r>
              <a:rPr lang="en-US" altLang="it-IT" sz="3500" dirty="0" err="1">
                <a:latin typeface="Garamond" panose="02020404030301010803" pitchFamily="18" charset="0"/>
              </a:rPr>
              <a:t>modo</a:t>
            </a:r>
            <a:r>
              <a:rPr lang="en-US" altLang="it-IT" sz="3500" dirty="0">
                <a:latin typeface="Garamond" panose="02020404030301010803" pitchFamily="18" charset="0"/>
              </a:rPr>
              <a:t> </a:t>
            </a:r>
            <a:r>
              <a:rPr lang="en-US" altLang="it-IT" sz="3500" dirty="0" err="1">
                <a:latin typeface="Garamond" panose="02020404030301010803" pitchFamily="18" charset="0"/>
              </a:rPr>
              <a:t>appropriato</a:t>
            </a:r>
            <a:endParaRPr lang="en-US" altLang="it-IT" sz="3500" dirty="0">
              <a:latin typeface="Garamond" panose="02020404030301010803" pitchFamily="18" charset="0"/>
            </a:endParaRPr>
          </a:p>
          <a:p>
            <a:pPr marL="457200" indent="-457200">
              <a:defRPr/>
            </a:pPr>
            <a:endParaRPr lang="en-US" altLang="it-IT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4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C2CCAE-BF7A-8F49-B5FA-28F67CD0F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b="1" dirty="0" err="1">
                <a:latin typeface="Garamond" panose="02020404030301010803" pitchFamily="18" charset="0"/>
              </a:rPr>
              <a:t>Perchè</a:t>
            </a:r>
            <a:r>
              <a:rPr lang="en-GB" sz="3600" b="1" dirty="0">
                <a:latin typeface="Garamond" panose="02020404030301010803" pitchFamily="18" charset="0"/>
              </a:rPr>
              <a:t> il Policy Design </a:t>
            </a:r>
            <a:r>
              <a:rPr lang="en-GB" sz="3600" b="1" dirty="0" err="1">
                <a:latin typeface="Garamond" panose="02020404030301010803" pitchFamily="18" charset="0"/>
              </a:rPr>
              <a:t>è</a:t>
            </a:r>
            <a:r>
              <a:rPr lang="en-GB" sz="3600" b="1" dirty="0">
                <a:latin typeface="Garamond" panose="02020404030301010803" pitchFamily="18" charset="0"/>
              </a:rPr>
              <a:t> </a:t>
            </a:r>
            <a:r>
              <a:rPr lang="en-GB" sz="3600" b="1" dirty="0" err="1">
                <a:latin typeface="Garamond" panose="02020404030301010803" pitchFamily="18" charset="0"/>
              </a:rPr>
              <a:t>così</a:t>
            </a:r>
            <a:r>
              <a:rPr lang="en-GB" sz="3600" b="1" dirty="0">
                <a:latin typeface="Garamond" panose="02020404030301010803" pitchFamily="18" charset="0"/>
              </a:rPr>
              <a:t> </a:t>
            </a:r>
            <a:r>
              <a:rPr lang="en-GB" sz="3600" b="1" dirty="0" err="1">
                <a:latin typeface="Garamond" panose="02020404030301010803" pitchFamily="18" charset="0"/>
              </a:rPr>
              <a:t>importante</a:t>
            </a:r>
            <a:r>
              <a:rPr lang="en-GB" sz="3600" b="1" dirty="0">
                <a:latin typeface="Garamond" panose="02020404030301010803" pitchFamily="18" charset="0"/>
              </a:rPr>
              <a:t> (2): </a:t>
            </a:r>
            <a:br>
              <a:rPr lang="en-GB" sz="3600" b="1" dirty="0">
                <a:latin typeface="Garamond" panose="02020404030301010803" pitchFamily="18" charset="0"/>
              </a:rPr>
            </a:br>
            <a:r>
              <a:rPr lang="en-GB" sz="3600" b="1" dirty="0">
                <a:highlight>
                  <a:srgbClr val="FFFF00"/>
                </a:highlight>
                <a:latin typeface="Garamond" panose="02020404030301010803" pitchFamily="18" charset="0"/>
              </a:rPr>
              <a:t>per </a:t>
            </a:r>
            <a:r>
              <a:rPr lang="en-GB" sz="3600" b="1" dirty="0" err="1">
                <a:highlight>
                  <a:srgbClr val="FFFF00"/>
                </a:highlight>
                <a:latin typeface="Garamond" panose="02020404030301010803" pitchFamily="18" charset="0"/>
              </a:rPr>
              <a:t>essere</a:t>
            </a:r>
            <a:r>
              <a:rPr lang="en-GB" sz="3600" b="1" dirty="0">
                <a:highlight>
                  <a:srgbClr val="FFFF00"/>
                </a:highlight>
                <a:latin typeface="Garamond" panose="02020404030301010803" pitchFamily="18" charset="0"/>
              </a:rPr>
              <a:t> </a:t>
            </a:r>
            <a:r>
              <a:rPr lang="en-GB" sz="3600" b="1" dirty="0" err="1">
                <a:highlight>
                  <a:srgbClr val="FFFF00"/>
                </a:highlight>
                <a:latin typeface="Garamond" panose="02020404030301010803" pitchFamily="18" charset="0"/>
              </a:rPr>
              <a:t>pronti</a:t>
            </a:r>
            <a:r>
              <a:rPr lang="en-GB" sz="3600" b="1" dirty="0">
                <a:highlight>
                  <a:srgbClr val="FFFF00"/>
                </a:highlight>
                <a:latin typeface="Garamond" panose="02020404030301010803" pitchFamily="18" charset="0"/>
              </a:rPr>
              <a:t> al RISCHIO e </a:t>
            </a:r>
            <a:r>
              <a:rPr lang="en-GB" sz="3600" b="1" dirty="0" err="1">
                <a:highlight>
                  <a:srgbClr val="FFFF00"/>
                </a:highlight>
                <a:latin typeface="Garamond" panose="02020404030301010803" pitchFamily="18" charset="0"/>
              </a:rPr>
              <a:t>all’INCERTEZZA</a:t>
            </a:r>
            <a:endParaRPr lang="en-GB" sz="3600" dirty="0">
              <a:highlight>
                <a:srgbClr val="FFFF00"/>
              </a:highligh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605C89-A1A9-D44C-9957-873CBAABE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8290"/>
            <a:ext cx="12192000" cy="4357085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3200" dirty="0" err="1">
                <a:latin typeface="Garamond" panose="02020404030301010803" pitchFamily="18" charset="0"/>
              </a:rPr>
              <a:t>Rischio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 err="1">
                <a:latin typeface="Garamond" panose="02020404030301010803" pitchFamily="18" charset="0"/>
              </a:rPr>
              <a:t>ed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 err="1">
                <a:latin typeface="Garamond" panose="02020404030301010803" pitchFamily="18" charset="0"/>
              </a:rPr>
              <a:t>incertezza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 err="1">
                <a:latin typeface="Garamond" panose="02020404030301010803" pitchFamily="18" charset="0"/>
              </a:rPr>
              <a:t>sono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 err="1">
                <a:latin typeface="Garamond" panose="02020404030301010803" pitchFamily="18" charset="0"/>
              </a:rPr>
              <a:t>spesso</a:t>
            </a:r>
            <a:r>
              <a:rPr lang="en-US" sz="3200" dirty="0">
                <a:latin typeface="Garamond" panose="02020404030301010803" pitchFamily="18" charset="0"/>
              </a:rPr>
              <a:t> non considerate </a:t>
            </a:r>
            <a:r>
              <a:rPr lang="en-US" sz="3200" dirty="0" err="1">
                <a:latin typeface="Garamond" panose="02020404030301010803" pitchFamily="18" charset="0"/>
              </a:rPr>
              <a:t>dai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 err="1">
                <a:latin typeface="Garamond" panose="02020404030301010803" pitchFamily="18" charset="0"/>
              </a:rPr>
              <a:t>decisori</a:t>
            </a:r>
            <a:r>
              <a:rPr lang="en-US" sz="3200" dirty="0">
                <a:latin typeface="Garamond" panose="02020404030301010803" pitchFamily="18" charset="0"/>
              </a:rPr>
              <a:t>. Ma </a:t>
            </a:r>
            <a:r>
              <a:rPr lang="en-US" sz="3200" dirty="0" err="1">
                <a:latin typeface="Garamond" panose="02020404030301010803" pitchFamily="18" charset="0"/>
              </a:rPr>
              <a:t>essi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 err="1">
                <a:latin typeface="Garamond" panose="02020404030301010803" pitchFamily="18" charset="0"/>
              </a:rPr>
              <a:t>sono</a:t>
            </a:r>
            <a:r>
              <a:rPr lang="en-US" sz="3200" dirty="0">
                <a:latin typeface="Garamond" panose="02020404030301010803" pitchFamily="18" charset="0"/>
              </a:rPr>
              <a:t> “</a:t>
            </a:r>
            <a:r>
              <a:rPr lang="en-US" sz="3200" dirty="0" err="1">
                <a:latin typeface="Garamond" panose="02020404030301010803" pitchFamily="18" charset="0"/>
              </a:rPr>
              <a:t>potenzialmente</a:t>
            </a:r>
            <a:r>
              <a:rPr lang="en-US" sz="3200" dirty="0">
                <a:latin typeface="Garamond" panose="02020404030301010803" pitchFamily="18" charset="0"/>
              </a:rPr>
              <a:t>” </a:t>
            </a:r>
            <a:r>
              <a:rPr lang="en-US" sz="3200" dirty="0" err="1">
                <a:latin typeface="Garamond" panose="02020404030301010803" pitchFamily="18" charset="0"/>
              </a:rPr>
              <a:t>sempre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 err="1">
                <a:latin typeface="Garamond" panose="02020404030301010803" pitchFamily="18" charset="0"/>
              </a:rPr>
              <a:t>presenti</a:t>
            </a:r>
            <a:r>
              <a:rPr lang="en-US" sz="3200" dirty="0">
                <a:latin typeface="Garamond" panose="02020404030301010803" pitchFamily="18" charset="0"/>
              </a:rPr>
              <a:t>”. </a:t>
            </a:r>
            <a:r>
              <a:rPr lang="en-US" sz="3200" dirty="0" err="1">
                <a:latin typeface="Garamond" panose="02020404030301010803" pitchFamily="18" charset="0"/>
              </a:rPr>
              <a:t>Quindi</a:t>
            </a:r>
            <a:r>
              <a:rPr lang="en-US" sz="3200" dirty="0">
                <a:latin typeface="Garamond" panose="02020404030301010803" pitchFamily="18" charset="0"/>
              </a:rPr>
              <a:t> un </a:t>
            </a:r>
            <a:r>
              <a:rPr lang="en-US" sz="3200" dirty="0" err="1">
                <a:latin typeface="Garamond" panose="02020404030301010803" pitchFamily="18" charset="0"/>
              </a:rPr>
              <a:t>buon</a:t>
            </a:r>
            <a:r>
              <a:rPr lang="en-US" sz="3200" dirty="0">
                <a:latin typeface="Garamond" panose="02020404030301010803" pitchFamily="18" charset="0"/>
              </a:rPr>
              <a:t> policy design:</a:t>
            </a:r>
          </a:p>
          <a:p>
            <a:pPr marL="514350" indent="-514350" algn="just">
              <a:buAutoNum type="arabicPeriod"/>
              <a:defRPr/>
            </a:pPr>
            <a:r>
              <a:rPr lang="en-US" sz="3200" dirty="0" err="1">
                <a:latin typeface="Garamond" panose="02020404030301010803" pitchFamily="18" charset="0"/>
              </a:rPr>
              <a:t>prestruttura</a:t>
            </a:r>
            <a:r>
              <a:rPr lang="en-US" sz="3200" dirty="0">
                <a:latin typeface="Garamond" panose="02020404030301010803" pitchFamily="18" charset="0"/>
              </a:rPr>
              <a:t> e </a:t>
            </a:r>
            <a:r>
              <a:rPr lang="en-US" sz="3200" dirty="0" err="1">
                <a:latin typeface="Garamond" panose="02020404030301010803" pitchFamily="18" charset="0"/>
              </a:rPr>
              <a:t>prepara</a:t>
            </a:r>
            <a:r>
              <a:rPr lang="en-US" sz="3200" dirty="0">
                <a:latin typeface="Garamond" panose="02020404030301010803" pitchFamily="18" charset="0"/>
              </a:rPr>
              <a:t> le </a:t>
            </a:r>
            <a:r>
              <a:rPr lang="en-US" sz="3200" dirty="0" err="1">
                <a:latin typeface="Garamond" panose="02020404030301010803" pitchFamily="18" charset="0"/>
              </a:rPr>
              <a:t>risposte</a:t>
            </a:r>
            <a:r>
              <a:rPr lang="en-US" sz="3200" dirty="0">
                <a:latin typeface="Garamond" panose="02020404030301010803" pitchFamily="18" charset="0"/>
              </a:rPr>
              <a:t> di </a:t>
            </a:r>
            <a:r>
              <a:rPr lang="en-US" sz="3200" dirty="0" err="1">
                <a:latin typeface="Garamond" panose="02020404030301010803" pitchFamily="18" charset="0"/>
              </a:rPr>
              <a:t>politica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 err="1">
                <a:latin typeface="Garamond" panose="02020404030301010803" pitchFamily="18" charset="0"/>
              </a:rPr>
              <a:t>pubblica</a:t>
            </a:r>
            <a:r>
              <a:rPr lang="en-US" sz="3200" dirty="0">
                <a:latin typeface="Garamond" panose="02020404030301010803" pitchFamily="18" charset="0"/>
              </a:rPr>
              <a:t>  </a:t>
            </a:r>
            <a:r>
              <a:rPr lang="en-US" sz="3200" dirty="0" err="1">
                <a:latin typeface="Garamond" panose="02020404030301010803" pitchFamily="18" charset="0"/>
              </a:rPr>
              <a:t>all’emergere</a:t>
            </a:r>
            <a:r>
              <a:rPr lang="en-US" sz="3200" dirty="0">
                <a:latin typeface="Garamond" panose="02020404030301010803" pitchFamily="18" charset="0"/>
              </a:rPr>
              <a:t> di </a:t>
            </a:r>
            <a:r>
              <a:rPr lang="en-US" sz="3200" dirty="0" err="1">
                <a:latin typeface="Garamond" panose="02020404030301010803" pitchFamily="18" charset="0"/>
              </a:rPr>
              <a:t>crisi</a:t>
            </a:r>
            <a:r>
              <a:rPr lang="en-US" sz="3200" dirty="0">
                <a:latin typeface="Garamond" panose="02020404030301010803" pitchFamily="18" charset="0"/>
              </a:rPr>
              <a:t> (</a:t>
            </a:r>
            <a:r>
              <a:rPr lang="en-US" sz="3200" dirty="0" err="1">
                <a:latin typeface="Garamond" panose="02020404030301010803" pitchFamily="18" charset="0"/>
              </a:rPr>
              <a:t>vedi</a:t>
            </a:r>
            <a:r>
              <a:rPr lang="en-US" sz="3200" dirty="0">
                <a:latin typeface="Garamond" panose="02020404030301010803" pitchFamily="18" charset="0"/>
              </a:rPr>
              <a:t> Covid19)</a:t>
            </a:r>
          </a:p>
          <a:p>
            <a:pPr marL="514350" indent="-514350" algn="just">
              <a:buAutoNum type="arabicPeriod"/>
              <a:defRPr/>
            </a:pPr>
            <a:r>
              <a:rPr lang="en-GB" sz="3200" dirty="0" err="1">
                <a:latin typeface="Garamond" panose="02020404030301010803" pitchFamily="18" charset="0"/>
              </a:rPr>
              <a:t>Consente</a:t>
            </a:r>
            <a:r>
              <a:rPr lang="en-GB" sz="3200" dirty="0">
                <a:latin typeface="Garamond" panose="02020404030301010803" pitchFamily="18" charset="0"/>
              </a:rPr>
              <a:t> di </a:t>
            </a:r>
            <a:r>
              <a:rPr lang="en-GB" sz="3200" dirty="0" err="1">
                <a:latin typeface="Garamond" panose="02020404030301010803" pitchFamily="18" charset="0"/>
              </a:rPr>
              <a:t>vedere</a:t>
            </a:r>
            <a:r>
              <a:rPr lang="en-GB" sz="3200" dirty="0">
                <a:latin typeface="Garamond" panose="02020404030301010803" pitchFamily="18" charset="0"/>
              </a:rPr>
              <a:t> prima </a:t>
            </a:r>
            <a:r>
              <a:rPr lang="en-GB" sz="3200" dirty="0" err="1">
                <a:latin typeface="Garamond" panose="02020404030301010803" pitchFamily="18" charset="0"/>
              </a:rPr>
              <a:t>eventuali</a:t>
            </a:r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 err="1">
                <a:latin typeface="Garamond" panose="02020404030301010803" pitchFamily="18" charset="0"/>
              </a:rPr>
              <a:t>conseguenze</a:t>
            </a:r>
            <a:r>
              <a:rPr lang="en-GB" sz="3200" dirty="0">
                <a:latin typeface="Garamond" panose="02020404030301010803" pitchFamily="18" charset="0"/>
              </a:rPr>
              <a:t> non </a:t>
            </a:r>
            <a:r>
              <a:rPr lang="en-GB" sz="3200" dirty="0" err="1">
                <a:latin typeface="Garamond" panose="02020404030301010803" pitchFamily="18" charset="0"/>
              </a:rPr>
              <a:t>intenzionali</a:t>
            </a:r>
            <a:r>
              <a:rPr lang="en-GB" sz="3200" dirty="0">
                <a:latin typeface="Garamond" panose="02020404030301010803" pitchFamily="18" charset="0"/>
              </a:rPr>
              <a:t> o </a:t>
            </a:r>
            <a:r>
              <a:rPr lang="en-GB" sz="3200" dirty="0" err="1">
                <a:latin typeface="Garamond" panose="02020404030301010803" pitchFamily="18" charset="0"/>
              </a:rPr>
              <a:t>effetti</a:t>
            </a:r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 err="1">
                <a:latin typeface="Garamond" panose="02020404030301010803" pitchFamily="18" charset="0"/>
              </a:rPr>
              <a:t>inattesi</a:t>
            </a:r>
            <a:endParaRPr lang="en-GB" sz="3200" dirty="0">
              <a:latin typeface="Garamond" panose="02020404030301010803" pitchFamily="18" charset="0"/>
            </a:endParaRPr>
          </a:p>
          <a:p>
            <a:pPr marL="514350" indent="-514350" algn="just">
              <a:buAutoNum type="arabicPeriod"/>
              <a:defRPr/>
            </a:pPr>
            <a:r>
              <a:rPr lang="en-GB" sz="3200" dirty="0" err="1">
                <a:latin typeface="Garamond" panose="02020404030301010803" pitchFamily="18" charset="0"/>
              </a:rPr>
              <a:t>Consente</a:t>
            </a:r>
            <a:r>
              <a:rPr lang="en-GB" sz="3200" dirty="0">
                <a:latin typeface="Garamond" panose="02020404030301010803" pitchFamily="18" charset="0"/>
              </a:rPr>
              <a:t> di </a:t>
            </a:r>
            <a:r>
              <a:rPr lang="en-GB" sz="3200" dirty="0" err="1">
                <a:latin typeface="Garamond" panose="02020404030301010803" pitchFamily="18" charset="0"/>
              </a:rPr>
              <a:t>disegnare</a:t>
            </a:r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 err="1">
                <a:latin typeface="Garamond" panose="02020404030301010803" pitchFamily="18" charset="0"/>
              </a:rPr>
              <a:t>politiche</a:t>
            </a:r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 err="1">
                <a:latin typeface="Garamond" panose="02020404030301010803" pitchFamily="18" charset="0"/>
              </a:rPr>
              <a:t>robuste</a:t>
            </a:r>
            <a:r>
              <a:rPr lang="en-GB" sz="3200" dirty="0">
                <a:latin typeface="Garamond" panose="02020404030301010803" pitchFamily="18" charset="0"/>
              </a:rPr>
              <a:t>, </a:t>
            </a:r>
            <a:r>
              <a:rPr lang="en-GB" sz="3200" dirty="0" err="1">
                <a:latin typeface="Garamond" panose="02020404030301010803" pitchFamily="18" charset="0"/>
              </a:rPr>
              <a:t>cioè</a:t>
            </a:r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 err="1">
                <a:latin typeface="Garamond" panose="02020404030301010803" pitchFamily="18" charset="0"/>
              </a:rPr>
              <a:t>capaci</a:t>
            </a:r>
            <a:r>
              <a:rPr lang="en-GB" sz="3200" dirty="0">
                <a:latin typeface="Garamond" panose="02020404030301010803" pitchFamily="18" charset="0"/>
              </a:rPr>
              <a:t> di </a:t>
            </a:r>
            <a:r>
              <a:rPr lang="en-GB" sz="3200" dirty="0" err="1">
                <a:latin typeface="Garamond" panose="02020404030301010803" pitchFamily="18" charset="0"/>
              </a:rPr>
              <a:t>mantenere</a:t>
            </a:r>
            <a:r>
              <a:rPr lang="en-GB" sz="3200" dirty="0">
                <a:latin typeface="Garamond" panose="02020404030301010803" pitchFamily="18" charset="0"/>
              </a:rPr>
              <a:t> la performance </a:t>
            </a:r>
            <a:r>
              <a:rPr lang="en-GB" sz="3200" dirty="0" err="1">
                <a:latin typeface="Garamond" panose="02020404030301010803" pitchFamily="18" charset="0"/>
              </a:rPr>
              <a:t>della</a:t>
            </a:r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 err="1">
                <a:latin typeface="Garamond" panose="02020404030301010803" pitchFamily="18" charset="0"/>
              </a:rPr>
              <a:t>politica</a:t>
            </a:r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 err="1">
                <a:latin typeface="Garamond" panose="02020404030301010803" pitchFamily="18" charset="0"/>
              </a:rPr>
              <a:t>pubblica</a:t>
            </a:r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 err="1">
                <a:latin typeface="Garamond" panose="02020404030301010803" pitchFamily="18" charset="0"/>
              </a:rPr>
              <a:t>anche</a:t>
            </a:r>
            <a:r>
              <a:rPr lang="en-GB" sz="3200" dirty="0">
                <a:latin typeface="Garamond" panose="02020404030301010803" pitchFamily="18" charset="0"/>
              </a:rPr>
              <a:t> di </a:t>
            </a:r>
            <a:r>
              <a:rPr lang="en-GB" sz="3200" dirty="0" err="1">
                <a:latin typeface="Garamond" panose="02020404030301010803" pitchFamily="18" charset="0"/>
              </a:rPr>
              <a:t>fronte</a:t>
            </a:r>
            <a:r>
              <a:rPr lang="en-GB" sz="3200" dirty="0">
                <a:latin typeface="Garamond" panose="02020404030301010803" pitchFamily="18" charset="0"/>
              </a:rPr>
              <a:t> a </a:t>
            </a:r>
            <a:r>
              <a:rPr lang="en-GB" sz="3200" dirty="0" err="1">
                <a:latin typeface="Garamond" panose="02020404030301010803" pitchFamily="18" charset="0"/>
              </a:rPr>
              <a:t>modificazioni</a:t>
            </a:r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 err="1">
                <a:latin typeface="Garamond" panose="02020404030301010803" pitchFamily="18" charset="0"/>
              </a:rPr>
              <a:t>nei</a:t>
            </a:r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 err="1">
                <a:latin typeface="Garamond" panose="02020404030301010803" pitchFamily="18" charset="0"/>
              </a:rPr>
              <a:t>fattori</a:t>
            </a:r>
            <a:r>
              <a:rPr lang="en-GB" sz="3200" dirty="0">
                <a:latin typeface="Garamond" panose="02020404030301010803" pitchFamily="18" charset="0"/>
              </a:rPr>
              <a:t> di </a:t>
            </a:r>
            <a:r>
              <a:rPr lang="en-GB" sz="3200" dirty="0" err="1">
                <a:latin typeface="Garamond" panose="02020404030301010803" pitchFamily="18" charset="0"/>
              </a:rPr>
              <a:t>contesto</a:t>
            </a:r>
            <a:endParaRPr lang="en-GB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EE7864-380D-4148-AC2A-EDECEE41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116F45-A2CE-2845-B82E-3137C050D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>
                <a:latin typeface="Garamond" panose="02020404030301010803" pitchFamily="18" charset="0"/>
              </a:rPr>
              <a:t>Il Policy DESIGN </a:t>
            </a:r>
            <a:r>
              <a:rPr lang="en-GB" sz="4800" b="1" dirty="0" err="1">
                <a:latin typeface="Garamond" panose="02020404030301010803" pitchFamily="18" charset="0"/>
              </a:rPr>
              <a:t>è</a:t>
            </a:r>
            <a:r>
              <a:rPr lang="en-GB" sz="4800" b="1" dirty="0">
                <a:latin typeface="Garamond" panose="02020404030301010803" pitchFamily="18" charset="0"/>
              </a:rPr>
              <a:t> </a:t>
            </a:r>
            <a:r>
              <a:rPr lang="en-GB" sz="4800" b="1" dirty="0" err="1">
                <a:latin typeface="Garamond" panose="02020404030301010803" pitchFamily="18" charset="0"/>
              </a:rPr>
              <a:t>fondamentale</a:t>
            </a:r>
            <a:r>
              <a:rPr lang="en-GB" sz="4800" b="1" dirty="0">
                <a:latin typeface="Garamond" panose="02020404030301010803" pitchFamily="18" charset="0"/>
              </a:rPr>
              <a:t> per </a:t>
            </a:r>
            <a:r>
              <a:rPr lang="en-GB" sz="4800" b="1" dirty="0" err="1">
                <a:latin typeface="Garamond" panose="02020404030301010803" pitchFamily="18" charset="0"/>
              </a:rPr>
              <a:t>gestire</a:t>
            </a:r>
            <a:r>
              <a:rPr lang="en-GB" sz="4800" b="1" dirty="0">
                <a:latin typeface="Garamond" panose="02020404030301010803" pitchFamily="18" charset="0"/>
              </a:rPr>
              <a:t> </a:t>
            </a:r>
            <a:r>
              <a:rPr lang="en-GB" sz="4800" b="1" dirty="0" err="1">
                <a:latin typeface="Garamond" panose="02020404030301010803" pitchFamily="18" charset="0"/>
              </a:rPr>
              <a:t>l’incertezza</a:t>
            </a:r>
            <a:r>
              <a:rPr lang="en-GB" sz="4800" b="1" dirty="0">
                <a:latin typeface="Garamond" panose="02020404030301010803" pitchFamily="18" charset="0"/>
              </a:rPr>
              <a:t> e per </a:t>
            </a:r>
            <a:r>
              <a:rPr lang="en-GB" sz="4800" b="1" dirty="0" err="1">
                <a:latin typeface="Garamond" panose="02020404030301010803" pitchFamily="18" charset="0"/>
              </a:rPr>
              <a:t>comprendere</a:t>
            </a:r>
            <a:r>
              <a:rPr lang="en-GB" sz="4800" b="1" dirty="0">
                <a:latin typeface="Garamond" panose="02020404030301010803" pitchFamily="18" charset="0"/>
              </a:rPr>
              <a:t>, </a:t>
            </a:r>
            <a:r>
              <a:rPr lang="en-GB" sz="4800" b="1" dirty="0" err="1">
                <a:latin typeface="Garamond" panose="02020404030301010803" pitchFamily="18" charset="0"/>
              </a:rPr>
              <a:t>anticipandolo</a:t>
            </a:r>
            <a:r>
              <a:rPr lang="en-GB" sz="4800" b="1" dirty="0">
                <a:latin typeface="Garamond" panose="02020404030301010803" pitchFamily="18" charset="0"/>
              </a:rPr>
              <a:t>,  il </a:t>
            </a:r>
            <a:r>
              <a:rPr lang="en-GB" sz="4800" b="1">
                <a:latin typeface="Garamond" panose="02020404030301010803" pitchFamily="18" charset="0"/>
              </a:rPr>
              <a:t>futuro </a:t>
            </a:r>
            <a:r>
              <a:rPr lang="en-GB" sz="4800" b="1" dirty="0" err="1">
                <a:latin typeface="Garamond" panose="02020404030301010803" pitchFamily="18" charset="0"/>
              </a:rPr>
              <a:t>ordine</a:t>
            </a:r>
            <a:r>
              <a:rPr lang="en-GB" sz="4800" b="1" dirty="0">
                <a:latin typeface="Garamond" panose="02020404030301010803" pitchFamily="18" charset="0"/>
              </a:rPr>
              <a:t> </a:t>
            </a:r>
            <a:r>
              <a:rPr lang="en-GB" sz="4800" b="1" dirty="0" err="1">
                <a:latin typeface="Garamond" panose="02020404030301010803" pitchFamily="18" charset="0"/>
              </a:rPr>
              <a:t>sociale</a:t>
            </a:r>
            <a:r>
              <a:rPr lang="en-GB" sz="4800" b="1" dirty="0">
                <a:latin typeface="Garamond" panose="02020404030301010803" pitchFamily="18" charset="0"/>
              </a:rPr>
              <a:t> e politico</a:t>
            </a:r>
          </a:p>
        </p:txBody>
      </p:sp>
    </p:spTree>
    <p:extLst>
      <p:ext uri="{BB962C8B-B14F-4D97-AF65-F5344CB8AC3E}">
        <p14:creationId xmlns:p14="http://schemas.microsoft.com/office/powerpoint/2010/main" val="3906301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ABA47A-7179-D9F5-F6CF-3C193781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Garamond" panose="02020404030301010803" pitchFamily="18" charset="0"/>
              </a:rPr>
              <a:t>Le </a:t>
            </a:r>
            <a:r>
              <a:rPr lang="en-GB" sz="3600" b="1" dirty="0" err="1">
                <a:latin typeface="Garamond" panose="02020404030301010803" pitchFamily="18" charset="0"/>
              </a:rPr>
              <a:t>componenti</a:t>
            </a:r>
            <a:r>
              <a:rPr lang="en-GB" sz="3600" b="1" dirty="0">
                <a:latin typeface="Garamond" panose="02020404030301010803" pitchFamily="18" charset="0"/>
              </a:rPr>
              <a:t> del Policy Design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32D7CD2-9B1B-A704-3BDD-87F38C6ED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09" y="1597688"/>
            <a:ext cx="11478675" cy="48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07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51584" y="1"/>
            <a:ext cx="7892376" cy="732351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latin typeface="Garamond" charset="0"/>
                <a:ea typeface="Garamond" charset="0"/>
                <a:cs typeface="Garamond" charset="0"/>
              </a:rPr>
              <a:t>Design SPACES (Capano 2018)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1052736"/>
            <a:ext cx="8729634" cy="5336624"/>
          </a:xfrm>
        </p:spPr>
        <p:txBody>
          <a:bodyPr>
            <a:normAutofit/>
          </a:bodyPr>
          <a:lstStyle/>
          <a:p>
            <a:pPr marL="0" lvl="1" indent="0" algn="just">
              <a:buClr>
                <a:schemeClr val="accent3"/>
              </a:buClr>
              <a:buSzPct val="95000"/>
              <a:buNone/>
            </a:pPr>
            <a:endParaRPr lang="en-GB" sz="3000" dirty="0">
              <a:latin typeface="Garamond" charset="0"/>
              <a:ea typeface="Garamond" charset="0"/>
              <a:cs typeface="Garamond" charset="0"/>
            </a:endParaRPr>
          </a:p>
          <a:p>
            <a:pPr marL="0" lvl="1" indent="0" algn="just">
              <a:buClr>
                <a:schemeClr val="accent3"/>
              </a:buClr>
              <a:buSzPct val="95000"/>
              <a:buNone/>
            </a:pPr>
            <a:r>
              <a:rPr lang="en-GB" sz="3000" dirty="0">
                <a:latin typeface="Garamond" charset="0"/>
                <a:ea typeface="Garamond" charset="0"/>
                <a:cs typeface="Garamond" charset="0"/>
              </a:rPr>
              <a:t> </a:t>
            </a:r>
          </a:p>
          <a:p>
            <a:pPr marL="0" lvl="1" indent="0" algn="just">
              <a:buClr>
                <a:schemeClr val="accent3"/>
              </a:buClr>
              <a:buSzPct val="95000"/>
              <a:buNone/>
            </a:pPr>
            <a:endParaRPr lang="en-GB" sz="3000" dirty="0">
              <a:latin typeface="Garamond" charset="0"/>
              <a:ea typeface="Garamond" charset="0"/>
              <a:cs typeface="Garamond" charset="0"/>
            </a:endParaRPr>
          </a:p>
          <a:p>
            <a:endParaRPr lang="it-IT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CC0C7B1C-B7D0-1049-BB0B-77975A978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276946"/>
              </p:ext>
            </p:extLst>
          </p:nvPr>
        </p:nvGraphicFramePr>
        <p:xfrm>
          <a:off x="108155" y="732352"/>
          <a:ext cx="11936360" cy="6125649"/>
        </p:xfrm>
        <a:graphic>
          <a:graphicData uri="http://schemas.openxmlformats.org/drawingml/2006/table">
            <a:tbl>
              <a:tblPr/>
              <a:tblGrid>
                <a:gridCol w="2356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3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583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Level of Government Technical Capacity</a:t>
                      </a:r>
                      <a:endParaRPr lang="it-IT" sz="2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05">
                <a:tc row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20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20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20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20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20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20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Government   </a:t>
                      </a:r>
                      <a:endParaRPr lang="it-IT" sz="20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POLITICAL Capacity</a:t>
                      </a:r>
                      <a:endParaRPr lang="it-IT" sz="20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High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Low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02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High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SPACE 1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Optimal  Policy Design 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       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PACKAGING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PATCHING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SPACE 2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Incoherent Policy Design 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           TENSE LAYERING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             BRICOLAGE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603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Low</a:t>
                      </a:r>
                      <a:endParaRPr lang="it-IT" sz="1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SPACE 3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Adaptive Policy Design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                      CALIBRATION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Adaptive Layering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SPACE 4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Poor  Policy Design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Normal LAYERING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038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7568" y="1"/>
            <a:ext cx="8036392" cy="732351"/>
          </a:xfrm>
        </p:spPr>
        <p:txBody>
          <a:bodyPr>
            <a:noAutofit/>
          </a:bodyPr>
          <a:lstStyle/>
          <a:p>
            <a:pPr algn="ctr"/>
            <a:br>
              <a:rPr lang="it-IT" sz="36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</a:br>
            <a:br>
              <a:rPr lang="it-IT" sz="36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</a:br>
            <a:br>
              <a:rPr lang="it-IT" sz="36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</a:br>
            <a:r>
              <a:rPr lang="it-IT" sz="36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Design </a:t>
            </a:r>
            <a:r>
              <a:rPr lang="it-IT" sz="3600" b="1" dirty="0" err="1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Spaces</a:t>
            </a:r>
            <a:r>
              <a:rPr lang="it-IT" sz="36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 (</a:t>
            </a:r>
            <a:r>
              <a:rPr lang="it-IT" sz="3600" b="1" dirty="0" err="1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Howlett</a:t>
            </a:r>
            <a:r>
              <a:rPr lang="it-IT" sz="36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 et al 2015)</a:t>
            </a:r>
            <a:br>
              <a:rPr lang="it-IT" sz="36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</a:br>
            <a:br>
              <a:rPr lang="it-IT" sz="36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</a:br>
            <a:br>
              <a:rPr lang="it-IT" sz="36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</a:br>
            <a:r>
              <a:rPr lang="it-IT" sz="28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Design SPACES (</a:t>
            </a:r>
            <a:r>
              <a:rPr lang="it-IT" sz="2800" b="1" dirty="0" err="1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Howlett</a:t>
            </a:r>
            <a:r>
              <a:rPr lang="it-IT" sz="28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Mukherjee</a:t>
            </a:r>
            <a:r>
              <a:rPr lang="it-IT" sz="28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, Woo 2015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1052736"/>
            <a:ext cx="8729634" cy="5336624"/>
          </a:xfrm>
        </p:spPr>
        <p:txBody>
          <a:bodyPr>
            <a:normAutofit/>
          </a:bodyPr>
          <a:lstStyle/>
          <a:p>
            <a:pPr marL="0" lvl="1" indent="0" algn="just">
              <a:buClr>
                <a:schemeClr val="accent3"/>
              </a:buClr>
              <a:buSzPct val="95000"/>
              <a:buNone/>
            </a:pPr>
            <a:endParaRPr lang="en-GB" sz="3000" dirty="0">
              <a:latin typeface="Garamond" charset="0"/>
              <a:ea typeface="Garamond" charset="0"/>
              <a:cs typeface="Garamond" charset="0"/>
            </a:endParaRPr>
          </a:p>
          <a:p>
            <a:pPr marL="0" lvl="1" indent="0" algn="just">
              <a:buClr>
                <a:schemeClr val="accent3"/>
              </a:buClr>
              <a:buSzPct val="95000"/>
              <a:buNone/>
            </a:pPr>
            <a:r>
              <a:rPr lang="en-GB" sz="3000" dirty="0">
                <a:latin typeface="Garamond" charset="0"/>
                <a:ea typeface="Garamond" charset="0"/>
                <a:cs typeface="Garamond" charset="0"/>
              </a:rPr>
              <a:t> </a:t>
            </a:r>
          </a:p>
          <a:p>
            <a:pPr marL="0" lvl="1" indent="0" algn="just">
              <a:buClr>
                <a:schemeClr val="accent3"/>
              </a:buClr>
              <a:buSzPct val="95000"/>
              <a:buNone/>
            </a:pPr>
            <a:endParaRPr lang="en-GB" sz="3000" dirty="0">
              <a:latin typeface="Garamond" charset="0"/>
              <a:ea typeface="Garamond" charset="0"/>
              <a:cs typeface="Garamond" charset="0"/>
            </a:endParaRPr>
          </a:p>
          <a:p>
            <a:endParaRPr lang="it-IT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CC0C7B1C-B7D0-1049-BB0B-77975A978683}"/>
              </a:ext>
            </a:extLst>
          </p:cNvPr>
          <p:cNvGraphicFramePr>
            <a:graphicFrameLocks noGrp="1"/>
          </p:cNvGraphicFramePr>
          <p:nvPr/>
        </p:nvGraphicFramePr>
        <p:xfrm>
          <a:off x="1724025" y="1206502"/>
          <a:ext cx="8766177" cy="5239061"/>
        </p:xfrm>
        <a:graphic>
          <a:graphicData uri="http://schemas.openxmlformats.org/drawingml/2006/table">
            <a:tbl>
              <a:tblPr/>
              <a:tblGrid>
                <a:gridCol w="1730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9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8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23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Level of Government Technical Capacity</a:t>
                      </a:r>
                      <a:endParaRPr lang="it-IT" sz="20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014">
                <a:tc row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2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2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2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2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2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2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Government   </a:t>
                      </a:r>
                      <a:endParaRPr lang="it-IT" sz="20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POLITICAL Capacity</a:t>
                      </a:r>
                      <a:endParaRPr lang="it-IT" sz="20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High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Low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905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High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SPACE 1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Optimal  Policy Design 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       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PACKAGING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PATCHING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SPACE 2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Incoherent Policy Design 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           TENSE LAYERING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             BRICOLAGE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709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Low</a:t>
                      </a:r>
                      <a:endParaRPr lang="it-IT" sz="1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SPACE 3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Adaptive Policy Design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                      CALIBRATION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Adaptive Layering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SPACE 4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Poor  Policy Design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Normal LAYERING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97C3998-7477-0A40-B45D-69B9C8E05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704112"/>
              </p:ext>
            </p:extLst>
          </p:nvPr>
        </p:nvGraphicFramePr>
        <p:xfrm>
          <a:off x="127819" y="1206501"/>
          <a:ext cx="11720052" cy="5505504"/>
        </p:xfrm>
        <a:graphic>
          <a:graphicData uri="http://schemas.openxmlformats.org/drawingml/2006/table">
            <a:tbl>
              <a:tblPr/>
              <a:tblGrid>
                <a:gridCol w="3250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2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00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005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Government’s Ability to alter the status quo</a:t>
                      </a:r>
                      <a:endParaRPr lang="it-IT" sz="24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76">
                <a:tc row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2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2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2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2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2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2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Government’s Intention</a:t>
                      </a:r>
                      <a:r>
                        <a:rPr lang="en-US" sz="2400" b="1" baseline="0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to Design</a:t>
                      </a:r>
                      <a:endParaRPr lang="it-IT" sz="24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High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Low</a:t>
                      </a:r>
                      <a:endParaRPr lang="it-IT" sz="1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4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High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Optimal design Space</a:t>
                      </a:r>
                      <a:endParaRPr lang="it-IT" sz="1800" dirty="0">
                        <a:solidFill>
                          <a:srgbClr val="00B05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PACKAGING</a:t>
                      </a:r>
                      <a:endParaRPr lang="it-IT" sz="16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Incremental Design Space </a:t>
                      </a:r>
                      <a:endParaRPr lang="it-IT" sz="1800" dirty="0">
                        <a:solidFill>
                          <a:srgbClr val="00B05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         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PATCHING</a:t>
                      </a:r>
                      <a:endParaRPr lang="it-IT" sz="16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3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Low</a:t>
                      </a:r>
                      <a:endParaRPr lang="it-IT" sz="1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Muddling through Non design Space</a:t>
                      </a:r>
                      <a:endParaRPr lang="it-IT" sz="1800" dirty="0">
                        <a:solidFill>
                          <a:srgbClr val="00B05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cap="small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Formulation through Incremental Adaptation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Static Non-design Space</a:t>
                      </a:r>
                      <a:endParaRPr lang="it-IT" sz="1800" dirty="0">
                        <a:solidFill>
                          <a:srgbClr val="00B05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solidFill>
                          <a:srgbClr val="FF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30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7568" y="1"/>
            <a:ext cx="8036392" cy="732351"/>
          </a:xfrm>
        </p:spPr>
        <p:txBody>
          <a:bodyPr>
            <a:noAutofit/>
          </a:bodyPr>
          <a:lstStyle/>
          <a:p>
            <a:pPr algn="ctr"/>
            <a:br>
              <a:rPr lang="it-IT" sz="36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</a:br>
            <a:br>
              <a:rPr lang="it-IT" sz="36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</a:br>
            <a:br>
              <a:rPr lang="it-IT" sz="36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</a:br>
            <a:br>
              <a:rPr lang="it-IT" sz="36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</a:br>
            <a:br>
              <a:rPr lang="it-IT" sz="36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</a:br>
            <a:br>
              <a:rPr lang="it-IT" sz="36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</a:br>
            <a:r>
              <a:rPr lang="it-IT" sz="28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Design SPACES (Capano and </a:t>
            </a:r>
            <a:r>
              <a:rPr lang="it-IT" sz="2800" b="1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Lepori 2024)</a:t>
            </a:r>
            <a:endParaRPr lang="it-IT" sz="2800" b="1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1052736"/>
            <a:ext cx="8729634" cy="5336624"/>
          </a:xfrm>
        </p:spPr>
        <p:txBody>
          <a:bodyPr>
            <a:normAutofit/>
          </a:bodyPr>
          <a:lstStyle/>
          <a:p>
            <a:pPr marL="0" lvl="1" indent="0" algn="just">
              <a:buClr>
                <a:schemeClr val="accent3"/>
              </a:buClr>
              <a:buSzPct val="95000"/>
              <a:buNone/>
            </a:pPr>
            <a:endParaRPr lang="en-GB" sz="3000" dirty="0">
              <a:latin typeface="Garamond" charset="0"/>
              <a:ea typeface="Garamond" charset="0"/>
              <a:cs typeface="Garamond" charset="0"/>
            </a:endParaRPr>
          </a:p>
          <a:p>
            <a:pPr marL="0" lvl="1" indent="0" algn="just">
              <a:buClr>
                <a:schemeClr val="accent3"/>
              </a:buClr>
              <a:buSzPct val="95000"/>
              <a:buNone/>
            </a:pPr>
            <a:r>
              <a:rPr lang="en-GB" sz="3000" dirty="0">
                <a:latin typeface="Garamond" charset="0"/>
                <a:ea typeface="Garamond" charset="0"/>
                <a:cs typeface="Garamond" charset="0"/>
              </a:rPr>
              <a:t> </a:t>
            </a:r>
          </a:p>
          <a:p>
            <a:pPr marL="0" lvl="1" indent="0" algn="just">
              <a:buClr>
                <a:schemeClr val="accent3"/>
              </a:buClr>
              <a:buSzPct val="95000"/>
              <a:buNone/>
            </a:pPr>
            <a:endParaRPr lang="en-GB" sz="3000" dirty="0">
              <a:latin typeface="Garamond" charset="0"/>
              <a:ea typeface="Garamond" charset="0"/>
              <a:cs typeface="Garamond" charset="0"/>
            </a:endParaRPr>
          </a:p>
          <a:p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A2387AD9-F835-ABBF-2C1B-4BBA2C3B3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369275"/>
              </p:ext>
            </p:extLst>
          </p:nvPr>
        </p:nvGraphicFramePr>
        <p:xfrm>
          <a:off x="344129" y="908721"/>
          <a:ext cx="10323873" cy="5775540"/>
        </p:xfrm>
        <a:graphic>
          <a:graphicData uri="http://schemas.openxmlformats.org/drawingml/2006/table">
            <a:tbl>
              <a:tblPr/>
              <a:tblGrid>
                <a:gridCol w="1589179">
                  <a:extLst>
                    <a:ext uri="{9D8B030D-6E8A-4147-A177-3AD203B41FA5}">
                      <a16:colId xmlns:a16="http://schemas.microsoft.com/office/drawing/2014/main" val="3709649933"/>
                    </a:ext>
                  </a:extLst>
                </a:gridCol>
                <a:gridCol w="1875094">
                  <a:extLst>
                    <a:ext uri="{9D8B030D-6E8A-4147-A177-3AD203B41FA5}">
                      <a16:colId xmlns:a16="http://schemas.microsoft.com/office/drawing/2014/main" val="3325980622"/>
                    </a:ext>
                  </a:extLst>
                </a:gridCol>
                <a:gridCol w="2574938">
                  <a:extLst>
                    <a:ext uri="{9D8B030D-6E8A-4147-A177-3AD203B41FA5}">
                      <a16:colId xmlns:a16="http://schemas.microsoft.com/office/drawing/2014/main" val="3196709671"/>
                    </a:ext>
                  </a:extLst>
                </a:gridCol>
                <a:gridCol w="4284662">
                  <a:extLst>
                    <a:ext uri="{9D8B030D-6E8A-4147-A177-3AD203B41FA5}">
                      <a16:colId xmlns:a16="http://schemas.microsoft.com/office/drawing/2014/main" val="4202245257"/>
                    </a:ext>
                  </a:extLst>
                </a:gridCol>
              </a:tblGrid>
              <a:tr h="40028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Funzione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degli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Strumenti</a:t>
                      </a:r>
                      <a:endParaRPr lang="it-IT" sz="20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683647"/>
                  </a:ext>
                </a:extLst>
              </a:tr>
              <a:tr h="360267">
                <a:tc row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2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2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2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2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2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Contenuto 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err="1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Ideazionale</a:t>
                      </a:r>
                      <a:endParaRPr lang="it-IT" sz="20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Pragmatica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Simbolica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463668"/>
                  </a:ext>
                </a:extLst>
              </a:tr>
              <a:tr h="29022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Incoerente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SPACE 1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Avoidance and manipulation</a:t>
                      </a:r>
                      <a:r>
                        <a:rPr lang="it-IT" sz="2400" b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it-IT" sz="24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SPACE 2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Selective coupling </a:t>
                      </a:r>
                      <a:endParaRPr lang="it-IT" sz="24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518540"/>
                  </a:ext>
                </a:extLst>
              </a:tr>
              <a:tr h="211269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Coerente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SPACE 3</a:t>
                      </a:r>
                      <a:endParaRPr lang="it-IT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Compliance</a:t>
                      </a:r>
                      <a:endParaRPr lang="it-IT" sz="2400" b="1" dirty="0">
                        <a:solidFill>
                          <a:schemeClr val="tx1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SPACE 4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Compromising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626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4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E1E662-7D0C-3C4F-BE73-B82BC497D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b="1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Cos’è il Policy Design. Definizioni (2)</a:t>
            </a:r>
            <a:br>
              <a:rPr lang="it-IT" altLang="it-IT" dirty="0">
                <a:latin typeface="Garamond" panose="02020404030301010803" pitchFamily="18" charset="0"/>
                <a:ea typeface="ＭＳ Ｐゴシック" panose="020B0600070205080204" pitchFamily="34" charset="-128"/>
              </a:rPr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4AF3A5-EECE-084E-9334-43BFB2B75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8290"/>
            <a:ext cx="11353800" cy="4357085"/>
          </a:xfrm>
        </p:spPr>
        <p:txBody>
          <a:bodyPr>
            <a:noAutofit/>
          </a:bodyPr>
          <a:lstStyle/>
          <a:p>
            <a:pPr marL="342900" indent="-342900" algn="just">
              <a:buFont typeface="Arial" charset="0"/>
              <a:buChar char="•"/>
              <a:defRPr/>
            </a:pPr>
            <a:r>
              <a:rPr lang="it-IT" sz="3600" dirty="0">
                <a:latin typeface="Garamond" charset="0"/>
                <a:ea typeface="Garamond" charset="0"/>
                <a:cs typeface="Garamond" charset="0"/>
              </a:rPr>
              <a:t>È un prodotto ma anche un processo</a:t>
            </a:r>
          </a:p>
          <a:p>
            <a:pPr marL="342900" indent="-342900" algn="just">
              <a:buFont typeface="Arial" charset="0"/>
              <a:buChar char="•"/>
              <a:defRPr/>
            </a:pPr>
            <a:r>
              <a:rPr lang="it-IT" sz="3600" dirty="0">
                <a:latin typeface="Garamond" charset="0"/>
                <a:ea typeface="Garamond" charset="0"/>
                <a:cs typeface="Garamond" charset="0"/>
              </a:rPr>
              <a:t>È un </a:t>
            </a:r>
            <a:r>
              <a:rPr lang="it-IT" sz="3600" b="1" dirty="0">
                <a:latin typeface="Garamond" charset="0"/>
                <a:ea typeface="Garamond" charset="0"/>
                <a:cs typeface="Garamond" charset="0"/>
              </a:rPr>
              <a:t>processo</a:t>
            </a:r>
            <a:r>
              <a:rPr lang="it-IT" sz="3600" dirty="0">
                <a:latin typeface="Garamond" charset="0"/>
                <a:ea typeface="Garamond" charset="0"/>
                <a:cs typeface="Garamond" charset="0"/>
              </a:rPr>
              <a:t>: insieme di attività connesso all’assicurare un certo livello di accordo tra coloro i  quali debbono formulare ed attuare le politiche (ed anche valutarle)</a:t>
            </a:r>
          </a:p>
          <a:p>
            <a:pPr marL="342900" indent="-342900" algn="just">
              <a:buFont typeface="Arial" charset="0"/>
              <a:buChar char="•"/>
              <a:defRPr/>
            </a:pPr>
            <a:r>
              <a:rPr lang="it-IT" sz="3600" dirty="0">
                <a:latin typeface="Garamond" charset="0"/>
                <a:ea typeface="Garamond" charset="0"/>
                <a:cs typeface="Garamond" charset="0"/>
              </a:rPr>
              <a:t>E’ un </a:t>
            </a:r>
            <a:r>
              <a:rPr lang="it-IT" sz="3600" b="1" dirty="0">
                <a:latin typeface="Garamond" charset="0"/>
                <a:ea typeface="Garamond" charset="0"/>
                <a:cs typeface="Garamond" charset="0"/>
              </a:rPr>
              <a:t>prodotto</a:t>
            </a:r>
            <a:r>
              <a:rPr lang="it-IT" sz="3600" dirty="0">
                <a:latin typeface="Garamond" charset="0"/>
                <a:ea typeface="Garamond" charset="0"/>
                <a:cs typeface="Garamond" charset="0"/>
              </a:rPr>
              <a:t>: insieme di soluzioni alternative rispetto alla soluzione di un problema</a:t>
            </a:r>
          </a:p>
          <a:p>
            <a:pPr marL="342900" indent="-342900" algn="just">
              <a:buFont typeface="Arial" charset="0"/>
              <a:buChar char="•"/>
              <a:defRPr/>
            </a:pPr>
            <a:r>
              <a:rPr lang="it-IT" sz="3600" dirty="0">
                <a:latin typeface="Garamond" charset="0"/>
                <a:ea typeface="Garamond" charset="0"/>
                <a:cs typeface="Garamond" charset="0"/>
              </a:rPr>
              <a:t>Il Policy design attraversa  tutto il processo di politica pubblica. Ne è componente costante.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4064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CE96FC-CD2F-1AAF-3E2B-94139D65E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POLICY CAPACITIES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4986055-FAC8-307F-C4BC-9F1E2147E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439" y="1740310"/>
            <a:ext cx="11326761" cy="496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3C606C-1F93-924F-9FF3-95652651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Cos’è il Policy Design. Definizioni (4)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CF8DA8-7A32-1B4F-8CB5-363D25918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5" y="1818290"/>
            <a:ext cx="12030635" cy="4357085"/>
          </a:xfrm>
        </p:spPr>
        <p:txBody>
          <a:bodyPr>
            <a:normAutofit/>
          </a:bodyPr>
          <a:lstStyle/>
          <a:p>
            <a:pPr algn="just"/>
            <a:r>
              <a:rPr lang="en-US" altLang="zh-CN" sz="3200" i="1" dirty="0">
                <a:solidFill>
                  <a:srgbClr val="000000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Policy</a:t>
            </a:r>
            <a:r>
              <a:rPr lang="en-US" altLang="zh-CN" sz="3200" dirty="0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>
                <a:solidFill>
                  <a:srgbClr val="000000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design</a:t>
            </a:r>
            <a:r>
              <a:rPr lang="en-US" altLang="zh-CN" sz="3200" dirty="0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</a:t>
            </a:r>
            <a:r>
              <a:rPr lang="en-US" altLang="zh-CN" sz="3200" dirty="0" err="1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è</a:t>
            </a:r>
            <a:r>
              <a:rPr lang="en-US" altLang="zh-CN" sz="3200" dirty="0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lo </a:t>
            </a:r>
            <a:r>
              <a:rPr lang="en-US" altLang="zh-CN" sz="3200" dirty="0" err="1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sforzo</a:t>
            </a:r>
            <a:r>
              <a:rPr lang="en-US" altLang="zh-CN" sz="3200" dirty="0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sviluppato</a:t>
            </a:r>
            <a:r>
              <a:rPr lang="en-US" altLang="zh-CN" sz="3200" dirty="0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sistematicamente</a:t>
            </a:r>
            <a:r>
              <a:rPr lang="en-US" altLang="zh-CN" sz="3200" dirty="0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di </a:t>
            </a:r>
            <a:r>
              <a:rPr lang="en-US" altLang="zh-CN" sz="3200" dirty="0" err="1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produrre</a:t>
            </a:r>
            <a:r>
              <a:rPr lang="en-US" altLang="zh-CN" sz="3200" dirty="0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(</a:t>
            </a:r>
            <a:r>
              <a:rPr lang="en-US" altLang="zh-CN" sz="3200" dirty="0" err="1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formulare</a:t>
            </a:r>
            <a:r>
              <a:rPr lang="en-US" altLang="zh-CN" sz="3200" dirty="0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e </a:t>
            </a:r>
            <a:r>
              <a:rPr lang="en-US" altLang="zh-CN" sz="3200" dirty="0" err="1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attuare</a:t>
            </a:r>
            <a:r>
              <a:rPr lang="en-US" altLang="zh-CN" sz="3200" dirty="0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 </a:t>
            </a:r>
            <a:r>
              <a:rPr lang="en-US" altLang="zh-CN" sz="3200" dirty="0" err="1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politiche</a:t>
            </a:r>
            <a:r>
              <a:rPr lang="en-US" altLang="zh-CN" sz="3200" dirty="0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efficaci</a:t>
            </a:r>
            <a:r>
              <a:rPr lang="en-US" altLang="zh-CN" sz="3200" dirty="0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ed </a:t>
            </a:r>
            <a:r>
              <a:rPr lang="en-US" altLang="zh-CN" sz="3200" dirty="0" err="1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efficienti</a:t>
            </a:r>
            <a:r>
              <a:rPr lang="en-US" altLang="zh-CN" sz="3200" dirty="0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</a:t>
            </a:r>
            <a:r>
              <a:rPr lang="en-US" altLang="zh-CN" sz="3200" dirty="0" err="1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attraverso</a:t>
            </a:r>
            <a:r>
              <a:rPr lang="en-US" altLang="zh-CN" sz="3200" dirty="0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</a:t>
            </a:r>
            <a:r>
              <a:rPr lang="en-US" altLang="zh-CN" sz="3200" dirty="0" err="1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l’uso</a:t>
            </a:r>
            <a:r>
              <a:rPr lang="en-US" altLang="zh-CN" sz="3200" dirty="0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della</a:t>
            </a:r>
            <a:r>
              <a:rPr lang="en-US" altLang="zh-CN" sz="3200" dirty="0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conoscenza</a:t>
            </a:r>
            <a:r>
              <a:rPr lang="en-US" altLang="zh-CN" sz="3200" dirty="0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dell’esperienza</a:t>
            </a:r>
            <a:r>
              <a:rPr lang="en-US" altLang="zh-CN" sz="3200" dirty="0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e </a:t>
            </a:r>
            <a:r>
              <a:rPr lang="en-US" altLang="zh-CN" sz="3200" dirty="0" err="1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della</a:t>
            </a:r>
            <a:r>
              <a:rPr lang="en-US" altLang="zh-CN" sz="3200" dirty="0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ragionevolezza</a:t>
            </a:r>
            <a:r>
              <a:rPr lang="en-US" altLang="zh-CN" sz="3200" dirty="0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sulla</a:t>
            </a:r>
            <a:r>
              <a:rPr lang="en-US" altLang="zh-CN" sz="3200" dirty="0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base </a:t>
            </a:r>
            <a:r>
              <a:rPr lang="en-US" altLang="zh-CN" sz="3200" dirty="0" err="1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dei</a:t>
            </a:r>
            <a:r>
              <a:rPr lang="en-US" altLang="zh-CN" sz="3200" dirty="0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vincoli</a:t>
            </a:r>
            <a:r>
              <a:rPr lang="en-US" altLang="zh-CN" sz="3200" dirty="0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di </a:t>
            </a:r>
            <a:r>
              <a:rPr lang="en-US" altLang="zh-CN" sz="3200" dirty="0" err="1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contesto</a:t>
            </a:r>
            <a:r>
              <a:rPr lang="en-US" altLang="zh-CN" sz="3200" dirty="0">
                <a:latin typeface="Garamond" panose="02020404030301010803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.</a:t>
            </a:r>
            <a:endParaRPr lang="en-US" altLang="it-IT" sz="3200" dirty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  <a:p>
            <a:pPr algn="just"/>
            <a:endParaRPr lang="en-US" altLang="it-IT" sz="3200" dirty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  <a:p>
            <a:pPr algn="just"/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I 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disegnatori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di policy (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sia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politici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che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burocratici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) 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sono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attesi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disegnare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le 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politiche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usando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il 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più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possibile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la 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logica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, 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l’evidenza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empirica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e le 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conoscenze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a 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disposizione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4924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7911DF-E95C-4647-9455-DBEAE3F8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Cos’è il Policy Design. Definizioni (3)</a:t>
            </a:r>
            <a:endParaRPr lang="en-GB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A4BECFE-4990-9746-A82B-3906F86AB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D8B08CF-557D-6347-A46E-8ABA24988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91515"/>
            <a:ext cx="9654988" cy="498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35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7A6FB5-82CE-2D4F-B746-A8DE6477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/>
              <a:t>Assunti</a:t>
            </a:r>
            <a:r>
              <a:rPr lang="en-GB" b="1" dirty="0"/>
              <a:t> di base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035F15-F726-2E4D-9DA1-4E02F542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12" y="1800361"/>
            <a:ext cx="12196482" cy="4357085"/>
          </a:xfrm>
        </p:spPr>
        <p:txBody>
          <a:bodyPr/>
          <a:lstStyle/>
          <a:p>
            <a:pPr algn="just">
              <a:buSzPct val="100000"/>
              <a:buFontTx/>
              <a:buChar char="-"/>
            </a:pPr>
            <a:r>
              <a:rPr lang="it-IT" altLang="it-IT" sz="3600" dirty="0">
                <a:latin typeface="Garamond" panose="02020404030301010803" pitchFamily="18" charset="0"/>
                <a:sym typeface="Garamond" panose="02020404030301010803" pitchFamily="18" charset="0"/>
              </a:rPr>
              <a:t>Il  “</a:t>
            </a:r>
            <a:r>
              <a:rPr lang="it-IT" altLang="it-IT" sz="3600" dirty="0" err="1">
                <a:latin typeface="Garamond" panose="02020404030301010803" pitchFamily="18" charset="0"/>
                <a:sym typeface="Garamond" panose="02020404030301010803" pitchFamily="18" charset="0"/>
              </a:rPr>
              <a:t>one</a:t>
            </a:r>
            <a:r>
              <a:rPr lang="it-IT" altLang="it-IT" sz="3600" dirty="0">
                <a:latin typeface="Garamond" panose="02020404030301010803" pitchFamily="18" charset="0"/>
                <a:sym typeface="Garamond" panose="02020404030301010803" pitchFamily="18" charset="0"/>
              </a:rPr>
              <a:t> best way» non esiste quando si fa Policy Design </a:t>
            </a:r>
          </a:p>
          <a:p>
            <a:pPr algn="just">
              <a:buSzPct val="100000"/>
              <a:buFontTx/>
              <a:buChar char="-"/>
            </a:pPr>
            <a:r>
              <a:rPr lang="it-IT" altLang="it-IT" sz="3600" dirty="0">
                <a:latin typeface="Garamond" panose="02020404030301010803" pitchFamily="18" charset="0"/>
                <a:sym typeface="Garamond" panose="02020404030301010803" pitchFamily="18" charset="0"/>
              </a:rPr>
              <a:t>Ma di sicuro esiste il modo peggiore di Disegnare le Politiche</a:t>
            </a:r>
          </a:p>
          <a:p>
            <a:pPr algn="just">
              <a:buSzPct val="100000"/>
              <a:buFontTx/>
              <a:buChar char="-"/>
            </a:pPr>
            <a:r>
              <a:rPr lang="it-IT" altLang="it-IT" sz="3600" dirty="0">
                <a:latin typeface="Garamond" panose="02020404030301010803" pitchFamily="18" charset="0"/>
                <a:sym typeface="Garamond" panose="02020404030301010803" pitchFamily="18" charset="0"/>
              </a:rPr>
              <a:t>Ogni Policy Design deve partire da una diagnosi non da una soluzione (slogan?)</a:t>
            </a:r>
          </a:p>
          <a:p>
            <a:pPr algn="just">
              <a:buSzPct val="100000"/>
              <a:buFontTx/>
              <a:buChar char="-"/>
            </a:pPr>
            <a:endParaRPr lang="it-IT" altLang="it-IT" sz="3600" dirty="0">
              <a:latin typeface="Garamond" panose="02020404030301010803" pitchFamily="18" charset="0"/>
              <a:sym typeface="Garamond" panose="02020404030301010803" pitchFamily="18" charset="0"/>
            </a:endParaRPr>
          </a:p>
          <a:p>
            <a:pPr algn="ctr">
              <a:buSzPct val="100000"/>
              <a:buFontTx/>
              <a:buChar char="-"/>
            </a:pPr>
            <a:r>
              <a:rPr lang="it-IT" altLang="it-IT" sz="3600" b="1" dirty="0">
                <a:solidFill>
                  <a:srgbClr val="0070C0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Nessuna  prescrizione senza una attenta diagnosi dovrebbe esser e il motto dei policy designers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0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7AD6C3-8C9E-CD44-B063-848CA925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13" y="0"/>
            <a:ext cx="10588487" cy="1376856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Garamond" panose="02020404030301010803" pitchFamily="18" charset="0"/>
              </a:rPr>
              <a:t>I due </a:t>
            </a:r>
            <a:r>
              <a:rPr lang="en-GB" sz="4000" b="1" dirty="0" err="1">
                <a:latin typeface="Garamond" panose="02020404030301010803" pitchFamily="18" charset="0"/>
              </a:rPr>
              <a:t>problemi</a:t>
            </a:r>
            <a:r>
              <a:rPr lang="en-GB" sz="4000" b="1" dirty="0">
                <a:latin typeface="Garamond" panose="02020404030301010803" pitchFamily="18" charset="0"/>
              </a:rPr>
              <a:t> </a:t>
            </a:r>
            <a:r>
              <a:rPr lang="en-GB" sz="4000" b="1" dirty="0" err="1">
                <a:latin typeface="Garamond" panose="02020404030301010803" pitchFamily="18" charset="0"/>
              </a:rPr>
              <a:t>intrinseci</a:t>
            </a:r>
            <a:r>
              <a:rPr lang="en-GB" sz="4000" b="1" dirty="0">
                <a:latin typeface="Garamond" panose="02020404030301010803" pitchFamily="18" charset="0"/>
              </a:rPr>
              <a:t> del Policy Design (1): </a:t>
            </a:r>
            <a:r>
              <a:rPr lang="en-GB" sz="4000" b="1" dirty="0">
                <a:highlight>
                  <a:srgbClr val="FFFF00"/>
                </a:highlight>
                <a:latin typeface="Garamond" panose="02020404030301010803" pitchFamily="18" charset="0"/>
              </a:rPr>
              <a:t>La </a:t>
            </a:r>
            <a:r>
              <a:rPr lang="en-GB" sz="4000" b="1" dirty="0" err="1">
                <a:highlight>
                  <a:srgbClr val="FFFF00"/>
                </a:highlight>
                <a:latin typeface="Garamond" panose="02020404030301010803" pitchFamily="18" charset="0"/>
              </a:rPr>
              <a:t>definizione</a:t>
            </a:r>
            <a:r>
              <a:rPr lang="en-GB" sz="4000" b="1" dirty="0">
                <a:highlight>
                  <a:srgbClr val="FFFF00"/>
                </a:highlight>
                <a:latin typeface="Garamond" panose="02020404030301010803" pitchFamily="18" charset="0"/>
              </a:rPr>
              <a:t>  del </a:t>
            </a:r>
            <a:r>
              <a:rPr lang="en-GB" sz="4000" b="1" dirty="0" err="1">
                <a:highlight>
                  <a:srgbClr val="FFFF00"/>
                </a:highlight>
                <a:latin typeface="Garamond" panose="02020404030301010803" pitchFamily="18" charset="0"/>
              </a:rPr>
              <a:t>Problema</a:t>
            </a:r>
            <a:endParaRPr lang="en-GB" sz="4000" b="1" dirty="0">
              <a:highlight>
                <a:srgbClr val="FFFF00"/>
              </a:highlight>
              <a:latin typeface="Garamond" panose="020204040303010108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E415B4-FE71-964F-B554-88F8178FE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8290"/>
            <a:ext cx="12192000" cy="4357085"/>
          </a:xfrm>
        </p:spPr>
        <p:txBody>
          <a:bodyPr>
            <a:noAutofit/>
          </a:bodyPr>
          <a:lstStyle/>
          <a:p>
            <a:pPr algn="just" defTabSz="768095">
              <a:buSzPct val="100000"/>
              <a:defRPr sz="2351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2700" dirty="0"/>
              <a:t>Un problema collettivo non esiste in natura</a:t>
            </a:r>
          </a:p>
          <a:p>
            <a:pPr algn="just" defTabSz="768095">
              <a:buSzPct val="100000"/>
              <a:defRPr sz="2351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2700" dirty="0"/>
              <a:t>Esso dipende dalle idee sul mondo prevalenti in un dato contesto</a:t>
            </a:r>
          </a:p>
          <a:p>
            <a:pPr algn="just" defTabSz="768095">
              <a:buSzPct val="100000"/>
              <a:defRPr sz="2351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2700" dirty="0"/>
              <a:t>Un problema collettivo è oggetto di battaglia politica e </a:t>
            </a:r>
            <a:r>
              <a:rPr lang="it-IT" sz="2700" dirty="0" err="1"/>
              <a:t>ideazionale</a:t>
            </a:r>
            <a:endParaRPr lang="it-IT" sz="2700" dirty="0"/>
          </a:p>
          <a:p>
            <a:pPr algn="just" defTabSz="768095">
              <a:buSzPct val="100000"/>
              <a:defRPr sz="2351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2700" dirty="0"/>
              <a:t>Spesso i problemi sono definiti in base alle soluzioni che si hanno in testa</a:t>
            </a:r>
          </a:p>
          <a:p>
            <a:pPr algn="just" defTabSz="768095">
              <a:buSzPct val="100000"/>
              <a:defRPr sz="2351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2700" dirty="0"/>
              <a:t>La battaglia sulla definizione del problema è continua e pervade tutte le fasi del processo politico.</a:t>
            </a:r>
          </a:p>
          <a:p>
            <a:pPr algn="just" defTabSz="768095">
              <a:buSzPct val="100000"/>
              <a:defRPr sz="2351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2700" dirty="0"/>
              <a:t>Disegnare politiche è problematico proprio a causa del </a:t>
            </a:r>
            <a:r>
              <a:rPr lang="it-IT" sz="2700" dirty="0">
                <a:highlight>
                  <a:srgbClr val="00FFFF"/>
                </a:highlight>
              </a:rPr>
              <a:t>problema della definizione del problema</a:t>
            </a:r>
          </a:p>
          <a:p>
            <a:pPr marL="0" indent="0" algn="just" defTabSz="768095">
              <a:buSzPct val="100000"/>
              <a:buNone/>
              <a:defRPr sz="2351">
                <a:latin typeface="Garamond"/>
                <a:ea typeface="Garamond"/>
                <a:cs typeface="Garamond"/>
                <a:sym typeface="Garamond"/>
              </a:defRPr>
            </a:pP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27984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518C0E-E179-E945-9143-71DCE624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latin typeface="Garamond" panose="02020404030301010803" pitchFamily="18" charset="0"/>
              </a:rPr>
              <a:t>I due </a:t>
            </a:r>
            <a:r>
              <a:rPr lang="en-GB" sz="4000" b="1" dirty="0" err="1">
                <a:latin typeface="Garamond" panose="02020404030301010803" pitchFamily="18" charset="0"/>
              </a:rPr>
              <a:t>problemi</a:t>
            </a:r>
            <a:r>
              <a:rPr lang="en-GB" sz="4000" b="1" dirty="0">
                <a:latin typeface="Garamond" panose="02020404030301010803" pitchFamily="18" charset="0"/>
              </a:rPr>
              <a:t> </a:t>
            </a:r>
            <a:r>
              <a:rPr lang="en-GB" sz="4000" b="1" dirty="0" err="1">
                <a:latin typeface="Garamond" panose="02020404030301010803" pitchFamily="18" charset="0"/>
              </a:rPr>
              <a:t>intrinseci</a:t>
            </a:r>
            <a:r>
              <a:rPr lang="en-GB" sz="4000" b="1" dirty="0">
                <a:latin typeface="Garamond" panose="02020404030301010803" pitchFamily="18" charset="0"/>
              </a:rPr>
              <a:t> del Policy Design (2): </a:t>
            </a:r>
            <a:br>
              <a:rPr lang="en-GB" sz="4000" b="1" dirty="0">
                <a:latin typeface="Garamond" panose="02020404030301010803" pitchFamily="18" charset="0"/>
              </a:rPr>
            </a:br>
            <a:r>
              <a:rPr lang="en-GB" sz="4000" b="1" dirty="0">
                <a:highlight>
                  <a:srgbClr val="FFFF00"/>
                </a:highlight>
                <a:latin typeface="Garamond" panose="02020404030301010803" pitchFamily="18" charset="0"/>
              </a:rPr>
              <a:t>Il </a:t>
            </a:r>
            <a:r>
              <a:rPr lang="en-GB" sz="4000" b="1" dirty="0" err="1">
                <a:highlight>
                  <a:srgbClr val="FFFF00"/>
                </a:highlight>
                <a:latin typeface="Garamond" panose="02020404030301010803" pitchFamily="18" charset="0"/>
              </a:rPr>
              <a:t>paradosso</a:t>
            </a:r>
            <a:r>
              <a:rPr lang="en-GB" sz="4000" b="1" dirty="0">
                <a:highlight>
                  <a:srgbClr val="FFFF00"/>
                </a:highlight>
                <a:latin typeface="Garamond" panose="02020404030301010803" pitchFamily="18" charset="0"/>
              </a:rPr>
              <a:t> del </a:t>
            </a:r>
            <a:r>
              <a:rPr lang="en-GB" sz="4000" b="1" dirty="0" err="1">
                <a:highlight>
                  <a:srgbClr val="FFFF00"/>
                </a:highlight>
                <a:latin typeface="Garamond" panose="02020404030301010803" pitchFamily="18" charset="0"/>
              </a:rPr>
              <a:t>Consenso</a:t>
            </a:r>
            <a:r>
              <a:rPr lang="en-GB" sz="4000" b="1" dirty="0">
                <a:highlight>
                  <a:srgbClr val="FFFF00"/>
                </a:highlight>
                <a:latin typeface="Garamond" panose="02020404030301010803" pitchFamily="18" charset="0"/>
              </a:rPr>
              <a:t> (1)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71D2243-0122-7C46-A0FF-8C97F033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5" y="1818290"/>
            <a:ext cx="11210365" cy="4357085"/>
          </a:xfrm>
        </p:spPr>
        <p:txBody>
          <a:bodyPr>
            <a:noAutofit/>
          </a:bodyPr>
          <a:lstStyle/>
          <a:p>
            <a:pPr marL="198881" indent="-198881" algn="just" defTabSz="530351">
              <a:buSzPct val="100000"/>
              <a:buChar char="-"/>
              <a:defRPr sz="1624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2400" dirty="0"/>
              <a:t>Disegnare soluzioni ai problemi collettivi implica il raggiungimento di una certa soglia di consenso politico</a:t>
            </a:r>
          </a:p>
          <a:p>
            <a:pPr algn="just" defTabSz="530351">
              <a:defRPr sz="1624">
                <a:latin typeface="Garamond"/>
                <a:ea typeface="Garamond"/>
                <a:cs typeface="Garamond"/>
                <a:sym typeface="Garamond"/>
              </a:defRPr>
            </a:pPr>
            <a:endParaRPr lang="it-IT" sz="2400" dirty="0"/>
          </a:p>
          <a:p>
            <a:pPr marL="198881" indent="-198881" algn="just" defTabSz="530351">
              <a:buSzPct val="100000"/>
              <a:buChar char="-"/>
              <a:defRPr sz="1624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2400" dirty="0"/>
              <a:t>Spesso politiche di grande successo dal punto di vista del consenso politico (anche in termini elettorali) non lo sono dal punto di vista operativo e viceversa</a:t>
            </a:r>
          </a:p>
          <a:p>
            <a:pPr algn="just" defTabSz="530351">
              <a:defRPr sz="1624">
                <a:latin typeface="Garamond"/>
                <a:ea typeface="Garamond"/>
                <a:cs typeface="Garamond"/>
                <a:sym typeface="Garamond"/>
              </a:defRPr>
            </a:pPr>
            <a:endParaRPr lang="it-IT" sz="2400" dirty="0"/>
          </a:p>
          <a:p>
            <a:pPr marL="198881" indent="-198881" algn="just" defTabSz="530351">
              <a:buSzPct val="100000"/>
              <a:buChar char="-"/>
              <a:defRPr sz="1624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2400" dirty="0"/>
              <a:t>Il consenso  politico dipende sia dalle condizioni politiche sia dai valori sociali di riferimento (</a:t>
            </a:r>
            <a:r>
              <a:rPr lang="it-IT" sz="2400" i="1" dirty="0"/>
              <a:t>percezione sociale maggioritaria rispetto ad alcune soluzioni</a:t>
            </a:r>
            <a:r>
              <a:rPr lang="it-IT" sz="2400" dirty="0"/>
              <a:t>)</a:t>
            </a:r>
          </a:p>
          <a:p>
            <a:pPr marL="198881" indent="-198881" algn="just" defTabSz="530351">
              <a:buSzPct val="100000"/>
              <a:buChar char="-"/>
              <a:defRPr sz="1624">
                <a:latin typeface="Garamond"/>
                <a:ea typeface="Garamond"/>
                <a:cs typeface="Garamond"/>
                <a:sym typeface="Garamond"/>
              </a:defRPr>
            </a:pPr>
            <a:endParaRPr lang="it-IT" sz="2400" dirty="0"/>
          </a:p>
          <a:p>
            <a:pPr marL="198881" indent="-198881" algn="just" defTabSz="530351">
              <a:buSzPct val="100000"/>
              <a:buChar char="-"/>
              <a:defRPr sz="1624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2400" dirty="0">
                <a:highlight>
                  <a:srgbClr val="FFFF00"/>
                </a:highlight>
              </a:rPr>
              <a:t>Il consenso è un elemento che comprime la prospettiva dei decisori sul «breve» periodo</a:t>
            </a:r>
          </a:p>
        </p:txBody>
      </p:sp>
    </p:spTree>
    <p:extLst>
      <p:ext uri="{BB962C8B-B14F-4D97-AF65-F5344CB8AC3E}">
        <p14:creationId xmlns:p14="http://schemas.microsoft.com/office/powerpoint/2010/main" val="209611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518C0E-E179-E945-9143-71DCE624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latin typeface="Garamond" panose="02020404030301010803" pitchFamily="18" charset="0"/>
              </a:rPr>
              <a:t>I due </a:t>
            </a:r>
            <a:r>
              <a:rPr lang="en-GB" sz="4000" b="1" dirty="0" err="1">
                <a:latin typeface="Garamond" panose="02020404030301010803" pitchFamily="18" charset="0"/>
              </a:rPr>
              <a:t>problemi</a:t>
            </a:r>
            <a:r>
              <a:rPr lang="en-GB" sz="4000" b="1" dirty="0">
                <a:latin typeface="Garamond" panose="02020404030301010803" pitchFamily="18" charset="0"/>
              </a:rPr>
              <a:t> </a:t>
            </a:r>
            <a:r>
              <a:rPr lang="en-GB" sz="4000" b="1" dirty="0" err="1">
                <a:latin typeface="Garamond" panose="02020404030301010803" pitchFamily="18" charset="0"/>
              </a:rPr>
              <a:t>intrinseci</a:t>
            </a:r>
            <a:r>
              <a:rPr lang="en-GB" sz="4000" b="1" dirty="0">
                <a:latin typeface="Garamond" panose="02020404030301010803" pitchFamily="18" charset="0"/>
              </a:rPr>
              <a:t> del Policy Design (3): </a:t>
            </a:r>
            <a:br>
              <a:rPr lang="en-GB" sz="4000" b="1" dirty="0">
                <a:latin typeface="Garamond" panose="02020404030301010803" pitchFamily="18" charset="0"/>
              </a:rPr>
            </a:br>
            <a:r>
              <a:rPr lang="en-GB" sz="4000" b="1" dirty="0">
                <a:highlight>
                  <a:srgbClr val="FFFF00"/>
                </a:highlight>
                <a:latin typeface="Garamond" panose="02020404030301010803" pitchFamily="18" charset="0"/>
              </a:rPr>
              <a:t>Il </a:t>
            </a:r>
            <a:r>
              <a:rPr lang="en-GB" sz="4000" b="1" dirty="0" err="1">
                <a:highlight>
                  <a:srgbClr val="FFFF00"/>
                </a:highlight>
                <a:latin typeface="Garamond" panose="02020404030301010803" pitchFamily="18" charset="0"/>
              </a:rPr>
              <a:t>paradosso</a:t>
            </a:r>
            <a:r>
              <a:rPr lang="en-GB" sz="4000" b="1" dirty="0">
                <a:highlight>
                  <a:srgbClr val="FFFF00"/>
                </a:highlight>
                <a:latin typeface="Garamond" panose="02020404030301010803" pitchFamily="18" charset="0"/>
              </a:rPr>
              <a:t> del </a:t>
            </a:r>
            <a:r>
              <a:rPr lang="en-GB" sz="4000" b="1" dirty="0" err="1">
                <a:highlight>
                  <a:srgbClr val="FFFF00"/>
                </a:highlight>
                <a:latin typeface="Garamond" panose="02020404030301010803" pitchFamily="18" charset="0"/>
              </a:rPr>
              <a:t>Consenso</a:t>
            </a:r>
            <a:r>
              <a:rPr lang="en-GB" sz="4000" b="1" dirty="0">
                <a:highlight>
                  <a:srgbClr val="FFFF00"/>
                </a:highlight>
                <a:latin typeface="Garamond" panose="02020404030301010803" pitchFamily="18" charset="0"/>
              </a:rPr>
              <a:t> (2)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71D2243-0122-7C46-A0FF-8C97F033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5" y="1818290"/>
            <a:ext cx="11210365" cy="4357085"/>
          </a:xfrm>
        </p:spPr>
        <p:txBody>
          <a:bodyPr>
            <a:noAutofit/>
          </a:bodyPr>
          <a:lstStyle/>
          <a:p>
            <a:pPr marL="342900" indent="-342900" algn="just">
              <a:buSzPct val="100000"/>
              <a:buAutoNum type="arabicPeriod"/>
              <a:defRPr sz="2400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2700" dirty="0"/>
              <a:t>Governo Schroeder (vince di misura le elezioni 2002 e perde quelle del 2005)</a:t>
            </a:r>
          </a:p>
          <a:p>
            <a:pPr marL="342900" indent="-342900" algn="just">
              <a:buSzPct val="100000"/>
              <a:buAutoNum type="arabicPeriod"/>
              <a:defRPr sz="2400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2700" dirty="0"/>
              <a:t>II Aznar (caduto causa attentato Atocha, 2004)</a:t>
            </a:r>
          </a:p>
          <a:p>
            <a:pPr marL="342900" indent="-342900" algn="just">
              <a:buSzPct val="100000"/>
              <a:buAutoNum type="arabicPeriod"/>
              <a:defRPr sz="2400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2700" dirty="0"/>
              <a:t>Thatcher (caduta per troppo successo, causa conflitto interno al partito, 1990)</a:t>
            </a:r>
          </a:p>
          <a:p>
            <a:pPr marL="342900" indent="-342900" algn="just">
              <a:buSzPct val="100000"/>
              <a:buAutoNum type="arabicPeriod"/>
              <a:defRPr sz="2400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2700" dirty="0"/>
              <a:t>Prodi I  (caduto nonostante buon policy design, causa mancanza di consenso politico)</a:t>
            </a:r>
          </a:p>
          <a:p>
            <a:pPr marL="342900" indent="-342900" algn="just">
              <a:buSzPct val="100000"/>
              <a:buAutoNum type="arabicPeriod"/>
              <a:defRPr sz="2400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2700" dirty="0"/>
              <a:t>Major I (eletto nonostante scarsa efficacia, 1992)</a:t>
            </a:r>
          </a:p>
          <a:p>
            <a:pPr marL="342900" indent="-342900" algn="just">
              <a:buSzPct val="100000"/>
              <a:buAutoNum type="arabicPeriod"/>
              <a:defRPr sz="2400">
                <a:latin typeface="Garamond"/>
                <a:ea typeface="Garamond"/>
                <a:cs typeface="Garamond"/>
                <a:sym typeface="Garamond"/>
              </a:defRPr>
            </a:pPr>
            <a:r>
              <a:rPr lang="it-IT" sz="2700" dirty="0"/>
              <a:t>Draghi?</a:t>
            </a:r>
            <a:r>
              <a:rPr lang="it-IT" sz="2700" dirty="0">
                <a:sym typeface="Garamond"/>
              </a:rPr>
              <a:t> 😎😎😎😎</a:t>
            </a:r>
          </a:p>
          <a:p>
            <a:pPr marL="0" indent="0" algn="just">
              <a:buSzPct val="100000"/>
              <a:buNone/>
              <a:defRPr sz="2400">
                <a:latin typeface="Garamond"/>
                <a:ea typeface="Garamond"/>
                <a:cs typeface="Garamond"/>
                <a:sym typeface="Garamond"/>
              </a:defRPr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5795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599ED0-A343-EE4E-B7F9-BA23B532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/>
              <a:t>Politica</a:t>
            </a:r>
            <a:r>
              <a:rPr lang="en-GB" b="1" dirty="0"/>
              <a:t> e Policy Design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78B2B4-4A82-3E4A-9A10-85818B3B1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631576"/>
            <a:ext cx="12192001" cy="4543799"/>
          </a:xfrm>
        </p:spPr>
        <p:txBody>
          <a:bodyPr>
            <a:noAutofit/>
          </a:bodyPr>
          <a:lstStyle/>
          <a:p>
            <a:pPr algn="just"/>
            <a:r>
              <a:rPr lang="en-GB" sz="3200" dirty="0">
                <a:latin typeface="Garamond" panose="02020404030301010803" pitchFamily="18" charset="0"/>
              </a:rPr>
              <a:t>Il Policy Design ha </a:t>
            </a:r>
            <a:r>
              <a:rPr lang="en-GB" sz="3200" dirty="0" err="1">
                <a:latin typeface="Garamond" panose="02020404030301010803" pitchFamily="18" charset="0"/>
              </a:rPr>
              <a:t>una</a:t>
            </a:r>
            <a:r>
              <a:rPr lang="en-GB" sz="3200" dirty="0">
                <a:latin typeface="Garamond" panose="02020404030301010803" pitchFamily="18" charset="0"/>
              </a:rPr>
              <a:t> forte </a:t>
            </a:r>
            <a:r>
              <a:rPr lang="en-GB" sz="3200" dirty="0" err="1">
                <a:latin typeface="Garamond" panose="02020404030301010803" pitchFamily="18" charset="0"/>
              </a:rPr>
              <a:t>componente</a:t>
            </a:r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 err="1">
                <a:latin typeface="Garamond" panose="02020404030301010803" pitchFamily="18" charset="0"/>
              </a:rPr>
              <a:t>tecnica</a:t>
            </a:r>
            <a:r>
              <a:rPr lang="en-GB" sz="3200" dirty="0">
                <a:latin typeface="Garamond" panose="02020404030301010803" pitchFamily="18" charset="0"/>
              </a:rPr>
              <a:t> ma </a:t>
            </a:r>
            <a:r>
              <a:rPr lang="en-GB" sz="3200" dirty="0" err="1">
                <a:latin typeface="Garamond" panose="02020404030301010803" pitchFamily="18" charset="0"/>
              </a:rPr>
              <a:t>anche</a:t>
            </a:r>
            <a:r>
              <a:rPr lang="en-GB" sz="3200" dirty="0">
                <a:latin typeface="Garamond" panose="02020404030301010803" pitchFamily="18" charset="0"/>
              </a:rPr>
              <a:t>, </a:t>
            </a:r>
            <a:r>
              <a:rPr lang="en-GB" sz="3200" dirty="0" err="1">
                <a:latin typeface="Garamond" panose="02020404030301010803" pitchFamily="18" charset="0"/>
              </a:rPr>
              <a:t>necessariamente</a:t>
            </a:r>
            <a:r>
              <a:rPr lang="en-GB" sz="3200" dirty="0">
                <a:latin typeface="Garamond" panose="02020404030301010803" pitchFamily="18" charset="0"/>
              </a:rPr>
              <a:t>, </a:t>
            </a:r>
            <a:r>
              <a:rPr lang="en-GB" sz="3200" dirty="0" err="1">
                <a:latin typeface="Garamond" panose="02020404030301010803" pitchFamily="18" charset="0"/>
              </a:rPr>
              <a:t>una</a:t>
            </a:r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 err="1">
                <a:latin typeface="Garamond" panose="02020404030301010803" pitchFamily="18" charset="0"/>
              </a:rPr>
              <a:t>componente</a:t>
            </a:r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 err="1">
                <a:latin typeface="Garamond" panose="02020404030301010803" pitchFamily="18" charset="0"/>
              </a:rPr>
              <a:t>politica</a:t>
            </a:r>
            <a:endParaRPr lang="en-GB" sz="3200" dirty="0">
              <a:latin typeface="Garamond" panose="02020404030301010803" pitchFamily="18" charset="0"/>
            </a:endParaRPr>
          </a:p>
          <a:p>
            <a:pPr algn="just"/>
            <a:endParaRPr lang="en-GB" sz="3200" dirty="0">
              <a:latin typeface="Garamond" panose="02020404030301010803" pitchFamily="18" charset="0"/>
            </a:endParaRPr>
          </a:p>
          <a:p>
            <a:pPr algn="just"/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Può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accadere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che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le 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considerazioni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“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tecniche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(evidence based) 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siano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assenti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o 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escluse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al 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momento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della</a:t>
            </a:r>
            <a:r>
              <a:rPr lang="en-US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sz="3200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decisione</a:t>
            </a:r>
            <a:endParaRPr lang="en-US" altLang="it-IT" sz="3200" dirty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  <a:p>
            <a:pPr algn="just"/>
            <a:endParaRPr lang="en-US" altLang="it-IT" sz="3200" b="1" dirty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  <a:p>
            <a:pPr algn="just"/>
            <a:r>
              <a:rPr lang="en-US" altLang="it-IT" sz="3200" b="1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La </a:t>
            </a:r>
            <a:r>
              <a:rPr lang="en-US" altLang="it-IT" sz="3200" b="1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componente</a:t>
            </a:r>
            <a:r>
              <a:rPr lang="en-US" altLang="it-IT" sz="3200" b="1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“</a:t>
            </a:r>
            <a:r>
              <a:rPr lang="en-US" altLang="it-IT" sz="3200" b="1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politica</a:t>
            </a:r>
            <a:r>
              <a:rPr lang="en-US" altLang="it-IT" sz="3200" b="1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” del design (</a:t>
            </a:r>
            <a:r>
              <a:rPr lang="en-US" altLang="it-IT" sz="3200" b="1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che</a:t>
            </a:r>
            <a:r>
              <a:rPr lang="en-US" altLang="it-IT" sz="3200" b="1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sz="3200" b="1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tende</a:t>
            </a:r>
            <a:r>
              <a:rPr lang="en-US" altLang="it-IT" sz="3200" b="1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a </a:t>
            </a:r>
            <a:r>
              <a:rPr lang="en-US" altLang="it-IT" sz="3200" b="1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trascurare</a:t>
            </a:r>
            <a:r>
              <a:rPr lang="en-US" altLang="it-IT" sz="3200" b="1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, in </a:t>
            </a:r>
            <a:r>
              <a:rPr lang="en-US" altLang="it-IT" sz="3200" b="1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certe</a:t>
            </a:r>
            <a:r>
              <a:rPr lang="en-US" altLang="it-IT" sz="3200" b="1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sz="3200" b="1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condizioni</a:t>
            </a:r>
            <a:r>
              <a:rPr lang="en-US" altLang="it-IT" sz="3200" b="1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, </a:t>
            </a:r>
            <a:r>
              <a:rPr lang="en-US" altLang="it-IT" sz="3200" b="1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l’evidenza</a:t>
            </a:r>
            <a:r>
              <a:rPr lang="en-US" altLang="it-IT" sz="3200" b="1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sz="3200" b="1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empirica</a:t>
            </a:r>
            <a:r>
              <a:rPr lang="en-US" altLang="it-IT" sz="3200" b="1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) </a:t>
            </a:r>
            <a:r>
              <a:rPr lang="en-US" altLang="it-IT" sz="3200" b="1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è</a:t>
            </a:r>
            <a:r>
              <a:rPr lang="en-US" altLang="it-IT" sz="3200" b="1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sz="3200" b="1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una</a:t>
            </a:r>
            <a:r>
              <a:rPr lang="en-US" altLang="it-IT" sz="3200" b="1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sz="3200" b="1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dimensione</a:t>
            </a:r>
            <a:r>
              <a:rPr lang="en-US" altLang="it-IT" sz="3200" b="1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sz="3200" b="1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fondamentale</a:t>
            </a:r>
            <a:r>
              <a:rPr lang="en-US" altLang="it-IT" sz="3200" b="1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per </a:t>
            </a:r>
            <a:r>
              <a:rPr lang="en-US" altLang="it-IT" sz="3200" b="1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capire</a:t>
            </a:r>
            <a:r>
              <a:rPr lang="en-US" altLang="it-IT" sz="3200" b="1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se e come </a:t>
            </a:r>
            <a:r>
              <a:rPr lang="en-US" altLang="it-IT" sz="3200" b="1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si</a:t>
            </a:r>
            <a:r>
              <a:rPr lang="en-US" altLang="it-IT" sz="3200" b="1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sz="3200" b="1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può</a:t>
            </a:r>
            <a:r>
              <a:rPr lang="en-US" altLang="it-IT" sz="3200" b="1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fare </a:t>
            </a:r>
            <a:r>
              <a:rPr lang="en-US" altLang="it-IT" sz="3200" b="1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Buon</a:t>
            </a:r>
            <a:r>
              <a:rPr lang="en-US" altLang="it-IT" sz="3200" b="1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Policy Design</a:t>
            </a:r>
            <a:endParaRPr lang="en-GB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8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1263</Words>
  <Application>Microsoft Macintosh PowerPoint</Application>
  <PresentationFormat>Widescreen</PresentationFormat>
  <Paragraphs>261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Garamond</vt:lpstr>
      <vt:lpstr>1_Tema di Office</vt:lpstr>
      <vt:lpstr>Personalizza struttura</vt:lpstr>
      <vt:lpstr>Cos’è il Policy Design. Definizioni (1) </vt:lpstr>
      <vt:lpstr>Cos’è il Policy Design. Definizioni (2) </vt:lpstr>
      <vt:lpstr>Cos’è il Policy Design. Definizioni (4)</vt:lpstr>
      <vt:lpstr>Cos’è il Policy Design. Definizioni (3)</vt:lpstr>
      <vt:lpstr>Assunti di base</vt:lpstr>
      <vt:lpstr>I due problemi intrinseci del Policy Design (1): La definizione  del Problema</vt:lpstr>
      <vt:lpstr>I due problemi intrinseci del Policy Design (2):  Il paradosso del Consenso (1)</vt:lpstr>
      <vt:lpstr>I due problemi intrinseci del Policy Design (3):  Il paradosso del Consenso (2)</vt:lpstr>
      <vt:lpstr>Politica e Policy Design</vt:lpstr>
      <vt:lpstr>Cosa serve per fare Buon POLICY DESIGN (1)</vt:lpstr>
      <vt:lpstr>Cosa serve per fare Buon POLICY DESIGN (2)</vt:lpstr>
      <vt:lpstr>Strategie di Implementazione</vt:lpstr>
      <vt:lpstr>Perchè il Policy Design è così importante (1): perchè servono BUONE politiche</vt:lpstr>
      <vt:lpstr>Perchè il Policy Design è così importante (2):  per essere pronti al RISCHIO e all’INCERTEZZA</vt:lpstr>
      <vt:lpstr>Presentazione standard di PowerPoint</vt:lpstr>
      <vt:lpstr>Le componenti del Policy Design</vt:lpstr>
      <vt:lpstr>Design SPACES (Capano 2018)</vt:lpstr>
      <vt:lpstr>   Design Spaces (Howlett et al 2015)   Design SPACES (Howlett, Mukherjee, Woo 2015</vt:lpstr>
      <vt:lpstr>      Design SPACES (Capano and Lepori 2024)</vt:lpstr>
      <vt:lpstr>POLICY CAPACITIES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Genny Lucidi</dc:creator>
  <cp:lastModifiedBy>Giliberto Capano</cp:lastModifiedBy>
  <cp:revision>44</cp:revision>
  <dcterms:created xsi:type="dcterms:W3CDTF">2019-10-25T09:58:36Z</dcterms:created>
  <dcterms:modified xsi:type="dcterms:W3CDTF">2024-10-07T08:38:39Z</dcterms:modified>
</cp:coreProperties>
</file>